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301" r:id="rId2"/>
    <p:sldId id="256" r:id="rId3"/>
    <p:sldId id="304" r:id="rId4"/>
    <p:sldId id="269" r:id="rId5"/>
    <p:sldId id="302" r:id="rId6"/>
    <p:sldId id="305" r:id="rId7"/>
    <p:sldId id="303" r:id="rId8"/>
    <p:sldId id="281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84" r:id="rId18"/>
    <p:sldId id="265" r:id="rId19"/>
    <p:sldId id="273" r:id="rId20"/>
    <p:sldId id="25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E8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3614F-C79C-4FB2-BC0C-4F573B6BEE18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E22C3-B54C-42E4-A26F-C35D6B45D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47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01DC6D-E91E-4DE7-B2E0-943BA69C7D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8C5DC4-763F-427E-988B-AE3E7A846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3E19EF-CCF7-4FFE-A645-D0F16012F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6C6127-F4CC-41BB-9A14-E60313EB6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728C92-7E22-494B-9473-9E23A7A9F4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0B1EF-7AA8-451F-A2B5-6D483BC745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820B30-B2E1-4522-B0B1-757C7D4D8F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BCA1B5-4983-4736-B14E-D7E0288B0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98A78A-CF1C-49D9-BE4A-4104D1A909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E20EF1-6635-42A7-819E-4A432E4E91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757E7B-68A1-4990-8967-E4ABBCFF9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30DE34-3D4E-4EE2-9672-678F4E3024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928934"/>
            <a:ext cx="8062912" cy="18416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67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Тема:</a:t>
            </a:r>
            <a:br>
              <a:rPr lang="ru-RU" sz="6700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67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67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Внешняя политика во </a:t>
            </a:r>
            <a:r>
              <a:rPr lang="en-US" sz="67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II </a:t>
            </a:r>
            <a:r>
              <a:rPr lang="ru-RU" sz="67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половине </a:t>
            </a:r>
            <a:r>
              <a:rPr lang="en-US" sz="67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XIX </a:t>
            </a:r>
            <a:r>
              <a:rPr lang="ru-RU" sz="67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века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59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2018 2019\Конспекты\6 класс\обществозание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429684" cy="556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После отмены Парижского мирного договора, Р.И. вновь получила возможность оказывать поддержку  народам балканского </a:t>
            </a:r>
            <a:r>
              <a:rPr lang="ru-RU" sz="2000" dirty="0" err="1" smtClean="0"/>
              <a:t>п-ва</a:t>
            </a:r>
            <a:r>
              <a:rPr lang="ru-RU" sz="2000" dirty="0" smtClean="0"/>
              <a:t> в борьба против османского ига 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2018 2019\Конспекты\6 класс\обществозание\Balkan_topo_r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429552" cy="6394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2018 2019\Конспекты\6 класс\обществозание\thumb_43624_artworks_bi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762500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4286256"/>
            <a:ext cx="51435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фельдмаршал </a:t>
            </a:r>
          </a:p>
          <a:p>
            <a:pPr algn="ctr"/>
            <a:r>
              <a:rPr lang="ru-RU" sz="2400" dirty="0" smtClean="0"/>
              <a:t>Гурко Иосиф Владимирович 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285984" y="557214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4282" y="5857892"/>
            <a:ext cx="50720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Балканский театр военных действий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2018 2019\Конспекты\6 класс\обществозание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042585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1878г – Берлинский конгресс</a:t>
            </a:r>
            <a:endParaRPr lang="ru-RU" dirty="0"/>
          </a:p>
        </p:txBody>
      </p:sp>
      <p:pic>
        <p:nvPicPr>
          <p:cNvPr id="9218" name="Picture 2" descr="H:\2018 2019\Конспекты\6 класс\обществозание\Berliner_kongr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229600" cy="416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2018 2019\Конспекты\6 класс\обществозание\img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50-х гг. Р.И.проникает  в Среднюю Азию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3"/>
            <a:ext cx="8143932" cy="5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214942" y="4143380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1866г </a:t>
            </a:r>
            <a:endParaRPr lang="ru-RU" dirty="0"/>
          </a:p>
        </p:txBody>
      </p:sp>
      <p:pic>
        <p:nvPicPr>
          <p:cNvPr id="11268" name="Picture 4" descr="H:\2018 2019\Конспекты\6 класс\обществозание\Черняев_Михаил_Григорьевич,_1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85794"/>
            <a:ext cx="2333636" cy="2839257"/>
          </a:xfrm>
          <a:prstGeom prst="rect">
            <a:avLst/>
          </a:prstGeom>
          <a:noFill/>
        </p:spPr>
      </p:pic>
      <p:pic>
        <p:nvPicPr>
          <p:cNvPr id="11269" name="Picture 5" descr="H:\2018 2019\Конспекты\6 класс\обществозание\34700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370387"/>
            <a:ext cx="2084387" cy="24876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6248" y="4786322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1867-77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александрр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45" t="19562" r="6834" b="11375"/>
          <a:stretch>
            <a:fillRect/>
          </a:stretch>
        </p:blipFill>
        <p:spPr bwMode="auto">
          <a:xfrm>
            <a:off x="0" y="311150"/>
            <a:ext cx="8951913" cy="570388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75956" y="3821113"/>
            <a:ext cx="3483770" cy="9302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Англо-русские военные комиссии для определения русско-афганской границы 1885 г. Определение границ – 1895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г.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65713" y="549275"/>
            <a:ext cx="3214687" cy="508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endParaRPr lang="ru-RU" sz="3200" b="1" dirty="0">
              <a:latin typeface="+mn-lt"/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 bwMode="auto">
          <a:xfrm>
            <a:off x="8072438" y="5249863"/>
            <a:ext cx="2143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9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2</a:t>
            </a:r>
          </a:p>
        </p:txBody>
      </p:sp>
      <p:sp>
        <p:nvSpPr>
          <p:cNvPr id="18" name="Заголовок 8"/>
          <p:cNvSpPr txBox="1">
            <a:spLocks/>
          </p:cNvSpPr>
          <p:nvPr/>
        </p:nvSpPr>
        <p:spPr bwMode="auto">
          <a:xfrm>
            <a:off x="7358063" y="5572125"/>
            <a:ext cx="3714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9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</a:t>
            </a:r>
          </a:p>
        </p:txBody>
      </p:sp>
      <p:sp>
        <p:nvSpPr>
          <p:cNvPr id="22" name="Заголовок 8">
            <a:hlinkClick r:id="" action="ppaction://noaction"/>
          </p:cNvPr>
          <p:cNvSpPr txBox="1">
            <a:spLocks/>
          </p:cNvSpPr>
          <p:nvPr/>
        </p:nvSpPr>
        <p:spPr bwMode="auto">
          <a:xfrm>
            <a:off x="122238" y="4286250"/>
            <a:ext cx="2649562" cy="150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1200" b="1" kern="0" dirty="0">
                <a:latin typeface="+mn-lt"/>
                <a:ea typeface="+mj-ea"/>
                <a:cs typeface="+mj-cs"/>
              </a:rPr>
              <a:t>1</a:t>
            </a:r>
            <a:r>
              <a:rPr lang="ru-RU" sz="12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– государство,  находящееся в неформальной зависимость от Великобритании</a:t>
            </a:r>
          </a:p>
          <a:p>
            <a:pPr eaLnBrk="0" hangingPunct="0">
              <a:defRPr/>
            </a:pPr>
            <a:r>
              <a:rPr lang="ru-RU" sz="1200" b="1" kern="0" dirty="0">
                <a:latin typeface="+mn-lt"/>
                <a:ea typeface="+mj-ea"/>
                <a:cs typeface="+mj-cs"/>
              </a:rPr>
              <a:t>2</a:t>
            </a:r>
            <a:r>
              <a:rPr lang="ru-RU" sz="12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– Британская колония</a:t>
            </a:r>
          </a:p>
          <a:p>
            <a:pPr eaLnBrk="0" hangingPunct="0">
              <a:defRPr/>
            </a:pPr>
            <a:r>
              <a:rPr lang="ru-RU" sz="1200" b="1" kern="0" dirty="0">
                <a:latin typeface="+mn-lt"/>
                <a:ea typeface="+mj-ea"/>
                <a:cs typeface="+mj-cs"/>
              </a:rPr>
              <a:t>3</a:t>
            </a:r>
            <a:r>
              <a:rPr lang="ru-RU" sz="12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– Последнее территориальное приращение  России в Средней Азии</a:t>
            </a:r>
          </a:p>
          <a:p>
            <a:pPr eaLnBrk="0" hangingPunct="0">
              <a:defRPr/>
            </a:pPr>
            <a:endParaRPr lang="ru-RU" sz="900" b="1" kern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eaLnBrk="0" hangingPunct="0">
              <a:defRPr/>
            </a:pPr>
            <a:endParaRPr lang="ru-RU" sz="900" b="1" kern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" name="Заголовок 8"/>
          <p:cNvSpPr txBox="1">
            <a:spLocks/>
          </p:cNvSpPr>
          <p:nvPr/>
        </p:nvSpPr>
        <p:spPr bwMode="auto">
          <a:xfrm>
            <a:off x="6351588" y="5232400"/>
            <a:ext cx="2143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9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1918" y="351166"/>
            <a:ext cx="657780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1"/>
                </a:solidFill>
              </a:rPr>
              <a:t>К чему привело продвижение Российской империи в Центральной Азии?</a:t>
            </a:r>
          </a:p>
        </p:txBody>
      </p:sp>
    </p:spTree>
    <p:extLst>
      <p:ext uri="{BB962C8B-B14F-4D97-AF65-F5344CB8AC3E}">
        <p14:creationId xmlns="" xmlns:p14="http://schemas.microsoft.com/office/powerpoint/2010/main" val="36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Файл:Map Europe alliances 1914-ru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71550" y="0"/>
            <a:ext cx="7345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Georgia" pitchFamily="18" charset="0"/>
              </a:rPr>
              <a:t>Расстановка сил в  Европе</a:t>
            </a:r>
          </a:p>
        </p:txBody>
      </p:sp>
      <p:sp>
        <p:nvSpPr>
          <p:cNvPr id="4" name="Прямоугольник 3">
            <a:hlinkClick r:id="" action="ppaction://noaction"/>
          </p:cNvPr>
          <p:cNvSpPr/>
          <p:nvPr/>
        </p:nvSpPr>
        <p:spPr>
          <a:xfrm>
            <a:off x="3235184" y="2152428"/>
            <a:ext cx="1643063" cy="714375"/>
          </a:xfrm>
          <a:prstGeom prst="rect">
            <a:avLst/>
          </a:prstGeom>
          <a:solidFill>
            <a:srgbClr val="006633">
              <a:lumMod val="20000"/>
              <a:lumOff val="80000"/>
            </a:srgbClr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663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Тройственный союз, 1882 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38247" y="2001259"/>
            <a:ext cx="1357313" cy="928688"/>
          </a:xfrm>
          <a:prstGeom prst="rect">
            <a:avLst/>
          </a:prstGeom>
          <a:solidFill>
            <a:srgbClr val="006633">
              <a:lumMod val="20000"/>
              <a:lumOff val="80000"/>
            </a:srgbClr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663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Военная конвенция 1892 г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 rot="21126439">
            <a:off x="2108198" y="3213099"/>
            <a:ext cx="5072063" cy="4111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936877" y="3827826"/>
            <a:ext cx="2239679" cy="1030565"/>
          </a:xfrm>
          <a:prstGeom prst="triangle">
            <a:avLst>
              <a:gd name="adj" fmla="val 52832"/>
            </a:avLst>
          </a:prstGeom>
          <a:solidFill>
            <a:srgbClr val="CC9900">
              <a:alpha val="3000"/>
            </a:srgbClr>
          </a:solidFill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pPr algn="ctr"/>
            <a:r>
              <a:rPr lang="ru-RU" sz="3600" b="1" dirty="0" smtClean="0"/>
              <a:t>2.</a:t>
            </a:r>
            <a:r>
              <a:rPr lang="ru-RU" b="1" dirty="0" smtClean="0"/>
              <a:t> </a:t>
            </a:r>
            <a:r>
              <a:rPr lang="ru-RU" sz="3600" b="1" dirty="0" smtClean="0"/>
              <a:t>Поиск союзников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572140"/>
            <a:ext cx="2853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О. Фон Бисмарк</a:t>
            </a:r>
            <a:endParaRPr lang="ru-RU" sz="2800" dirty="0"/>
          </a:p>
        </p:txBody>
      </p:sp>
      <p:sp>
        <p:nvSpPr>
          <p:cNvPr id="6" name="Rectangle 2" descr="Фиолетовый узор"/>
          <p:cNvSpPr txBox="1">
            <a:spLocks noChangeArrowheads="1"/>
          </p:cNvSpPr>
          <p:nvPr/>
        </p:nvSpPr>
        <p:spPr>
          <a:xfrm>
            <a:off x="3857620" y="1214422"/>
            <a:ext cx="4991104" cy="54911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1881 г.</a:t>
            </a:r>
          </a:p>
          <a:p>
            <a:r>
              <a:rPr lang="ru-RU" sz="2400" dirty="0" smtClean="0"/>
              <a:t>немецкий </a:t>
            </a:r>
            <a:r>
              <a:rPr lang="ru-RU" sz="2400" dirty="0"/>
              <a:t>канцлер предложил возобновить на шесть лет «Союз трех императоров</a:t>
            </a:r>
            <a:r>
              <a:rPr lang="ru-RU" sz="2400" dirty="0" smtClean="0"/>
              <a:t>»</a:t>
            </a:r>
            <a:r>
              <a:rPr lang="ru-RU" sz="2400" dirty="0"/>
              <a:t>.</a:t>
            </a:r>
            <a:endParaRPr lang="ru-RU" sz="2400" dirty="0" smtClean="0"/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1882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  <a:p>
            <a:r>
              <a:rPr lang="ru-RU" sz="2400" dirty="0"/>
              <a:t>Тройственный союз Германии, </a:t>
            </a:r>
          </a:p>
          <a:p>
            <a:r>
              <a:rPr lang="ru-RU" sz="2400" dirty="0"/>
              <a:t>Австро-Венгрии и </a:t>
            </a:r>
            <a:r>
              <a:rPr lang="ru-RU" sz="2400" dirty="0" smtClean="0"/>
              <a:t>Италии.</a:t>
            </a:r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1887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  <a:p>
            <a:r>
              <a:rPr lang="ru-RU" sz="2400" dirty="0">
                <a:latin typeface="Calibri"/>
                <a:ea typeface="Calibri"/>
                <a:cs typeface="Times New Roman"/>
              </a:rPr>
              <a:t>предпринял жесткие меры экономического характера: запретил предоставление России кредитов, повысил пошлины на ввоз российских товаров в Германию.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/>
          </a:p>
        </p:txBody>
      </p:sp>
      <p:pic>
        <p:nvPicPr>
          <p:cNvPr id="3074" name="Picture 2" descr="C:\Users\Герман\Desktop\terraoko-2014-02-19-021-1-753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244"/>
            <a:ext cx="3815243" cy="518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786446" y="4143380"/>
            <a:ext cx="3024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> 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3075" name="Picture 5" descr="Картинка 1 из 15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429024" cy="5175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214810" y="1357298"/>
            <a:ext cx="45560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3200" dirty="0" smtClean="0">
                <a:latin typeface="Georgia" pitchFamily="18" charset="0"/>
              </a:rPr>
              <a:t>«У </a:t>
            </a:r>
            <a:r>
              <a:rPr lang="ru-RU" sz="3200" dirty="0">
                <a:latin typeface="Georgia" pitchFamily="18" charset="0"/>
              </a:rPr>
              <a:t>России только два </a:t>
            </a:r>
            <a:r>
              <a:rPr lang="ru-RU" sz="3200" dirty="0" smtClean="0">
                <a:latin typeface="Georgia" pitchFamily="18" charset="0"/>
              </a:rPr>
              <a:t>союзника</a:t>
            </a:r>
          </a:p>
          <a:p>
            <a:pPr algn="just"/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dirty="0">
                <a:latin typeface="Georgia" pitchFamily="18" charset="0"/>
              </a:rPr>
              <a:t>— армия и флот</a:t>
            </a:r>
            <a:r>
              <a:rPr lang="ru-RU" sz="3200" dirty="0" smtClean="0">
                <a:latin typeface="Georgia" pitchFamily="18" charset="0"/>
              </a:rPr>
              <a:t>…»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27088" y="1196975"/>
            <a:ext cx="3671887" cy="863600"/>
          </a:xfrm>
          <a:prstGeom prst="rect">
            <a:avLst/>
          </a:prstGeom>
          <a:solidFill>
            <a:srgbClr val="E5E8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 Италия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27088" y="3068638"/>
            <a:ext cx="3671887" cy="863600"/>
          </a:xfrm>
          <a:prstGeom prst="rect">
            <a:avLst/>
          </a:prstGeom>
          <a:solidFill>
            <a:srgbClr val="E5E8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Georgia" pitchFamily="18" charset="0"/>
              </a:rPr>
              <a:t>Австро-Венгрия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27088" y="2133600"/>
            <a:ext cx="3671887" cy="863600"/>
          </a:xfrm>
          <a:prstGeom prst="rect">
            <a:avLst/>
          </a:prstGeom>
          <a:solidFill>
            <a:srgbClr val="E5E8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Georgia" pitchFamily="18" charset="0"/>
              </a:rPr>
              <a:t>Германия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27088" y="4941888"/>
            <a:ext cx="3671887" cy="863600"/>
          </a:xfrm>
          <a:prstGeom prst="rect">
            <a:avLst/>
          </a:prstGeom>
          <a:solidFill>
            <a:srgbClr val="E5E8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Georgia" pitchFamily="18" charset="0"/>
              </a:rPr>
              <a:t>Англия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57224" y="4000504"/>
            <a:ext cx="3671887" cy="863600"/>
          </a:xfrm>
          <a:prstGeom prst="rect">
            <a:avLst/>
          </a:prstGeom>
          <a:solidFill>
            <a:srgbClr val="E5E8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Georgia" pitchFamily="18" charset="0"/>
              </a:rPr>
              <a:t>Франция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57224" y="5786454"/>
            <a:ext cx="3671887" cy="863600"/>
          </a:xfrm>
          <a:prstGeom prst="rect">
            <a:avLst/>
          </a:prstGeom>
          <a:solidFill>
            <a:srgbClr val="E5E8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Россия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8200" name="AutoShape 8"/>
          <p:cNvSpPr>
            <a:spLocks/>
          </p:cNvSpPr>
          <p:nvPr/>
        </p:nvSpPr>
        <p:spPr bwMode="auto">
          <a:xfrm>
            <a:off x="4935152" y="1293921"/>
            <a:ext cx="358775" cy="2635145"/>
          </a:xfrm>
          <a:prstGeom prst="rightBrace">
            <a:avLst>
              <a:gd name="adj1" fmla="val 6290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219700" y="5661025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latin typeface="Georgia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429256" y="1357298"/>
            <a:ext cx="35115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Georgia" pitchFamily="18" charset="0"/>
              </a:rPr>
              <a:t>1882 г.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latin typeface="Georgia" pitchFamily="18" charset="0"/>
              </a:rPr>
              <a:t>Тройственный союз</a:t>
            </a:r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4857752" y="4149725"/>
            <a:ext cx="358775" cy="2708275"/>
          </a:xfrm>
          <a:prstGeom prst="rightBrace">
            <a:avLst>
              <a:gd name="adj1" fmla="val 6290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042988" y="5661025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latin typeface="Georgia" pitchFamily="18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5643570" y="5357826"/>
            <a:ext cx="15568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1907 г.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Антанта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042988" y="188913"/>
            <a:ext cx="7345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Военно-политические союзы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02081 L 0.43715 -0.1364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9584E-6 L 0.43715 -0.1468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01295E-7 L 0.43715 -0.4195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942E-6 L -0.00382 -0.283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2405E-6 L 0.00034 -0.2937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5" grpId="1" animBg="1"/>
      <p:bldP spid="8196" grpId="0" animBg="1"/>
      <p:bldP spid="8196" grpId="1" animBg="1"/>
      <p:bldP spid="8197" grpId="0" animBg="1"/>
      <p:bldP spid="8197" grpId="1" animBg="1"/>
      <p:bldP spid="8198" grpId="0" animBg="1"/>
      <p:bldP spid="8198" grpId="1" animBg="1"/>
      <p:bldP spid="8199" grpId="0" animBg="1"/>
      <p:bldP spid="8199" grpId="1" animBg="1"/>
      <p:bldP spid="8200" grpId="0" animBg="1"/>
      <p:bldP spid="8201" grpId="0"/>
      <p:bldP spid="8202" grpId="0"/>
      <p:bldP spid="8203" grpId="0" animBg="1"/>
      <p:bldP spid="8204" grpId="0"/>
      <p:bldP spid="82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2018 2019\Конспекты\6 класс\обществозание\1200px-Alexander_Mikhailovich_Gorchak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4511874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628" y="642918"/>
            <a:ext cx="3929090" cy="5572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Сформулировал внешнеполитическую программу: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Невмешательство в международные конфликты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Поиск союзников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Использование международные противоречия держав для решения своей главной задачи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0"/>
            <a:ext cx="45720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Горчаков Алексей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Михайлович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Фиолетовый узор"/>
          <p:cNvSpPr>
            <a:spLocks noGrp="1" noChangeArrowheads="1"/>
          </p:cNvSpPr>
          <p:nvPr>
            <p:ph idx="1"/>
          </p:nvPr>
        </p:nvSpPr>
        <p:spPr>
          <a:xfrm>
            <a:off x="4283968" y="836712"/>
            <a:ext cx="4402262" cy="53835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Основными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направлениями внешней политики Российской империи стали: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1.Укрепление своего влияния на Балканах.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2. Поиск союзников в Европе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/>
              <a:t>3</a:t>
            </a:r>
            <a:r>
              <a:rPr lang="ru-RU" sz="2400" b="1" dirty="0" smtClean="0"/>
              <a:t>.Установление мира и границ в Средней Азии.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4.Формирование военно-политических блоков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249946" cy="388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2018 2019\Конспекты\6 класс\обществозание\12775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786742" cy="6293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1870г – А.М. Горчаков разослал «циркулярную ноту», уведомляя великие державы и Турцию , что Россия не считает себя обязанной не иметь военный флот на Черном море.</a:t>
            </a:r>
          </a:p>
          <a:p>
            <a:endParaRPr lang="ru-RU" dirty="0" smtClean="0"/>
          </a:p>
          <a:p>
            <a:r>
              <a:rPr lang="ru-RU" dirty="0" smtClean="0"/>
              <a:t>1871 г – Лондонская конвенция закрепила отмену нейтрализации Черного моря.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2018 2019\Конспекты\6 класс\обществозание\gorchakov-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7"/>
            <a:ext cx="3714776" cy="519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5929330"/>
            <a:ext cx="45720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Горчаков Алексей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Михайлович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00562" y="857232"/>
            <a:ext cx="3929090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Вывести Россию из международной изоляции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143636" y="3286124"/>
            <a:ext cx="857256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4786322"/>
            <a:ext cx="371477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ПОИСК НОВЫХ СОЮЗНИКОВ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428624" y="214313"/>
            <a:ext cx="5857887" cy="865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Направления внешней политики Александра </a:t>
            </a: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III</a:t>
            </a:r>
            <a:endParaRPr lang="ru-RU" sz="32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9" name="Picture 2" descr="F:\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45"/>
          <a:stretch>
            <a:fillRect/>
          </a:stretch>
        </p:blipFill>
        <p:spPr bwMode="auto">
          <a:xfrm>
            <a:off x="0" y="1214437"/>
            <a:ext cx="9036496" cy="566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Алёна\Pictures\сканирование0007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08" t="5548" r="1994" b="31483"/>
          <a:stretch>
            <a:fillRect/>
          </a:stretch>
        </p:blipFill>
        <p:spPr bwMode="auto">
          <a:xfrm>
            <a:off x="6323883" y="188678"/>
            <a:ext cx="275907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 rot="2990593">
            <a:off x="2458622" y="2806949"/>
            <a:ext cx="357188" cy="1552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1442213">
            <a:off x="6247664" y="5308951"/>
            <a:ext cx="357188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615399" flipH="1">
            <a:off x="7177187" y="1652227"/>
            <a:ext cx="441325" cy="969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ьная выноска 16"/>
          <p:cNvSpPr/>
          <p:nvPr/>
        </p:nvSpPr>
        <p:spPr>
          <a:xfrm>
            <a:off x="3500430" y="2214554"/>
            <a:ext cx="2714625" cy="1285875"/>
          </a:xfrm>
          <a:prstGeom prst="wedgeEllipseCallout">
            <a:avLst>
              <a:gd name="adj1" fmla="val -114630"/>
              <a:gd name="adj2" fmla="val 37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Европа:</a:t>
            </a:r>
          </a:p>
          <a:p>
            <a:pPr algn="ctr">
              <a:defRPr/>
            </a:pPr>
            <a:r>
              <a:rPr lang="ru-RU" sz="2400" b="1" dirty="0"/>
              <a:t>поиск союзников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371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7"/>
            <a:ext cx="8229600" cy="1714512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1873 г – был подписан «Союз трех императоров» (Р.И., Германия и Австро-Венгрия)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 descr="H:\2018 2019\Конспекты\6 класс\обществозание\soyuz-treh-imperatorov-72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481857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H:\2018 2019\Конспекты\6 класс\обществозание\126491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3448532" cy="495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|1.6|1.3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1000</TotalTime>
  <Words>329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 Тема:  Внешняя политика во II половине XIX века</vt:lpstr>
      <vt:lpstr>Слайд 2</vt:lpstr>
      <vt:lpstr>Слайд 3</vt:lpstr>
      <vt:lpstr>Слайд 4</vt:lpstr>
      <vt:lpstr>Слайд 5</vt:lpstr>
      <vt:lpstr>Слайд 6</vt:lpstr>
      <vt:lpstr>Слайд 7</vt:lpstr>
      <vt:lpstr>Направления внешней политики Александра III</vt:lpstr>
      <vt:lpstr>Слайд 9</vt:lpstr>
      <vt:lpstr>Слайд 10</vt:lpstr>
      <vt:lpstr>Слайд 11</vt:lpstr>
      <vt:lpstr>Слайд 12</vt:lpstr>
      <vt:lpstr>Слайд 13</vt:lpstr>
      <vt:lpstr>1878г – Берлинский конгресс</vt:lpstr>
      <vt:lpstr>Слайд 15</vt:lpstr>
      <vt:lpstr>В 50-х гг. Р.И.проникает  в Среднюю Азию</vt:lpstr>
      <vt:lpstr>Слайд 17</vt:lpstr>
      <vt:lpstr>Слайд 18</vt:lpstr>
      <vt:lpstr>2. Поиск союзников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Admin</cp:lastModifiedBy>
  <cp:revision>41</cp:revision>
  <dcterms:created xsi:type="dcterms:W3CDTF">2012-05-05T17:46:23Z</dcterms:created>
  <dcterms:modified xsi:type="dcterms:W3CDTF">2020-04-06T02:08:39Z</dcterms:modified>
</cp:coreProperties>
</file>