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8" r:id="rId5"/>
    <p:sldId id="261" r:id="rId6"/>
    <p:sldId id="263" r:id="rId7"/>
    <p:sldId id="264" r:id="rId8"/>
    <p:sldId id="265" r:id="rId9"/>
    <p:sldId id="266" r:id="rId10"/>
    <p:sldId id="269" r:id="rId11"/>
    <p:sldId id="270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121" d="100"/>
          <a:sy n="121" d="100"/>
        </p:scale>
        <p:origin x="-102" y="-2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A08EDA-47DD-4211-9FB3-5AB8C81E135F}" type="doc">
      <dgm:prSet loTypeId="urn:microsoft.com/office/officeart/2005/8/layout/hierarchy2" loCatId="hierarchy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94BF8C1-8084-4905-9094-1343F5B5D99E}">
      <dgm:prSet phldrT="[Текст]" custT="1"/>
      <dgm:spPr/>
      <dgm:t>
        <a:bodyPr/>
        <a:lstStyle/>
        <a:p>
          <a:r>
            <a:rPr lang="ru-RU" sz="1800" dirty="0" smtClean="0"/>
            <a:t>Привести обе части уравнения к логарифмам с одинаковым основанием.</a:t>
          </a:r>
          <a:endParaRPr lang="ru-RU" sz="1800" dirty="0"/>
        </a:p>
      </dgm:t>
    </dgm:pt>
    <dgm:pt modelId="{11E5B19E-DAA1-4547-AF13-B293E2CBC451}" type="parTrans" cxnId="{E0A470CF-0EBD-473B-AE56-7C364A6C2406}">
      <dgm:prSet/>
      <dgm:spPr/>
      <dgm:t>
        <a:bodyPr/>
        <a:lstStyle/>
        <a:p>
          <a:endParaRPr lang="ru-RU"/>
        </a:p>
      </dgm:t>
    </dgm:pt>
    <dgm:pt modelId="{3B075E52-C72E-41EA-9FAF-460F823571A1}" type="sibTrans" cxnId="{E0A470CF-0EBD-473B-AE56-7C364A6C2406}">
      <dgm:prSet/>
      <dgm:spPr/>
      <dgm:t>
        <a:bodyPr/>
        <a:lstStyle/>
        <a:p>
          <a:endParaRPr lang="ru-RU"/>
        </a:p>
      </dgm:t>
    </dgm:pt>
    <dgm:pt modelId="{322780BB-A5B5-43D7-813C-7CAC7170F272}">
      <dgm:prSet phldrT="[Текст]" custT="1"/>
      <dgm:spPr/>
      <dgm:t>
        <a:bodyPr/>
        <a:lstStyle/>
        <a:p>
          <a:r>
            <a:rPr lang="ru-RU" sz="1600" dirty="0" smtClean="0"/>
            <a:t>Те корни, которые удовлетворяют этим условиям, являются корнями исходного уравнения</a:t>
          </a:r>
          <a:endParaRPr lang="ru-RU" sz="1600" dirty="0"/>
        </a:p>
      </dgm:t>
    </dgm:pt>
    <dgm:pt modelId="{371AED68-C796-4F86-94C6-8A49FEC8AC6F}" type="parTrans" cxnId="{A14782EF-1F09-4151-8B4B-88526FC0668D}">
      <dgm:prSet/>
      <dgm:spPr/>
      <dgm:t>
        <a:bodyPr/>
        <a:lstStyle/>
        <a:p>
          <a:endParaRPr lang="ru-RU"/>
        </a:p>
      </dgm:t>
    </dgm:pt>
    <dgm:pt modelId="{60E3A722-381B-48F5-B05D-2D129D53E79F}" type="sibTrans" cxnId="{A14782EF-1F09-4151-8B4B-88526FC0668D}">
      <dgm:prSet/>
      <dgm:spPr/>
      <dgm:t>
        <a:bodyPr/>
        <a:lstStyle/>
        <a:p>
          <a:endParaRPr lang="ru-RU"/>
        </a:p>
      </dgm:t>
    </dgm:pt>
    <dgm:pt modelId="{328E52D9-4912-4C01-A0C7-8D290EEC4988}">
      <dgm:prSet phldrT="[Текст]" custT="1"/>
      <dgm:spPr/>
      <dgm:t>
        <a:bodyPr/>
        <a:lstStyle/>
        <a:p>
          <a:r>
            <a:rPr lang="ru-RU" sz="1600" dirty="0" smtClean="0"/>
            <a:t>Те корни, которые не удовлетворяют хотя бы одному из этих условий, не являются корнями исходного уравнения.</a:t>
          </a:r>
          <a:endParaRPr lang="ru-RU" sz="1600" dirty="0"/>
        </a:p>
      </dgm:t>
    </dgm:pt>
    <dgm:pt modelId="{71EAE645-83C2-4AEF-B5C8-AD3A692CC7C8}" type="parTrans" cxnId="{7AC99DA1-F1D4-4234-BF6D-4874A2CB6D82}">
      <dgm:prSet/>
      <dgm:spPr/>
      <dgm:t>
        <a:bodyPr/>
        <a:lstStyle/>
        <a:p>
          <a:endParaRPr lang="ru-RU"/>
        </a:p>
      </dgm:t>
    </dgm:pt>
    <dgm:pt modelId="{BEE56F04-238D-41B3-B171-901699F7F48E}" type="sibTrans" cxnId="{7AC99DA1-F1D4-4234-BF6D-4874A2CB6D82}">
      <dgm:prSet/>
      <dgm:spPr/>
      <dgm:t>
        <a:bodyPr/>
        <a:lstStyle/>
        <a:p>
          <a:endParaRPr lang="ru-RU"/>
        </a:p>
      </dgm:t>
    </dgm:pt>
    <dgm:pt modelId="{F3F77A87-36EE-41DE-AAA8-5C410E39E9E5}">
      <dgm:prSet phldrT="[Текст]" cust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4DE6272-60A2-477E-A0F2-887E794F21C0}" type="parTrans" cxnId="{65C40842-7B97-4F22-AAFC-9BC989FB1470}">
      <dgm:prSet/>
      <dgm:spPr/>
      <dgm:t>
        <a:bodyPr/>
        <a:lstStyle/>
        <a:p>
          <a:endParaRPr lang="ru-RU"/>
        </a:p>
      </dgm:t>
    </dgm:pt>
    <dgm:pt modelId="{597FEE48-EC76-498A-98AB-07ADCDEFD43B}" type="sibTrans" cxnId="{65C40842-7B97-4F22-AAFC-9BC989FB1470}">
      <dgm:prSet/>
      <dgm:spPr/>
      <dgm:t>
        <a:bodyPr/>
        <a:lstStyle/>
        <a:p>
          <a:endParaRPr lang="ru-RU"/>
        </a:p>
      </dgm:t>
    </dgm:pt>
    <dgm:pt modelId="{1240050E-F1EC-49E3-9ED0-01972D03601A}">
      <dgm:prSet custT="1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2E11930-6C8A-43C4-B6BF-15236E0944D9}" type="sibTrans" cxnId="{A631BAF7-BC0A-4C20-B7F5-87542CFB6038}">
      <dgm:prSet/>
      <dgm:spPr/>
      <dgm:t>
        <a:bodyPr/>
        <a:lstStyle/>
        <a:p>
          <a:endParaRPr lang="ru-RU"/>
        </a:p>
      </dgm:t>
    </dgm:pt>
    <dgm:pt modelId="{3AFF3B38-EE6B-4375-9CAB-9792AD50B893}" type="parTrans" cxnId="{A631BAF7-BC0A-4C20-B7F5-87542CFB6038}">
      <dgm:prSet/>
      <dgm:spPr/>
      <dgm:t>
        <a:bodyPr/>
        <a:lstStyle/>
        <a:p>
          <a:endParaRPr lang="ru-RU"/>
        </a:p>
      </dgm:t>
    </dgm:pt>
    <dgm:pt modelId="{6529DD78-DE36-40B3-B237-096C25AC9B7E}" type="pres">
      <dgm:prSet presAssocID="{29A08EDA-47DD-4211-9FB3-5AB8C81E135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29357D-82EC-49A2-BF3E-2B1AE879073F}" type="pres">
      <dgm:prSet presAssocID="{F94BF8C1-8084-4905-9094-1343F5B5D99E}" presName="root1" presStyleCnt="0"/>
      <dgm:spPr/>
    </dgm:pt>
    <dgm:pt modelId="{E642BA68-7C8C-4196-AE56-0CBCAAB9FDEE}" type="pres">
      <dgm:prSet presAssocID="{F94BF8C1-8084-4905-9094-1343F5B5D99E}" presName="LevelOneTextNode" presStyleLbl="node0" presStyleIdx="0" presStyleCnt="1" custScaleX="109501" custScaleY="130759" custLinFactNeighborX="10111" custLinFactNeighborY="-13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9C38F4-4C06-4D00-83B0-64DDAC0C5650}" type="pres">
      <dgm:prSet presAssocID="{F94BF8C1-8084-4905-9094-1343F5B5D99E}" presName="level2hierChild" presStyleCnt="0"/>
      <dgm:spPr/>
    </dgm:pt>
    <dgm:pt modelId="{AF951A14-D796-43C0-BFBB-5FEC922886A3}" type="pres">
      <dgm:prSet presAssocID="{3AFF3B38-EE6B-4375-9CAB-9792AD50B893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E34AC0D0-AF6E-40A4-9729-0AFAB32795B8}" type="pres">
      <dgm:prSet presAssocID="{3AFF3B38-EE6B-4375-9CAB-9792AD50B893}" presName="connTx" presStyleLbl="parChTrans1D2" presStyleIdx="0" presStyleCnt="2"/>
      <dgm:spPr/>
      <dgm:t>
        <a:bodyPr/>
        <a:lstStyle/>
        <a:p>
          <a:endParaRPr lang="ru-RU"/>
        </a:p>
      </dgm:t>
    </dgm:pt>
    <dgm:pt modelId="{2FCCFBCD-1F54-4E19-98A3-40BAC9B3D3F1}" type="pres">
      <dgm:prSet presAssocID="{1240050E-F1EC-49E3-9ED0-01972D03601A}" presName="root2" presStyleCnt="0"/>
      <dgm:spPr/>
    </dgm:pt>
    <dgm:pt modelId="{63154D5B-9BB6-487C-ADE6-6D45FC11EDA1}" type="pres">
      <dgm:prSet presAssocID="{1240050E-F1EC-49E3-9ED0-01972D03601A}" presName="LevelTwoTextNode" presStyleLbl="node2" presStyleIdx="0" presStyleCnt="2" custScaleX="129088" custScaleY="105462" custLinFactY="21369" custLinFactNeighborX="-4526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4BB053-41DF-4F11-89C9-BBC902029193}" type="pres">
      <dgm:prSet presAssocID="{1240050E-F1EC-49E3-9ED0-01972D03601A}" presName="level3hierChild" presStyleCnt="0"/>
      <dgm:spPr/>
    </dgm:pt>
    <dgm:pt modelId="{C4A0EAC4-E67C-44E2-B20B-145B2E4D52B6}" type="pres">
      <dgm:prSet presAssocID="{371AED68-C796-4F86-94C6-8A49FEC8AC6F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9F1FDB1B-4D67-4362-82C2-D82C8F68262A}" type="pres">
      <dgm:prSet presAssocID="{371AED68-C796-4F86-94C6-8A49FEC8AC6F}" presName="connTx" presStyleLbl="parChTrans1D3" presStyleIdx="0" presStyleCnt="2"/>
      <dgm:spPr/>
      <dgm:t>
        <a:bodyPr/>
        <a:lstStyle/>
        <a:p>
          <a:endParaRPr lang="ru-RU"/>
        </a:p>
      </dgm:t>
    </dgm:pt>
    <dgm:pt modelId="{B5604BFE-B33A-427F-A818-1107ED43D660}" type="pres">
      <dgm:prSet presAssocID="{322780BB-A5B5-43D7-813C-7CAC7170F272}" presName="root2" presStyleCnt="0"/>
      <dgm:spPr/>
    </dgm:pt>
    <dgm:pt modelId="{B2D83C37-B4C9-43EE-8A70-13E97703D941}" type="pres">
      <dgm:prSet presAssocID="{322780BB-A5B5-43D7-813C-7CAC7170F272}" presName="LevelTwoTextNode" presStyleLbl="node3" presStyleIdx="0" presStyleCnt="2" custScaleX="104252" custScaleY="118767" custLinFactNeighborX="-13893" custLinFactNeighborY="236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A5D3AA-B289-4963-8B8D-237DDB57AEED}" type="pres">
      <dgm:prSet presAssocID="{322780BB-A5B5-43D7-813C-7CAC7170F272}" presName="level3hierChild" presStyleCnt="0"/>
      <dgm:spPr/>
    </dgm:pt>
    <dgm:pt modelId="{263637FC-4EAE-4AAB-92BA-45D945DB5630}" type="pres">
      <dgm:prSet presAssocID="{71EAE645-83C2-4AEF-B5C8-AD3A692CC7C8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0F4352E4-9CFA-4E8D-9DEC-B1B16D9B5B10}" type="pres">
      <dgm:prSet presAssocID="{71EAE645-83C2-4AEF-B5C8-AD3A692CC7C8}" presName="connTx" presStyleLbl="parChTrans1D3" presStyleIdx="1" presStyleCnt="2"/>
      <dgm:spPr/>
      <dgm:t>
        <a:bodyPr/>
        <a:lstStyle/>
        <a:p>
          <a:endParaRPr lang="ru-RU"/>
        </a:p>
      </dgm:t>
    </dgm:pt>
    <dgm:pt modelId="{E93BF21A-1021-4ABC-94AF-C073A8C1B025}" type="pres">
      <dgm:prSet presAssocID="{328E52D9-4912-4C01-A0C7-8D290EEC4988}" presName="root2" presStyleCnt="0"/>
      <dgm:spPr/>
    </dgm:pt>
    <dgm:pt modelId="{89B5B826-C64B-43BB-AE0D-1AF17C921303}" type="pres">
      <dgm:prSet presAssocID="{328E52D9-4912-4C01-A0C7-8D290EEC4988}" presName="LevelTwoTextNode" presStyleLbl="node3" presStyleIdx="1" presStyleCnt="2" custScaleX="107321" custScaleY="150040" custLinFactNeighborX="-13893" custLinFactNeighborY="678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BDF53A-264A-43CE-9039-9CC4DE22F934}" type="pres">
      <dgm:prSet presAssocID="{328E52D9-4912-4C01-A0C7-8D290EEC4988}" presName="level3hierChild" presStyleCnt="0"/>
      <dgm:spPr/>
    </dgm:pt>
    <dgm:pt modelId="{8A5488A7-85AC-4711-9201-5CBF05349CB4}" type="pres">
      <dgm:prSet presAssocID="{84DE6272-60A2-477E-A0F2-887E794F21C0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D0D55291-AE36-4460-8A08-3E807BB3BA4B}" type="pres">
      <dgm:prSet presAssocID="{84DE6272-60A2-477E-A0F2-887E794F21C0}" presName="connTx" presStyleLbl="parChTrans1D2" presStyleIdx="1" presStyleCnt="2"/>
      <dgm:spPr/>
      <dgm:t>
        <a:bodyPr/>
        <a:lstStyle/>
        <a:p>
          <a:endParaRPr lang="ru-RU"/>
        </a:p>
      </dgm:t>
    </dgm:pt>
    <dgm:pt modelId="{5B00AC77-88EC-4E7F-B972-E82BE04CBEE0}" type="pres">
      <dgm:prSet presAssocID="{F3F77A87-36EE-41DE-AAA8-5C410E39E9E5}" presName="root2" presStyleCnt="0"/>
      <dgm:spPr/>
    </dgm:pt>
    <dgm:pt modelId="{E5FE9430-56A2-450C-B305-62778D7D30EC}" type="pres">
      <dgm:prSet presAssocID="{F3F77A87-36EE-41DE-AAA8-5C410E39E9E5}" presName="LevelTwoTextNode" presStyleLbl="node2" presStyleIdx="1" presStyleCnt="2" custScaleX="126167" custScaleY="118382" custLinFactY="-48825" custLinFactNeighborX="-535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743BBE-73D6-4B1D-80D5-D7DEB6787195}" type="pres">
      <dgm:prSet presAssocID="{F3F77A87-36EE-41DE-AAA8-5C410E39E9E5}" presName="level3hierChild" presStyleCnt="0"/>
      <dgm:spPr/>
    </dgm:pt>
  </dgm:ptLst>
  <dgm:cxnLst>
    <dgm:cxn modelId="{65C40842-7B97-4F22-AAFC-9BC989FB1470}" srcId="{F94BF8C1-8084-4905-9094-1343F5B5D99E}" destId="{F3F77A87-36EE-41DE-AAA8-5C410E39E9E5}" srcOrd="1" destOrd="0" parTransId="{84DE6272-60A2-477E-A0F2-887E794F21C0}" sibTransId="{597FEE48-EC76-498A-98AB-07ADCDEFD43B}"/>
    <dgm:cxn modelId="{228F5AA5-BA01-41E0-8326-A860B8E096F8}" type="presOf" srcId="{328E52D9-4912-4C01-A0C7-8D290EEC4988}" destId="{89B5B826-C64B-43BB-AE0D-1AF17C921303}" srcOrd="0" destOrd="0" presId="urn:microsoft.com/office/officeart/2005/8/layout/hierarchy2"/>
    <dgm:cxn modelId="{7AC99DA1-F1D4-4234-BF6D-4874A2CB6D82}" srcId="{1240050E-F1EC-49E3-9ED0-01972D03601A}" destId="{328E52D9-4912-4C01-A0C7-8D290EEC4988}" srcOrd="1" destOrd="0" parTransId="{71EAE645-83C2-4AEF-B5C8-AD3A692CC7C8}" sibTransId="{BEE56F04-238D-41B3-B171-901699F7F48E}"/>
    <dgm:cxn modelId="{E2109BAD-47B0-417A-B7F6-952C7E503EBF}" type="presOf" srcId="{84DE6272-60A2-477E-A0F2-887E794F21C0}" destId="{8A5488A7-85AC-4711-9201-5CBF05349CB4}" srcOrd="0" destOrd="0" presId="urn:microsoft.com/office/officeart/2005/8/layout/hierarchy2"/>
    <dgm:cxn modelId="{605F42A4-A2EA-4758-BB7F-8A7FF83B80BD}" type="presOf" srcId="{3AFF3B38-EE6B-4375-9CAB-9792AD50B893}" destId="{AF951A14-D796-43C0-BFBB-5FEC922886A3}" srcOrd="0" destOrd="0" presId="urn:microsoft.com/office/officeart/2005/8/layout/hierarchy2"/>
    <dgm:cxn modelId="{1A97F3E7-B46D-437E-B0C8-38F241D4E84F}" type="presOf" srcId="{71EAE645-83C2-4AEF-B5C8-AD3A692CC7C8}" destId="{263637FC-4EAE-4AAB-92BA-45D945DB5630}" srcOrd="0" destOrd="0" presId="urn:microsoft.com/office/officeart/2005/8/layout/hierarchy2"/>
    <dgm:cxn modelId="{5E138E49-79AC-4C7C-8B73-5D9EF3650BFF}" type="presOf" srcId="{71EAE645-83C2-4AEF-B5C8-AD3A692CC7C8}" destId="{0F4352E4-9CFA-4E8D-9DEC-B1B16D9B5B10}" srcOrd="1" destOrd="0" presId="urn:microsoft.com/office/officeart/2005/8/layout/hierarchy2"/>
    <dgm:cxn modelId="{16D68CC4-52C7-43C7-B936-6AA3D222D156}" type="presOf" srcId="{F94BF8C1-8084-4905-9094-1343F5B5D99E}" destId="{E642BA68-7C8C-4196-AE56-0CBCAAB9FDEE}" srcOrd="0" destOrd="0" presId="urn:microsoft.com/office/officeart/2005/8/layout/hierarchy2"/>
    <dgm:cxn modelId="{A14782EF-1F09-4151-8B4B-88526FC0668D}" srcId="{1240050E-F1EC-49E3-9ED0-01972D03601A}" destId="{322780BB-A5B5-43D7-813C-7CAC7170F272}" srcOrd="0" destOrd="0" parTransId="{371AED68-C796-4F86-94C6-8A49FEC8AC6F}" sibTransId="{60E3A722-381B-48F5-B05D-2D129D53E79F}"/>
    <dgm:cxn modelId="{3A37629F-CC8D-400D-9829-9A6D310DB1CE}" type="presOf" srcId="{F3F77A87-36EE-41DE-AAA8-5C410E39E9E5}" destId="{E5FE9430-56A2-450C-B305-62778D7D30EC}" srcOrd="0" destOrd="0" presId="urn:microsoft.com/office/officeart/2005/8/layout/hierarchy2"/>
    <dgm:cxn modelId="{C7744F21-356A-4128-91AA-05912CD5CCEB}" type="presOf" srcId="{29A08EDA-47DD-4211-9FB3-5AB8C81E135F}" destId="{6529DD78-DE36-40B3-B237-096C25AC9B7E}" srcOrd="0" destOrd="0" presId="urn:microsoft.com/office/officeart/2005/8/layout/hierarchy2"/>
    <dgm:cxn modelId="{A631BAF7-BC0A-4C20-B7F5-87542CFB6038}" srcId="{F94BF8C1-8084-4905-9094-1343F5B5D99E}" destId="{1240050E-F1EC-49E3-9ED0-01972D03601A}" srcOrd="0" destOrd="0" parTransId="{3AFF3B38-EE6B-4375-9CAB-9792AD50B893}" sibTransId="{82E11930-6C8A-43C4-B6BF-15236E0944D9}"/>
    <dgm:cxn modelId="{98D31A8B-2A1D-460F-A5D9-F3DE47322205}" type="presOf" srcId="{371AED68-C796-4F86-94C6-8A49FEC8AC6F}" destId="{9F1FDB1B-4D67-4362-82C2-D82C8F68262A}" srcOrd="1" destOrd="0" presId="urn:microsoft.com/office/officeart/2005/8/layout/hierarchy2"/>
    <dgm:cxn modelId="{E0A470CF-0EBD-473B-AE56-7C364A6C2406}" srcId="{29A08EDA-47DD-4211-9FB3-5AB8C81E135F}" destId="{F94BF8C1-8084-4905-9094-1343F5B5D99E}" srcOrd="0" destOrd="0" parTransId="{11E5B19E-DAA1-4547-AF13-B293E2CBC451}" sibTransId="{3B075E52-C72E-41EA-9FAF-460F823571A1}"/>
    <dgm:cxn modelId="{D8837DE2-ED79-47EB-914F-39D194D4FBFB}" type="presOf" srcId="{1240050E-F1EC-49E3-9ED0-01972D03601A}" destId="{63154D5B-9BB6-487C-ADE6-6D45FC11EDA1}" srcOrd="0" destOrd="0" presId="urn:microsoft.com/office/officeart/2005/8/layout/hierarchy2"/>
    <dgm:cxn modelId="{3DA1F663-CA6D-4861-AA9F-0C870BA7AFD6}" type="presOf" srcId="{322780BB-A5B5-43D7-813C-7CAC7170F272}" destId="{B2D83C37-B4C9-43EE-8A70-13E97703D941}" srcOrd="0" destOrd="0" presId="urn:microsoft.com/office/officeart/2005/8/layout/hierarchy2"/>
    <dgm:cxn modelId="{E7D97D7B-B4D3-42C4-83C5-E3BE7FA86150}" type="presOf" srcId="{3AFF3B38-EE6B-4375-9CAB-9792AD50B893}" destId="{E34AC0D0-AF6E-40A4-9729-0AFAB32795B8}" srcOrd="1" destOrd="0" presId="urn:microsoft.com/office/officeart/2005/8/layout/hierarchy2"/>
    <dgm:cxn modelId="{E16A82F1-8F39-4FBE-AFC4-92DB40E7F36F}" type="presOf" srcId="{84DE6272-60A2-477E-A0F2-887E794F21C0}" destId="{D0D55291-AE36-4460-8A08-3E807BB3BA4B}" srcOrd="1" destOrd="0" presId="urn:microsoft.com/office/officeart/2005/8/layout/hierarchy2"/>
    <dgm:cxn modelId="{AA596696-3693-4204-B614-7D1977E70F85}" type="presOf" srcId="{371AED68-C796-4F86-94C6-8A49FEC8AC6F}" destId="{C4A0EAC4-E67C-44E2-B20B-145B2E4D52B6}" srcOrd="0" destOrd="0" presId="urn:microsoft.com/office/officeart/2005/8/layout/hierarchy2"/>
    <dgm:cxn modelId="{54B1BA08-E8B6-4D9E-B17A-EE7F903063AE}" type="presParOf" srcId="{6529DD78-DE36-40B3-B237-096C25AC9B7E}" destId="{4D29357D-82EC-49A2-BF3E-2B1AE879073F}" srcOrd="0" destOrd="0" presId="urn:microsoft.com/office/officeart/2005/8/layout/hierarchy2"/>
    <dgm:cxn modelId="{63C489DB-BC56-4584-84D2-36660D2D9D34}" type="presParOf" srcId="{4D29357D-82EC-49A2-BF3E-2B1AE879073F}" destId="{E642BA68-7C8C-4196-AE56-0CBCAAB9FDEE}" srcOrd="0" destOrd="0" presId="urn:microsoft.com/office/officeart/2005/8/layout/hierarchy2"/>
    <dgm:cxn modelId="{7F1A9FDA-461E-4472-8E08-ABFEFA3E5E99}" type="presParOf" srcId="{4D29357D-82EC-49A2-BF3E-2B1AE879073F}" destId="{A89C38F4-4C06-4D00-83B0-64DDAC0C5650}" srcOrd="1" destOrd="0" presId="urn:microsoft.com/office/officeart/2005/8/layout/hierarchy2"/>
    <dgm:cxn modelId="{AC6C100C-47F7-4B44-AC9C-88E88D8A85D5}" type="presParOf" srcId="{A89C38F4-4C06-4D00-83B0-64DDAC0C5650}" destId="{AF951A14-D796-43C0-BFBB-5FEC922886A3}" srcOrd="0" destOrd="0" presId="urn:microsoft.com/office/officeart/2005/8/layout/hierarchy2"/>
    <dgm:cxn modelId="{C8CE8C28-7859-4634-8E6D-C2A788DD119F}" type="presParOf" srcId="{AF951A14-D796-43C0-BFBB-5FEC922886A3}" destId="{E34AC0D0-AF6E-40A4-9729-0AFAB32795B8}" srcOrd="0" destOrd="0" presId="urn:microsoft.com/office/officeart/2005/8/layout/hierarchy2"/>
    <dgm:cxn modelId="{1CED8856-35DB-48EA-A7E7-317C282CB1FB}" type="presParOf" srcId="{A89C38F4-4C06-4D00-83B0-64DDAC0C5650}" destId="{2FCCFBCD-1F54-4E19-98A3-40BAC9B3D3F1}" srcOrd="1" destOrd="0" presId="urn:microsoft.com/office/officeart/2005/8/layout/hierarchy2"/>
    <dgm:cxn modelId="{1976C100-325D-460A-B4A3-699C9B1E92EF}" type="presParOf" srcId="{2FCCFBCD-1F54-4E19-98A3-40BAC9B3D3F1}" destId="{63154D5B-9BB6-487C-ADE6-6D45FC11EDA1}" srcOrd="0" destOrd="0" presId="urn:microsoft.com/office/officeart/2005/8/layout/hierarchy2"/>
    <dgm:cxn modelId="{20B00B6E-E759-4B73-A43C-287585CC4592}" type="presParOf" srcId="{2FCCFBCD-1F54-4E19-98A3-40BAC9B3D3F1}" destId="{D34BB053-41DF-4F11-89C9-BBC902029193}" srcOrd="1" destOrd="0" presId="urn:microsoft.com/office/officeart/2005/8/layout/hierarchy2"/>
    <dgm:cxn modelId="{CDDDCEE6-7776-4E74-A3CB-CDA1BC922C94}" type="presParOf" srcId="{D34BB053-41DF-4F11-89C9-BBC902029193}" destId="{C4A0EAC4-E67C-44E2-B20B-145B2E4D52B6}" srcOrd="0" destOrd="0" presId="urn:microsoft.com/office/officeart/2005/8/layout/hierarchy2"/>
    <dgm:cxn modelId="{1B46983F-8A82-42E6-8D8E-97EAF85C616D}" type="presParOf" srcId="{C4A0EAC4-E67C-44E2-B20B-145B2E4D52B6}" destId="{9F1FDB1B-4D67-4362-82C2-D82C8F68262A}" srcOrd="0" destOrd="0" presId="urn:microsoft.com/office/officeart/2005/8/layout/hierarchy2"/>
    <dgm:cxn modelId="{1FBDA317-D6D0-42B9-86BF-80B32F33E5C5}" type="presParOf" srcId="{D34BB053-41DF-4F11-89C9-BBC902029193}" destId="{B5604BFE-B33A-427F-A818-1107ED43D660}" srcOrd="1" destOrd="0" presId="urn:microsoft.com/office/officeart/2005/8/layout/hierarchy2"/>
    <dgm:cxn modelId="{14DE7C4E-9781-43D1-A0AB-383819815F4E}" type="presParOf" srcId="{B5604BFE-B33A-427F-A818-1107ED43D660}" destId="{B2D83C37-B4C9-43EE-8A70-13E97703D941}" srcOrd="0" destOrd="0" presId="urn:microsoft.com/office/officeart/2005/8/layout/hierarchy2"/>
    <dgm:cxn modelId="{886B23BE-E772-4FA8-888B-0BC99EFC6717}" type="presParOf" srcId="{B5604BFE-B33A-427F-A818-1107ED43D660}" destId="{1AA5D3AA-B289-4963-8B8D-237DDB57AEED}" srcOrd="1" destOrd="0" presId="urn:microsoft.com/office/officeart/2005/8/layout/hierarchy2"/>
    <dgm:cxn modelId="{09245124-6F56-48E3-8727-C8C18B8B5E06}" type="presParOf" srcId="{D34BB053-41DF-4F11-89C9-BBC902029193}" destId="{263637FC-4EAE-4AAB-92BA-45D945DB5630}" srcOrd="2" destOrd="0" presId="urn:microsoft.com/office/officeart/2005/8/layout/hierarchy2"/>
    <dgm:cxn modelId="{37C35F71-E4D1-480A-8150-141A9266F9D8}" type="presParOf" srcId="{263637FC-4EAE-4AAB-92BA-45D945DB5630}" destId="{0F4352E4-9CFA-4E8D-9DEC-B1B16D9B5B10}" srcOrd="0" destOrd="0" presId="urn:microsoft.com/office/officeart/2005/8/layout/hierarchy2"/>
    <dgm:cxn modelId="{5A227821-A15D-494A-94B6-44A33254F864}" type="presParOf" srcId="{D34BB053-41DF-4F11-89C9-BBC902029193}" destId="{E93BF21A-1021-4ABC-94AF-C073A8C1B025}" srcOrd="3" destOrd="0" presId="urn:microsoft.com/office/officeart/2005/8/layout/hierarchy2"/>
    <dgm:cxn modelId="{4CA32755-C88C-42CA-B854-9A2B56718612}" type="presParOf" srcId="{E93BF21A-1021-4ABC-94AF-C073A8C1B025}" destId="{89B5B826-C64B-43BB-AE0D-1AF17C921303}" srcOrd="0" destOrd="0" presId="urn:microsoft.com/office/officeart/2005/8/layout/hierarchy2"/>
    <dgm:cxn modelId="{3FAC5561-131F-4360-AAF8-84AF01249306}" type="presParOf" srcId="{E93BF21A-1021-4ABC-94AF-C073A8C1B025}" destId="{74BDF53A-264A-43CE-9039-9CC4DE22F934}" srcOrd="1" destOrd="0" presId="urn:microsoft.com/office/officeart/2005/8/layout/hierarchy2"/>
    <dgm:cxn modelId="{AE641ABF-C91F-4C42-B934-8971FA703ADA}" type="presParOf" srcId="{A89C38F4-4C06-4D00-83B0-64DDAC0C5650}" destId="{8A5488A7-85AC-4711-9201-5CBF05349CB4}" srcOrd="2" destOrd="0" presId="urn:microsoft.com/office/officeart/2005/8/layout/hierarchy2"/>
    <dgm:cxn modelId="{8F079D85-1FBD-4E00-A817-5143A541141D}" type="presParOf" srcId="{8A5488A7-85AC-4711-9201-5CBF05349CB4}" destId="{D0D55291-AE36-4460-8A08-3E807BB3BA4B}" srcOrd="0" destOrd="0" presId="urn:microsoft.com/office/officeart/2005/8/layout/hierarchy2"/>
    <dgm:cxn modelId="{00876A50-401C-4ED0-932B-E62E96265B5F}" type="presParOf" srcId="{A89C38F4-4C06-4D00-83B0-64DDAC0C5650}" destId="{5B00AC77-88EC-4E7F-B972-E82BE04CBEE0}" srcOrd="3" destOrd="0" presId="urn:microsoft.com/office/officeart/2005/8/layout/hierarchy2"/>
    <dgm:cxn modelId="{08B000C1-3A87-4E37-A0F5-7305CB513943}" type="presParOf" srcId="{5B00AC77-88EC-4E7F-B972-E82BE04CBEE0}" destId="{E5FE9430-56A2-450C-B305-62778D7D30EC}" srcOrd="0" destOrd="0" presId="urn:microsoft.com/office/officeart/2005/8/layout/hierarchy2"/>
    <dgm:cxn modelId="{F00D7DB7-41FE-4545-A55F-09D94C2F46EC}" type="presParOf" srcId="{5B00AC77-88EC-4E7F-B972-E82BE04CBEE0}" destId="{15743BBE-73D6-4B1D-80D5-D7DEB678719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  <a:ext uri="{C62137D5-CB1D-491B-B009-E17868A290BF}">
      <dgm14:recolorImg xmlns:dgm14="http://schemas.microsoft.com/office/drawing/2010/diagram" xmlns="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42BA68-7C8C-4196-AE56-0CBCAAB9FDEE}">
      <dsp:nvSpPr>
        <dsp:cNvPr id="0" name=""/>
        <dsp:cNvSpPr/>
      </dsp:nvSpPr>
      <dsp:spPr>
        <a:xfrm>
          <a:off x="204579" y="1555356"/>
          <a:ext cx="2151984" cy="1284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Привести обе части уравнения у логарифмам с одинаковым основанием.</a:t>
          </a:r>
          <a:endParaRPr lang="ru-RU" sz="1800" kern="1200" dirty="0"/>
        </a:p>
      </dsp:txBody>
      <dsp:txXfrm>
        <a:off x="242212" y="1592989"/>
        <a:ext cx="2076718" cy="1209613"/>
      </dsp:txXfrm>
    </dsp:sp>
    <dsp:sp modelId="{AF951A14-D796-43C0-BFBB-5FEC922886A3}">
      <dsp:nvSpPr>
        <dsp:cNvPr id="0" name=""/>
        <dsp:cNvSpPr/>
      </dsp:nvSpPr>
      <dsp:spPr>
        <a:xfrm rot="2871513">
          <a:off x="2234344" y="2448281"/>
          <a:ext cx="742887" cy="49873"/>
        </a:xfrm>
        <a:custGeom>
          <a:avLst/>
          <a:gdLst/>
          <a:ahLst/>
          <a:cxnLst/>
          <a:rect l="0" t="0" r="0" b="0"/>
          <a:pathLst>
            <a:path>
              <a:moveTo>
                <a:pt x="0" y="24936"/>
              </a:moveTo>
              <a:lnTo>
                <a:pt x="742887" y="2493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87216" y="2454645"/>
        <a:ext cx="37144" cy="37144"/>
      </dsp:txXfrm>
    </dsp:sp>
    <dsp:sp modelId="{63154D5B-9BB6-487C-ADE6-6D45FC11EDA1}">
      <dsp:nvSpPr>
        <dsp:cNvPr id="0" name=""/>
        <dsp:cNvSpPr/>
      </dsp:nvSpPr>
      <dsp:spPr>
        <a:xfrm>
          <a:off x="2855013" y="2230488"/>
          <a:ext cx="2536920" cy="10363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Полученные корни проверить по условиям: </a:t>
          </a:r>
          <a14:m xmlns:a14="http://schemas.microsoft.com/office/drawing/2010/main">
            <m:oMath xmlns:m="http://schemas.openxmlformats.org/officeDocument/2006/math">
              <m:r>
                <a:rPr lang="en-US" sz="1800" b="0" i="1" kern="1200" smtClean="0">
                  <a:latin typeface="Cambria Math"/>
                </a:rPr>
                <m:t>𝑓</m:t>
              </m:r>
              <m:d>
                <m:dPr>
                  <m:ctrlPr>
                    <a:rPr lang="en-US" sz="1800" b="0" i="1" kern="1200" smtClean="0">
                      <a:latin typeface="Cambria Math"/>
                    </a:rPr>
                  </m:ctrlPr>
                </m:dPr>
                <m:e>
                  <m:r>
                    <a:rPr lang="en-US" sz="1800" b="0" i="1" kern="1200" smtClean="0">
                      <a:latin typeface="Cambria Math"/>
                    </a:rPr>
                    <m:t>𝑥</m:t>
                  </m:r>
                </m:e>
              </m:d>
              <m:r>
                <a:rPr lang="en-US" sz="1800" b="0" i="1" kern="1200" smtClean="0">
                  <a:latin typeface="Cambria Math"/>
                </a:rPr>
                <m:t>&gt;0;</m:t>
              </m:r>
              <m:r>
                <a:rPr lang="en-US" sz="1800" b="0" i="1" kern="1200" smtClean="0">
                  <a:latin typeface="Cambria Math"/>
                </a:rPr>
                <m:t>𝑔</m:t>
              </m:r>
              <m:d>
                <m:dPr>
                  <m:ctrlPr>
                    <a:rPr lang="en-US" sz="1800" b="0" i="1" kern="1200" smtClean="0">
                      <a:latin typeface="Cambria Math"/>
                    </a:rPr>
                  </m:ctrlPr>
                </m:dPr>
                <m:e>
                  <m:r>
                    <a:rPr lang="en-US" sz="1800" b="0" i="1" kern="1200" smtClean="0">
                      <a:latin typeface="Cambria Math"/>
                    </a:rPr>
                    <m:t>𝑥</m:t>
                  </m:r>
                </m:e>
              </m:d>
              <m:r>
                <a:rPr lang="en-US" sz="1800" b="0" i="1" kern="1200" smtClean="0">
                  <a:latin typeface="Cambria Math"/>
                </a:rPr>
                <m:t>&gt;0</m:t>
              </m:r>
            </m:oMath>
          </a14:m>
          <a:r>
            <a:rPr lang="en-US" sz="1800" kern="1200" dirty="0" smtClean="0"/>
            <a:t>.</a:t>
          </a:r>
          <a:endParaRPr lang="ru-RU" sz="1800" kern="1200" dirty="0"/>
        </a:p>
      </dsp:txBody>
      <dsp:txXfrm>
        <a:off x="2885365" y="2260840"/>
        <a:ext cx="2476216" cy="975599"/>
      </dsp:txXfrm>
    </dsp:sp>
    <dsp:sp modelId="{C4A0EAC4-E67C-44E2-B20B-145B2E4D52B6}">
      <dsp:nvSpPr>
        <dsp:cNvPr id="0" name=""/>
        <dsp:cNvSpPr/>
      </dsp:nvSpPr>
      <dsp:spPr>
        <a:xfrm rot="17326566">
          <a:off x="4757755" y="1838283"/>
          <a:ext cx="1870375" cy="49873"/>
        </a:xfrm>
        <a:custGeom>
          <a:avLst/>
          <a:gdLst/>
          <a:ahLst/>
          <a:cxnLst/>
          <a:rect l="0" t="0" r="0" b="0"/>
          <a:pathLst>
            <a:path>
              <a:moveTo>
                <a:pt x="0" y="24936"/>
              </a:moveTo>
              <a:lnTo>
                <a:pt x="1870375" y="2493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5646184" y="1816460"/>
        <a:ext cx="93518" cy="93518"/>
      </dsp:txXfrm>
    </dsp:sp>
    <dsp:sp modelId="{B2D83C37-B4C9-43EE-8A70-13E97703D941}">
      <dsp:nvSpPr>
        <dsp:cNvPr id="0" name=""/>
        <dsp:cNvSpPr/>
      </dsp:nvSpPr>
      <dsp:spPr>
        <a:xfrm>
          <a:off x="5993953" y="394277"/>
          <a:ext cx="2048827" cy="11670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Те корни, которые удовлетворяют этим условиям, являются корнями исходного уравнения</a:t>
          </a:r>
          <a:endParaRPr lang="ru-RU" sz="1600" kern="1200" dirty="0"/>
        </a:p>
      </dsp:txBody>
      <dsp:txXfrm>
        <a:off x="6028134" y="428458"/>
        <a:ext cx="1980465" cy="1098680"/>
      </dsp:txXfrm>
    </dsp:sp>
    <dsp:sp modelId="{263637FC-4EAE-4AAB-92BA-45D945DB5630}">
      <dsp:nvSpPr>
        <dsp:cNvPr id="0" name=""/>
        <dsp:cNvSpPr/>
      </dsp:nvSpPr>
      <dsp:spPr>
        <a:xfrm rot="345250">
          <a:off x="5390409" y="2754035"/>
          <a:ext cx="605068" cy="49873"/>
        </a:xfrm>
        <a:custGeom>
          <a:avLst/>
          <a:gdLst/>
          <a:ahLst/>
          <a:cxnLst/>
          <a:rect l="0" t="0" r="0" b="0"/>
          <a:pathLst>
            <a:path>
              <a:moveTo>
                <a:pt x="0" y="24936"/>
              </a:moveTo>
              <a:lnTo>
                <a:pt x="605068" y="2493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77816" y="2763845"/>
        <a:ext cx="30253" cy="30253"/>
      </dsp:txXfrm>
    </dsp:sp>
    <dsp:sp modelId="{89B5B826-C64B-43BB-AE0D-1AF17C921303}">
      <dsp:nvSpPr>
        <dsp:cNvPr id="0" name=""/>
        <dsp:cNvSpPr/>
      </dsp:nvSpPr>
      <dsp:spPr>
        <a:xfrm>
          <a:off x="5993953" y="2072133"/>
          <a:ext cx="2109141" cy="1474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Те корни, которые не удовлетворяют хотя бы одному из этих условий, не являются корнями исходного уравнения.</a:t>
          </a:r>
          <a:endParaRPr lang="ru-RU" sz="1600" kern="1200" dirty="0"/>
        </a:p>
      </dsp:txBody>
      <dsp:txXfrm>
        <a:off x="6037135" y="2115315"/>
        <a:ext cx="2022777" cy="1387977"/>
      </dsp:txXfrm>
    </dsp:sp>
    <dsp:sp modelId="{8A5488A7-85AC-4711-9201-5CBF05349CB4}">
      <dsp:nvSpPr>
        <dsp:cNvPr id="0" name=""/>
        <dsp:cNvSpPr/>
      </dsp:nvSpPr>
      <dsp:spPr>
        <a:xfrm rot="17962068">
          <a:off x="2106008" y="1744363"/>
          <a:ext cx="983365" cy="49873"/>
        </a:xfrm>
        <a:custGeom>
          <a:avLst/>
          <a:gdLst/>
          <a:ahLst/>
          <a:cxnLst/>
          <a:rect l="0" t="0" r="0" b="0"/>
          <a:pathLst>
            <a:path>
              <a:moveTo>
                <a:pt x="0" y="24936"/>
              </a:moveTo>
              <a:lnTo>
                <a:pt x="983365" y="2493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73107" y="1744715"/>
        <a:ext cx="49168" cy="49168"/>
      </dsp:txXfrm>
    </dsp:sp>
    <dsp:sp modelId="{E5FE9430-56A2-450C-B305-62778D7D30EC}">
      <dsp:nvSpPr>
        <dsp:cNvPr id="0" name=""/>
        <dsp:cNvSpPr/>
      </dsp:nvSpPr>
      <dsp:spPr>
        <a:xfrm>
          <a:off x="2838819" y="759173"/>
          <a:ext cx="2479514" cy="1163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Потенцировать уравнение и решать уравнение </a:t>
          </a:r>
          <a14:m xmlns:a14="http://schemas.microsoft.com/office/drawing/2010/main">
            <m:oMath xmlns:m="http://schemas.openxmlformats.org/officeDocument/2006/math">
              <m:r>
                <a:rPr lang="en-US" sz="1800" b="0" i="1" kern="1200" smtClean="0">
                  <a:latin typeface="Cambria Math"/>
                </a:rPr>
                <m:t>𝑓</m:t>
              </m:r>
              <m:d>
                <m:dPr>
                  <m:ctrlPr>
                    <a:rPr lang="en-US" sz="1800" b="0" i="1" kern="1200" smtClean="0">
                      <a:latin typeface="Cambria Math"/>
                    </a:rPr>
                  </m:ctrlPr>
                </m:dPr>
                <m:e>
                  <m:r>
                    <a:rPr lang="en-US" sz="1800" b="0" i="1" kern="1200" smtClean="0">
                      <a:latin typeface="Cambria Math"/>
                    </a:rPr>
                    <m:t>𝑥</m:t>
                  </m:r>
                </m:e>
              </m:d>
              <m:r>
                <a:rPr lang="en-US" sz="1800" b="0" i="1" kern="1200" smtClean="0">
                  <a:latin typeface="Cambria Math"/>
                </a:rPr>
                <m:t>=</m:t>
              </m:r>
              <m:r>
                <a:rPr lang="en-US" sz="1800" b="0" i="1" kern="1200" smtClean="0">
                  <a:latin typeface="Cambria Math"/>
                </a:rPr>
                <m:t>𝑔</m:t>
              </m:r>
              <m:r>
                <a:rPr lang="en-US" sz="1800" b="0" i="1" kern="1200" smtClean="0">
                  <a:latin typeface="Cambria Math"/>
                </a:rPr>
                <m:t>(</m:t>
              </m:r>
              <m:r>
                <a:rPr lang="en-US" sz="1800" b="0" i="1" kern="1200" smtClean="0">
                  <a:latin typeface="Cambria Math"/>
                </a:rPr>
                <m:t>𝑥</m:t>
              </m:r>
              <m:r>
                <a:rPr lang="en-US" sz="1800" b="0" i="1" kern="1200" smtClean="0">
                  <a:latin typeface="Cambria Math"/>
                </a:rPr>
                <m:t>)</m:t>
              </m:r>
            </m:oMath>
          </a14:m>
          <a:r>
            <a:rPr lang="en-US" sz="1800" kern="1200" dirty="0" smtClean="0"/>
            <a:t>.</a:t>
          </a:r>
          <a:endParaRPr lang="ru-RU" sz="1800" kern="1200" dirty="0"/>
        </a:p>
      </dsp:txBody>
      <dsp:txXfrm>
        <a:off x="2872890" y="793244"/>
        <a:ext cx="2411372" cy="10951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3762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8889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908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662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689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249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66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260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680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54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445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6C841-23A1-4CDD-A606-B64435C87E52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5B918-CBEB-4672-9D65-09D57D438D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55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000" b="1" dirty="0" smtClean="0">
                <a:solidFill>
                  <a:srgbClr val="003366"/>
                </a:solidFill>
              </a:rPr>
              <a:t>Логарифмические</a:t>
            </a:r>
            <a:br>
              <a:rPr lang="ru-RU" sz="5000" b="1" dirty="0" smtClean="0">
                <a:solidFill>
                  <a:srgbClr val="003366"/>
                </a:solidFill>
              </a:rPr>
            </a:br>
            <a:r>
              <a:rPr lang="ru-RU" sz="5000" b="1" dirty="0" smtClean="0">
                <a:solidFill>
                  <a:srgbClr val="003366"/>
                </a:solidFill>
              </a:rPr>
              <a:t>уравнения</a:t>
            </a:r>
            <a:endParaRPr lang="ru-RU" sz="5000" b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414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Методы решения логарифмических уравнений: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Функционально-графический.</a:t>
            </a:r>
          </a:p>
          <a:p>
            <a:pPr marL="514350" indent="-514350">
              <a:buAutoNum type="arabicPeriod"/>
            </a:pPr>
            <a:r>
              <a:rPr lang="ru-RU" dirty="0" smtClean="0"/>
              <a:t>Метод потенцирования.</a:t>
            </a:r>
          </a:p>
          <a:p>
            <a:pPr marL="514350" indent="-514350">
              <a:buAutoNum type="arabicPeriod" startAt="3"/>
            </a:pPr>
            <a:r>
              <a:rPr lang="ru-RU" dirty="0" smtClean="0"/>
              <a:t>Метод введения новой переменной.</a:t>
            </a:r>
          </a:p>
          <a:p>
            <a:pPr marL="514350" indent="-514350">
              <a:buAutoNum type="arabicPeriod" startAt="3"/>
            </a:pPr>
            <a:r>
              <a:rPr lang="ru-RU" dirty="0" smtClean="0"/>
              <a:t>Метод логарифмирования.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2796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Домашнее задание: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3600" dirty="0" smtClean="0"/>
              <a:t>1)Написать конспект;</a:t>
            </a:r>
            <a:br>
              <a:rPr lang="ru-RU" sz="3600" dirty="0" smtClean="0"/>
            </a:br>
            <a:r>
              <a:rPr lang="ru-RU" sz="3600" dirty="0" smtClean="0"/>
              <a:t>2) Решить уравнения:</a:t>
            </a:r>
            <a:endParaRPr lang="ru-RU" sz="3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285984" y="1857370"/>
          <a:ext cx="4714908" cy="2561982"/>
        </p:xfrm>
        <a:graphic>
          <a:graphicData uri="http://schemas.openxmlformats.org/presentationml/2006/ole">
            <p:oleObj spid="_x0000_s1025" name="Формула" r:id="rId3" imgW="2222280" imgH="120636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457200" y="742950"/>
                <a:ext cx="8382000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i="1" dirty="0" smtClean="0">
                    <a:solidFill>
                      <a:srgbClr val="003366"/>
                    </a:solidFill>
                  </a:rPr>
                  <a:t>Логарифмическими</a:t>
                </a:r>
                <a:r>
                  <a:rPr lang="ru-RU" sz="3200" dirty="0" smtClean="0"/>
                  <a:t> уравнениями называют уравнения вида</a:t>
                </a:r>
              </a:p>
              <a:p>
                <a:pPr algn="ctr"/>
                <a:endParaRPr lang="en-US" sz="3200" b="1" i="1" dirty="0" smtClean="0">
                  <a:solidFill>
                    <a:srgbClr val="FF0000"/>
                  </a:solidFill>
                  <a:latin typeface="Cambria Math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4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4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4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4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4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𝒈</m:t>
                          </m:r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3200" b="1" dirty="0" smtClean="0"/>
              </a:p>
              <a:p>
                <a:endParaRPr lang="en-US" sz="24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𝑎</m:t>
                      </m:r>
                      <m:r>
                        <a:rPr lang="en-US" sz="3200" b="0" i="1" smtClean="0">
                          <a:latin typeface="Cambria Math"/>
                        </a:rPr>
                        <m:t>&gt;0, </m:t>
                      </m:r>
                      <m:r>
                        <a:rPr lang="en-US" sz="3200" b="0" i="1" smtClean="0">
                          <a:latin typeface="Cambria Math"/>
                        </a:rPr>
                        <m:t>𝑎</m:t>
                      </m:r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≠1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742950"/>
                <a:ext cx="8382000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18" t="-2600" b="-58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5219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8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49112" y="285750"/>
            <a:ext cx="8186524" cy="15696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498732" y="285750"/>
                <a:ext cx="8136904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FF0000"/>
                    </a:solidFill>
                  </a:rPr>
                  <a:t>Теорема 4. </a:t>
                </a:r>
                <a:r>
                  <a:rPr lang="ru-RU" sz="3200" dirty="0" smtClean="0"/>
                  <a:t>Равенство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3200" b="0" i="1" smtClean="0">
                            <a:latin typeface="Cambria Math"/>
                          </a:rPr>
                          <m:t>𝑡</m:t>
                        </m:r>
                      </m:e>
                    </m:func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3200" b="0" i="1" smtClean="0">
                            <a:latin typeface="Cambria Math"/>
                          </a:rPr>
                          <m:t>𝑠</m:t>
                        </m:r>
                      </m:e>
                    </m:func>
                  </m:oMath>
                </a14:m>
                <a:r>
                  <a:rPr lang="en-US" sz="3200" dirty="0" smtClean="0"/>
                  <a:t>, </a:t>
                </a:r>
                <a:r>
                  <a:rPr lang="ru-RU" sz="3200" dirty="0" smtClean="0"/>
                  <a:t>где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US" sz="3200" dirty="0" smtClean="0"/>
                  <a:t>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≠1</m:t>
                    </m:r>
                  </m:oMath>
                </a14:m>
                <a:r>
                  <a:rPr lang="en-US" sz="3200" dirty="0" smtClean="0"/>
                  <a:t>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𝑡</m:t>
                    </m:r>
                    <m:r>
                      <a:rPr lang="en-US" sz="3200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US" sz="3200" dirty="0" smtClean="0"/>
                  <a:t>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𝑠</m:t>
                    </m:r>
                    <m:r>
                      <a:rPr lang="en-US" sz="3200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US" sz="3200" dirty="0" smtClean="0"/>
                  <a:t>, </a:t>
                </a:r>
                <a:r>
                  <a:rPr lang="ru-RU" sz="3200" dirty="0" smtClean="0"/>
                  <a:t>справедливо тогда и только тогда, когда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𝑡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𝑠</m:t>
                    </m:r>
                  </m:oMath>
                </a14:m>
                <a:r>
                  <a:rPr lang="en-US" sz="3200" dirty="0" smtClean="0"/>
                  <a:t>.</a:t>
                </a:r>
                <a:endParaRPr lang="ru-RU" sz="32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32" y="285750"/>
                <a:ext cx="8136904" cy="1569660"/>
              </a:xfrm>
              <a:prstGeom prst="rect">
                <a:avLst/>
              </a:prstGeom>
              <a:blipFill rotWithShape="1">
                <a:blip r:embed="rId2"/>
                <a:stretch>
                  <a:fillRect l="-1948" t="-4669" r="-2172" b="-124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402522" y="2202322"/>
                <a:ext cx="8453770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FF0000"/>
                    </a:solidFill>
                  </a:rPr>
                  <a:t>Теорема. </a:t>
                </a:r>
                <a:r>
                  <a:rPr lang="ru-RU" sz="3200" dirty="0" smtClean="0"/>
                  <a:t>Если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US" sz="3200" dirty="0" smtClean="0"/>
                  <a:t/>
                </a:r>
                <a:r>
                  <a:rPr lang="ru-RU" sz="3200" dirty="0" smtClean="0"/>
                  <a:t>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US" sz="3200" dirty="0" smtClean="0"/>
                  <a:t>, </a:t>
                </a:r>
                <a:r>
                  <a:rPr lang="ru-RU" sz="3200" dirty="0" smtClean="0"/>
                  <a:t>то лога</a:t>
                </a:r>
                <a:r>
                  <a:rPr lang="en-US" sz="3200" dirty="0"/>
                  <a:t>-</a:t>
                </a:r>
                <a:r>
                  <a:rPr lang="ru-RU" sz="3200" dirty="0" err="1" smtClean="0"/>
                  <a:t>рифмическое</a:t>
                </a:r>
                <a:r>
                  <a:rPr lang="ru-RU" sz="3200" dirty="0" smtClean="0"/>
                  <a:t> уравнение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3200" b="0" i="1" smtClean="0">
                            <a:latin typeface="Cambria Math"/>
                          </a:rPr>
                          <m:t>𝑓</m:t>
                        </m:r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3200" b="0" i="1" smtClean="0">
                            <a:latin typeface="Cambria Math"/>
                          </a:rPr>
                          <m:t>𝑔</m:t>
                        </m:r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3200" dirty="0" smtClean="0"/>
                  <a:t/>
                </a:r>
                <a:r>
                  <a:rPr lang="ru-RU" sz="3200" dirty="0" smtClean="0"/>
                  <a:t>(где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US" sz="3200" dirty="0" smtClean="0"/>
                  <a:t>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≠1</m:t>
                    </m:r>
                  </m:oMath>
                </a14:m>
                <a:r>
                  <a:rPr lang="en-US" sz="3200" dirty="0" smtClean="0"/>
                  <a:t>) </a:t>
                </a:r>
                <a:r>
                  <a:rPr lang="ru-RU" sz="3200" dirty="0" smtClean="0"/>
                  <a:t>равносильно</a:t>
                </a:r>
                <a:r>
                  <a:rPr lang="en-US" sz="3200" dirty="0" smtClean="0"/>
                  <a:t/>
                </a:r>
                <a:r>
                  <a:rPr lang="ru-RU" sz="3200" dirty="0" smtClean="0"/>
                  <a:t>уравнению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𝑔</m:t>
                    </m:r>
                    <m:r>
                      <a:rPr lang="en-US" sz="3200" b="0" i="1" smtClean="0">
                        <a:latin typeface="Cambria Math"/>
                      </a:rPr>
                      <m:t>(</m:t>
                    </m:r>
                    <m:r>
                      <a:rPr lang="en-US" sz="3200" b="0" i="1" smtClean="0">
                        <a:latin typeface="Cambria Math"/>
                      </a:rPr>
                      <m:t>𝑥</m:t>
                    </m:r>
                    <m:r>
                      <a:rPr lang="en-US" sz="32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3200" dirty="0" smtClean="0"/>
                  <a:t>.</a:t>
                </a:r>
                <a:endParaRPr lang="ru-RU" sz="32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522" y="2202322"/>
                <a:ext cx="8453770" cy="2062103"/>
              </a:xfrm>
              <a:prstGeom prst="rect">
                <a:avLst/>
              </a:prstGeom>
              <a:blipFill rotWithShape="1">
                <a:blip r:embed="rId3"/>
                <a:stretch>
                  <a:fillRect l="-1802" t="-3540" r="-1730" b="-88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75902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xmlns:a14="http://schemas.microsoft.com/office/drawing/2010/main" xmlns:mc="http://schemas.openxmlformats.org/markup-compatibility/2006" val="2888769997"/>
              </p:ext>
            </p:extLst>
          </p:nvPr>
        </p:nvGraphicFramePr>
        <p:xfrm>
          <a:off x="304800" y="1047750"/>
          <a:ext cx="8382000" cy="3546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Алгоритм решения логарифмических уравнений: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461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42BA68-7C8C-4196-AE56-0CBCAAB9FD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E642BA68-7C8C-4196-AE56-0CBCAAB9FD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F951A14-D796-43C0-BFBB-5FEC922886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AF951A14-D796-43C0-BFBB-5FEC922886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3154D5B-9BB6-487C-ADE6-6D45FC11ED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graphicEl>
                                              <a:dgm id="{63154D5B-9BB6-487C-ADE6-6D45FC11ED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A5488A7-85AC-4711-9201-5CBF05349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graphicEl>
                                              <a:dgm id="{8A5488A7-85AC-4711-9201-5CBF05349C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5FE9430-56A2-450C-B305-62778D7D30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graphicEl>
                                              <a:dgm id="{E5FE9430-56A2-450C-B305-62778D7D30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4A0EAC4-E67C-44E2-B20B-145B2E4D52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graphicEl>
                                              <a:dgm id="{C4A0EAC4-E67C-44E2-B20B-145B2E4D52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2D83C37-B4C9-43EE-8A70-13E97703D9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graphicEl>
                                              <a:dgm id="{B2D83C37-B4C9-43EE-8A70-13E97703D9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63637FC-4EAE-4AAB-92BA-45D945DB5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graphicEl>
                                              <a:dgm id="{263637FC-4EAE-4AAB-92BA-45D945DB56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9B5B826-C64B-43BB-AE0D-1AF17C9213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>
                                            <p:graphicEl>
                                              <a:dgm id="{89B5B826-C64B-43BB-AE0D-1AF17C9213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AtOnce"/>
        </p:bldSub>
      </p:bldGraphic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7809"/>
            <a:ext cx="8229600" cy="857250"/>
          </a:xfrm>
        </p:spPr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774468"/>
                <a:ext cx="8610600" cy="4083282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Решить уравнение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ru-RU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+6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fNam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dirty="0" smtClean="0"/>
                  <a:t>Решение</a:t>
                </a:r>
                <a:r>
                  <a:rPr lang="ru-RU" dirty="0"/>
                  <a:t>:</a:t>
                </a:r>
                <a:endParaRPr lang="ru-RU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+6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</m:func>
                        </m:e>
                      </m:func>
                      <m:r>
                        <a:rPr lang="en-US" i="1" smtClean="0">
                          <a:latin typeface="Cambria Math"/>
                          <a:ea typeface="Cambria Math"/>
                        </a:rPr>
                        <m:t>⇔</m:t>
                      </m:r>
                      <m:d>
                        <m:dPr>
                          <m:ctrlPr>
                            <a:rPr lang="ru-RU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+6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=5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+6&gt;0</m:t>
                      </m:r>
                      <m:r>
                        <a:rPr lang="ru-RU" b="0" i="1" smtClean="0">
                          <a:latin typeface="Cambria Math"/>
                        </a:rPr>
                        <m:t>;    </m:t>
                      </m:r>
                      <m:r>
                        <a:rPr lang="en-US" b="0" i="1" smtClean="0">
                          <a:latin typeface="Cambria Math"/>
                        </a:rPr>
                        <m:t> 5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&gt;0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+6</m:t>
                          </m:r>
                        </m:e>
                      </m:d>
                      <m:r>
                        <a:rPr lang="en-US" i="1">
                          <a:latin typeface="Cambria Math"/>
                          <a:ea typeface="Cambria Math"/>
                        </a:rPr>
                        <m:t>=5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⇔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−5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+6=0</m:t>
                      </m:r>
                    </m:oMath>
                  </m:oMathPara>
                </a14:m>
                <a:endParaRPr lang="en-US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=2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;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=3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/>
                      </a:rPr>
                      <m:t>+6=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+6=4+6=10&gt;0</m:t>
                    </m:r>
                  </m:oMath>
                </a14:m>
                <a:r>
                  <a:rPr lang="en-US" b="0" dirty="0" smtClean="0"/>
                  <a:t/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5</m:t>
                    </m:r>
                    <m:sSub>
                      <m:sSub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latin typeface="Cambria Math"/>
                      </a:rPr>
                      <m:t>=5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⋅2=10&gt;0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i="1">
                        <a:latin typeface="Cambria Math"/>
                      </a:rPr>
                      <m:t>+6=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+6=</m:t>
                    </m:r>
                    <m:r>
                      <a:rPr lang="en-US" b="0" i="1" smtClean="0">
                        <a:latin typeface="Cambria Math"/>
                      </a:rPr>
                      <m:t>9</m:t>
                    </m:r>
                    <m:r>
                      <a:rPr lang="en-US" i="1">
                        <a:latin typeface="Cambria Math"/>
                      </a:rPr>
                      <m:t>+6=1</m:t>
                    </m:r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i="1">
                        <a:latin typeface="Cambria Math"/>
                      </a:rPr>
                      <m:t>&gt;0</m:t>
                    </m:r>
                  </m:oMath>
                </a14:m>
                <a:r>
                  <a:rPr lang="en-US" dirty="0" smtClean="0"/>
                  <a:t/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5</m:t>
                    </m:r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 dirty="0">
                        <a:latin typeface="Cambria Math"/>
                      </a:rPr>
                      <m:t>=5</m:t>
                    </m:r>
                    <m:r>
                      <a:rPr lang="en-US" i="1" dirty="0">
                        <a:latin typeface="Cambria Math"/>
                        <a:ea typeface="Cambria Math"/>
                      </a:rPr>
                      <m:t>⋅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3</m:t>
                    </m:r>
                    <m:r>
                      <a:rPr lang="en-US" i="1" dirty="0">
                        <a:latin typeface="Cambria Math"/>
                        <a:ea typeface="Cambria Math"/>
                      </a:rPr>
                      <m:t>=1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5</m:t>
                    </m:r>
                    <m:r>
                      <a:rPr lang="en-US" i="1" dirty="0">
                        <a:latin typeface="Cambria Math"/>
                        <a:ea typeface="Cambria Math"/>
                      </a:rPr>
                      <m:t>&gt;0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ru-RU" dirty="0" smtClean="0"/>
                  <a:t>Ответ: </a:t>
                </a:r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2;3</m:t>
                    </m:r>
                  </m:oMath>
                </a14:m>
                <a:r>
                  <a:rPr lang="ru-RU" dirty="0" smtClean="0"/>
                  <a:t>.</a:t>
                </a:r>
                <a:endParaRPr lang="ru-RU" dirty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774468"/>
                <a:ext cx="8610600" cy="4083282"/>
              </a:xfrm>
              <a:blipFill rotWithShape="1">
                <a:blip r:embed="rId2"/>
                <a:stretch>
                  <a:fillRect l="-1274" t="-2239" r="-566" b="-111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515302" y="1134456"/>
            <a:ext cx="32303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solidFill>
                  <a:srgbClr val="003366"/>
                </a:solidFill>
              </a:rPr>
              <a:t>потенцирование</a:t>
            </a:r>
            <a:endParaRPr lang="ru-RU" sz="3200" i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33589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7809"/>
            <a:ext cx="8229600" cy="857250"/>
          </a:xfrm>
        </p:spPr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774468"/>
                <a:ext cx="8610600" cy="4083282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Решить уравнение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−11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+27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2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dirty="0" smtClean="0"/>
                  <a:t>Решение: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0" i="1" smtClean="0">
                              <a:latin typeface="Cambria Math"/>
                            </a:rPr>
                            <m:t>2=2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⋅1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3=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fName>
                                <m: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func>
                            </m:e>
                          </m:func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9</m:t>
                              </m:r>
                            </m:e>
                          </m:func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⇒</m:t>
                          </m:r>
                        </m:e>
                      </m:func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⇔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−11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7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=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⇔</m:t>
                      </m:r>
                    </m:oMath>
                  </m:oMathPara>
                </a14:m>
                <a:endParaRPr lang="en-US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⇔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−11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7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9</m:t>
                          </m:r>
                        </m:e>
                      </m:func>
                      <m:r>
                        <a:rPr lang="en-US" i="1" smtClean="0">
                          <a:latin typeface="Cambria Math"/>
                          <a:ea typeface="Cambria Math"/>
                        </a:rPr>
                        <m:t>⇔</m:t>
                      </m:r>
                      <m:sSup>
                        <m:sSup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−11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+27=9</m:t>
                      </m:r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−11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+18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0⇔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=2;  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=9</m:t>
                      </m:r>
                    </m:oMath>
                  </m:oMathPara>
                </a14:m>
                <a:endParaRPr lang="en-US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−11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+27&gt;0</m:t>
                      </m:r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/>
                      </a:rPr>
                      <m:t>−11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+27=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−11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⋅2+27</m:t>
                    </m:r>
                    <m:r>
                      <a:rPr lang="en-US" b="0" i="1" smtClean="0">
                        <a:latin typeface="Cambria Math"/>
                      </a:rPr>
                      <m:t>=9&gt;0</m:t>
                    </m:r>
                  </m:oMath>
                </a14:m>
                <a:r>
                  <a:rPr lang="en-US" b="0" dirty="0" smtClean="0"/>
                  <a:t/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</a:rPr>
                        <m:t>−11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+27=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9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−11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9+27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9&gt;</m:t>
                      </m:r>
                      <m:r>
                        <a:rPr lang="en-US" i="1" dirty="0">
                          <a:latin typeface="Cambria Math"/>
                          <a:ea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ru-RU" dirty="0" smtClean="0"/>
                  <a:t>Ответ: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2;  9</m:t>
                    </m:r>
                  </m:oMath>
                </a14:m>
                <a:r>
                  <a:rPr lang="ru-RU" dirty="0" smtClean="0"/>
                  <a:t>.</a:t>
                </a:r>
                <a:endParaRPr lang="ru-RU" dirty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774468"/>
                <a:ext cx="8610600" cy="4083282"/>
              </a:xfrm>
              <a:blipFill rotWithShape="1">
                <a:blip r:embed="rId2"/>
                <a:stretch>
                  <a:fillRect l="-1132" t="-2687" b="-7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6557848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7809"/>
            <a:ext cx="8229600" cy="857250"/>
          </a:xfrm>
        </p:spPr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774468"/>
                <a:ext cx="8610600" cy="4083282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Решить уравнение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2</m:t>
                    </m:r>
                    <m:sSubSup>
                      <m:sSubSupPr>
                        <m:ctrlPr>
                          <a:rPr lang="ru-RU" i="1" smtClean="0">
                            <a:latin typeface="Cambria Math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+5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+2=0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dirty="0" smtClean="0"/>
                  <a:t>Решение: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+5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+2=0⇔</m:t>
                      </m:r>
                      <m:sSub>
                        <m:sSub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=−2, 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 dirty="0" smtClean="0">
                                <a:latin typeface="Cambria Math"/>
                                <a:ea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func>
                    <m:r>
                      <a:rPr lang="en-US" b="0" i="1" dirty="0" smtClean="0">
                        <a:latin typeface="Cambria Math"/>
                        <a:ea typeface="Cambria Math"/>
                      </a:rPr>
                      <m:t>=−2</m:t>
                    </m:r>
                  </m:oMath>
                </a14:m>
                <a:r>
                  <a:rPr lang="en-US" i="1" dirty="0" smtClean="0">
                    <a:latin typeface="Cambria Math"/>
                  </a:rPr>
                  <a:t/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dirty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/>
                                <a:ea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i="1" dirty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func>
                    <m:r>
                      <a:rPr lang="en-US" i="1" dirty="0"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en-US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b="0" dirty="0" smtClean="0"/>
                  <a:t/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𝑥</m:t>
                    </m:r>
                    <m:r>
                      <a:rPr lang="en-US" b="0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b="0" dirty="0" smtClean="0"/>
                  <a:t/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ru-RU" dirty="0" smtClean="0"/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25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ru-RU" dirty="0" smtClean="0"/>
                  <a:t>.</a:t>
                </a:r>
                <a:endParaRPr lang="ru-RU" dirty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774468"/>
                <a:ext cx="8610600" cy="4083282"/>
              </a:xfrm>
              <a:blipFill rotWithShape="1">
                <a:blip r:embed="rId2"/>
                <a:stretch>
                  <a:fillRect l="-1132" t="-2537" b="-108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2178396" y="3273452"/>
                <a:ext cx="764248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0" i="1" smtClean="0">
                          <a:latin typeface="Cambria Math"/>
                        </a:rPr>
                        <m:t>&gt;0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8396" y="3273452"/>
                <a:ext cx="764248" cy="477054"/>
              </a:xfrm>
              <a:prstGeom prst="rect">
                <a:avLst/>
              </a:prstGeom>
              <a:blipFill rotWithShape="1">
                <a:blip r:embed="rId3"/>
                <a:stretch>
                  <a:fillRect t="-8974" r="-16667" b="-30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6324600" y="3289061"/>
                <a:ext cx="764248" cy="47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0" i="1" smtClean="0">
                          <a:latin typeface="Cambria Math"/>
                        </a:rPr>
                        <m:t>&gt;0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3289061"/>
                <a:ext cx="764248" cy="477054"/>
              </a:xfrm>
              <a:prstGeom prst="rect">
                <a:avLst/>
              </a:prstGeom>
              <a:blipFill rotWithShape="1">
                <a:blip r:embed="rId4"/>
                <a:stretch>
                  <a:fillRect t="-8974" r="-16800" b="-30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9647710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7809"/>
            <a:ext cx="8229600" cy="857250"/>
          </a:xfrm>
        </p:spPr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774468"/>
                <a:ext cx="8610600" cy="408328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Решить уравнение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e>
                    </m:func>
                  </m:oMath>
                </a14:m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dirty="0" smtClean="0"/>
                  <a:t>Решение: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5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⋅5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15</m:t>
                          </m:r>
                        </m:e>
                      </m:func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5</m:t>
                          </m:r>
                        </m:e>
                      </m:func>
                      <m:r>
                        <a:rPr lang="en-US" i="1" smtClean="0">
                          <a:latin typeface="Cambria Math"/>
                          <a:ea typeface="Cambria Math"/>
                        </a:rPr>
                        <m:t>⇔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15</m:t>
                          </m:r>
                        </m:e>
                      </m:func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=15&gt;0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ru-RU" dirty="0" smtClean="0"/>
                  <a:t>Ответ:</a:t>
                </a:r>
                <a:r>
                  <a:rPr lang="en-US" dirty="0" smtClean="0"/>
                  <a:t/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15</m:t>
                    </m:r>
                  </m:oMath>
                </a14:m>
                <a:r>
                  <a:rPr lang="ru-RU" dirty="0" smtClean="0"/>
                  <a:t>.</a:t>
                </a:r>
                <a:endParaRPr lang="ru-RU" dirty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774468"/>
                <a:ext cx="8610600" cy="4083282"/>
              </a:xfrm>
              <a:blipFill rotWithShape="1">
                <a:blip r:embed="rId2"/>
                <a:stretch>
                  <a:fillRect l="-1769" t="-1791" b="-122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4769384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7809"/>
            <a:ext cx="8229600" cy="857250"/>
          </a:xfrm>
        </p:spPr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774468"/>
                <a:ext cx="8610600" cy="4083282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Решить уравнение</a:t>
                </a:r>
                <a:r>
                  <a:rPr lang="en-US" dirty="0" smtClean="0"/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i="0" smtClean="0">
                                    <a:latin typeface="Cambria Math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fNam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</m:func>
                      </m:sup>
                    </m:sSup>
                    <m:r>
                      <a:rPr lang="en-US" b="0" i="1" smtClean="0">
                        <a:latin typeface="Cambria Math"/>
                      </a:rPr>
                      <m:t>=81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dirty="0" smtClean="0"/>
                  <a:t>Решение: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func>
                                <m:func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func>
                            </m:sup>
                          </m:sSup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81</m:t>
                          </m:r>
                        </m:e>
                      </m:func>
                    </m:oMath>
                  </m:oMathPara>
                </a14:m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func>
                                <m:func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func>
                            </m:sup>
                          </m:sSup>
                        </m:e>
                      </m:func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i="1" smtClean="0">
                          <a:latin typeface="Cambria Math"/>
                          <a:ea typeface="Cambria Math"/>
                        </a:rPr>
                        <m:t>⋅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i="1" smtClean="0">
                          <a:latin typeface="Cambria Math"/>
                          <a:ea typeface="Cambria Math"/>
                        </a:rPr>
                        <m:t>⇔</m:t>
                      </m:r>
                      <m:sSubSup>
                        <m:sSubSup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  <a:ea typeface="Cambria Math"/>
                            </a:rPr>
                            <m:t>log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81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func>
                            <m:func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</m:func>
                        </m:sup>
                      </m:sSup>
                      <m:r>
                        <a:rPr lang="en-US" i="1">
                          <a:latin typeface="Cambria Math"/>
                        </a:rPr>
                        <m:t>=81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⇔</m:t>
                      </m:r>
                      <m:sSubSup>
                        <m:sSubSup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  <a:ea typeface="Cambria Math"/>
                            </a:rPr>
                            <m:t>log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3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bSup>
                      <m:r>
                        <a:rPr lang="en-US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=4</m:t>
                      </m:r>
                    </m:oMath>
                  </m:oMathPara>
                </a14:m>
                <a:endParaRPr lang="en-US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dirty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/>
                                <a:ea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func>
                    <m:r>
                      <a:rPr lang="en-US" i="1" dirty="0">
                        <a:latin typeface="Cambria Math"/>
                        <a:ea typeface="Cambria Math"/>
                      </a:rPr>
                      <m:t>=−2</m:t>
                    </m:r>
                  </m:oMath>
                </a14:m>
                <a:r>
                  <a:rPr lang="en-US" i="1" dirty="0">
                    <a:latin typeface="Cambria Math"/>
                  </a:rPr>
                  <a:t/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dirty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/>
                                <a:ea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func>
                    <m:r>
                      <a:rPr lang="en-US" i="1" dirty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endParaRPr lang="en-US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−2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dirty="0"/>
                  <a:t/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𝑥</m:t>
                    </m:r>
                    <m:r>
                      <a:rPr lang="en-US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latin typeface="Cambria Math"/>
                      </a:rPr>
                      <m:t>9</m:t>
                    </m:r>
                  </m:oMath>
                </a14:m>
                <a:r>
                  <a:rPr lang="en-US" dirty="0"/>
                  <a:t/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ru-RU" dirty="0" smtClean="0"/>
                  <a:t>Ответ:</a:t>
                </a:r>
                <a:r>
                  <a:rPr lang="en-US" dirty="0" smtClean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;9</m:t>
                    </m:r>
                  </m:oMath>
                </a14:m>
                <a:r>
                  <a:rPr lang="ru-RU" dirty="0" smtClean="0"/>
                  <a:t>.</a:t>
                </a:r>
                <a:endParaRPr lang="en-US" dirty="0" smtClean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774468"/>
                <a:ext cx="8610600" cy="4083282"/>
              </a:xfrm>
              <a:blipFill rotWithShape="1">
                <a:blip r:embed="rId2"/>
                <a:stretch>
                  <a:fillRect l="-849" t="-22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1772920" y="3222651"/>
                <a:ext cx="69422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&gt;0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920" y="3222651"/>
                <a:ext cx="694228" cy="430887"/>
              </a:xfrm>
              <a:prstGeom prst="rect">
                <a:avLst/>
              </a:prstGeom>
              <a:blipFill rotWithShape="1">
                <a:blip r:embed="rId3"/>
                <a:stretch>
                  <a:fillRect t="-8571" r="-14912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5212080" y="3213879"/>
                <a:ext cx="69422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&gt;0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2080" y="3213879"/>
                <a:ext cx="694228" cy="430887"/>
              </a:xfrm>
              <a:prstGeom prst="rect">
                <a:avLst/>
              </a:prstGeom>
              <a:blipFill rotWithShape="1">
                <a:blip r:embed="rId4"/>
                <a:stretch>
                  <a:fillRect t="-8451" r="-14912" b="-267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6676847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76</Words>
  <Application>Microsoft Office PowerPoint</Application>
  <PresentationFormat>Экран (16:9)</PresentationFormat>
  <Paragraphs>31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Microsoft Equation 3.0</vt:lpstr>
      <vt:lpstr>Логарифмические уравнения</vt:lpstr>
      <vt:lpstr>Слайд 2</vt:lpstr>
      <vt:lpstr>Слайд 3</vt:lpstr>
      <vt:lpstr>Алгоритм решения логарифмических уравнений:</vt:lpstr>
      <vt:lpstr>Пример:</vt:lpstr>
      <vt:lpstr>Пример:</vt:lpstr>
      <vt:lpstr>Пример:</vt:lpstr>
      <vt:lpstr>Пример:</vt:lpstr>
      <vt:lpstr>Пример:</vt:lpstr>
      <vt:lpstr>Методы решения логарифмических уравнений:</vt:lpstr>
      <vt:lpstr> Домашнее задание: 1)Написать конспект; 2) Решить уравнения:</vt:lpstr>
    </vt:vector>
  </TitlesOfParts>
  <Company>CompEdu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Логарифмические уравнения</dc:title>
  <dc:creator>User</dc:creator>
  <cp:lastModifiedBy>SERGEY</cp:lastModifiedBy>
  <cp:revision>15</cp:revision>
  <dcterms:created xsi:type="dcterms:W3CDTF">2014-12-10T12:26:49Z</dcterms:created>
  <dcterms:modified xsi:type="dcterms:W3CDTF">2022-01-27T14:13:06Z</dcterms:modified>
</cp:coreProperties>
</file>