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1500174"/>
            <a:ext cx="6929486" cy="2571768"/>
          </a:xfrm>
        </p:spPr>
        <p:txBody>
          <a:bodyPr>
            <a:noAutofit/>
          </a:bodyPr>
          <a:lstStyle/>
          <a:p>
            <a:r>
              <a:rPr lang="ru-RU" sz="5400" dirty="0" smtClean="0"/>
              <a:t>Выбор числа и мощности трансформаторов 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2. Выбор числа и мощности трансформаторов связи на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КЭС, ГЭС и АЭС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71612"/>
            <a:ext cx="8115328" cy="4873752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На мощных КЭС, ГЭС и АЭС выдача электроэнергии в энергосистему происходит на двух, а иногда на трех повышенных напряжениях</a:t>
            </a:r>
            <a:r>
              <a:rPr lang="ru-RU" sz="3200" b="1" i="1" dirty="0" smtClean="0"/>
              <a:t>.</a:t>
            </a:r>
            <a:endParaRPr lang="ru-RU" sz="3200" dirty="0" smtClean="0"/>
          </a:p>
          <a:p>
            <a:r>
              <a:rPr lang="ru-RU" sz="3200" dirty="0" smtClean="0"/>
              <a:t>Связь между распределительными устройствами разного напряжения осуществляется обычно с помощью автотрансформаторов, применение которых обусловлено рядом преимуществ.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186766" cy="618822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3600" b="1" i="1" dirty="0" smtClean="0"/>
              <a:t>Мощность автотрансформаторов выбирается по максимальному </a:t>
            </a:r>
            <a:r>
              <a:rPr lang="ru-RU" sz="3600" b="1" i="1" dirty="0" err="1" smtClean="0"/>
              <a:t>перетоку</a:t>
            </a:r>
            <a:r>
              <a:rPr lang="ru-RU" sz="3600" b="1" i="1" dirty="0" smtClean="0"/>
              <a:t> между распределительными устройствами высшего и среднего напряжения, который определяется по наиболее тяжелому режиму.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15370" cy="77472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Расчетным режимом может быть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58204" cy="525953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Выдача  мощности из РУ среднего напряжения в РУ высшего напряжения, имеющего связь с энергосистемой. Необходимо учитывать в расчете минимальную нагрузку на шинах СН. </a:t>
            </a:r>
          </a:p>
          <a:p>
            <a:r>
              <a:rPr lang="ru-RU" sz="2800" dirty="0" smtClean="0"/>
              <a:t>Более тяжелым может оказаться режим передачи мощности из РУ высшего напряжения в РУ среднего напряжения при максимальной нагрузке на шинах СН и отключении одного из энергоблоков, присоединенных к этим шинам.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Число автотрансформаторов связи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286808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определяется схемой прилегающего района энергосистемы. </a:t>
            </a:r>
          </a:p>
          <a:p>
            <a:r>
              <a:rPr lang="ru-RU" dirty="0" smtClean="0"/>
              <a:t>При наличии дополнительных связей между линиями высшего и среднего напряжения в энергосистеме на электростанции может быть установлен один автотрансформатор, иногда нет автотрансформатора связи (упрощается конструкция РУ и уменьшаются токи КЗ на шинах высшего и среднего напряжения).</a:t>
            </a:r>
          </a:p>
          <a:p>
            <a:r>
              <a:rPr lang="ru-RU" dirty="0" smtClean="0"/>
              <a:t>Если связей между линиями высшего и среднего напряжения нет, то устанавливаются два автотрансформатора.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Переток</a:t>
            </a:r>
            <a:r>
              <a:rPr lang="ru-RU" dirty="0" smtClean="0"/>
              <a:t> мощности через автотрансформаторы связи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28868"/>
            <a:ext cx="8258204" cy="4045084"/>
          </a:xfrm>
        </p:spPr>
        <p:txBody>
          <a:bodyPr>
            <a:normAutofit/>
          </a:bodyPr>
          <a:lstStyle/>
          <a:p>
            <a:r>
              <a:rPr lang="ru-RU" dirty="0" smtClean="0"/>
              <a:t>Расчетная мощность определяется для трех режимов: максимальная, минимальная нагрузка СН и отключение энергоблока, присоединенного к шинам СН при максимальной нагрузке потребителей. По наибольшей расчетной мощности выбирается номинальная мощность автотрансформатора по формуле 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с учетом допустимой перегрузки.</a:t>
            </a:r>
          </a:p>
          <a:p>
            <a:endParaRPr lang="ru-RU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736"/>
            <a:ext cx="859042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5143512"/>
            <a:ext cx="2214578" cy="916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329642" cy="6259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 smtClean="0"/>
              <a:t>Возможна установка автотрансформаторов в блоке с генератором. В этом случае мощность автотрансформатора выбирается с учетом коэффициента типовой мощности. </a:t>
            </a:r>
          </a:p>
          <a:p>
            <a:pPr marL="0" indent="0">
              <a:buNone/>
            </a:pPr>
            <a:r>
              <a:rPr lang="ru-RU" sz="2800" dirty="0" smtClean="0"/>
              <a:t>Обмотка низшего напряжения рассчитывается на типовую мощность автотрансформатора: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где </a:t>
            </a:r>
            <a:r>
              <a:rPr lang="en-US" sz="2800" b="1" i="1" dirty="0" smtClean="0"/>
              <a:t>S</a:t>
            </a:r>
            <a:r>
              <a:rPr lang="en-US" sz="2800" b="1" i="1" baseline="-25000" dirty="0" smtClean="0"/>
              <a:t>H</a:t>
            </a:r>
            <a:r>
              <a:rPr lang="ru-RU" sz="2800" b="1" i="1" baseline="-25000" dirty="0" smtClean="0"/>
              <a:t>0</a:t>
            </a:r>
            <a:r>
              <a:rPr lang="en-US" sz="2800" b="1" i="1" baseline="-25000" dirty="0" smtClean="0"/>
              <a:t>M</a:t>
            </a:r>
            <a:r>
              <a:rPr lang="en-US" sz="2800" b="1" i="1" dirty="0" smtClean="0"/>
              <a:t> </a:t>
            </a:r>
            <a:r>
              <a:rPr lang="ru-RU" sz="2800" dirty="0" smtClean="0"/>
              <a:t>— номинальная мощность автотрансформатора по каталогу; </a:t>
            </a:r>
            <a:r>
              <a:rPr lang="en-US" sz="2800" dirty="0" smtClean="0"/>
              <a:t>S</a:t>
            </a:r>
            <a:r>
              <a:rPr lang="ru-RU" sz="2800" baseline="-25000" dirty="0" smtClean="0"/>
              <a:t>тип</a:t>
            </a:r>
            <a:r>
              <a:rPr lang="ru-RU" sz="2800" dirty="0" smtClean="0"/>
              <a:t> — коэффициент типовой мощности</a:t>
            </a:r>
            <a:endParaRPr lang="ru-RU" sz="2800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3857628"/>
            <a:ext cx="4141473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обмотка низшего напряжения должна быть рассчитана на полную мощность генератора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786190"/>
            <a:ext cx="7758138" cy="2687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Коэффициент </a:t>
            </a:r>
            <a:r>
              <a:rPr lang="ru-RU" sz="3200" b="1" i="1" dirty="0" smtClean="0"/>
              <a:t>К</a:t>
            </a:r>
            <a:r>
              <a:rPr lang="ru-RU" sz="3200" b="1" i="1" baseline="-25000" dirty="0" smtClean="0"/>
              <a:t>ТИП</a:t>
            </a:r>
            <a:r>
              <a:rPr lang="ru-RU" sz="3200" b="1" i="1" dirty="0" smtClean="0"/>
              <a:t> </a:t>
            </a:r>
            <a:r>
              <a:rPr lang="ru-RU" sz="3200" dirty="0" smtClean="0"/>
              <a:t>зависит от коэффициента трансформации автотрансформатора </a:t>
            </a:r>
            <a:r>
              <a:rPr lang="ru-RU" sz="3200" b="1" i="1" dirty="0" err="1" smtClean="0"/>
              <a:t>п</a:t>
            </a:r>
            <a:r>
              <a:rPr lang="ru-RU" sz="3200" b="1" i="1" baseline="-25000" dirty="0" err="1" smtClean="0"/>
              <a:t>вс</a:t>
            </a:r>
            <a:r>
              <a:rPr lang="ru-RU" sz="3200" b="1" i="1" dirty="0" smtClean="0"/>
              <a:t> </a:t>
            </a:r>
            <a:r>
              <a:rPr lang="ru-RU" sz="3200" dirty="0" smtClean="0"/>
              <a:t>и находится в пределах 0,33-0,667.</a:t>
            </a:r>
            <a:endParaRPr lang="ru-RU" sz="3200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5" y="1571612"/>
            <a:ext cx="3449631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мощность автотрансформатора в блоке с генератором составляет: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786058"/>
            <a:ext cx="7467600" cy="3687894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Комбинированные режимы требуют строгого контроля загрузки обмоток.</a:t>
            </a:r>
          </a:p>
          <a:p>
            <a:r>
              <a:rPr lang="ru-RU" sz="3200" dirty="0" smtClean="0"/>
              <a:t>Окончательный выбор того или иного способа присоединения автотрансформаторов должен быть обоснован технико-экономическим расчетом.</a:t>
            </a:r>
            <a:endParaRPr lang="ru-RU" sz="32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7" y="1643050"/>
            <a:ext cx="4385499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3. Выбор числа и мощности трансформаторов на подстанции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Наиболее часто на подстанциях устанавливают два трансформатора или автотрансформатора. </a:t>
            </a:r>
          </a:p>
          <a:p>
            <a:r>
              <a:rPr lang="ru-RU" sz="2800" dirty="0" smtClean="0"/>
              <a:t>В этом случае при правильном выборе мощности трансформаторов обеспечивается надежное электроснабжение потребителей даже при аварийном отключении одного из них.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 </a:t>
            </a:r>
            <a:r>
              <a:rPr lang="ru-RU" b="1" dirty="0" err="1" smtClean="0"/>
              <a:t>двухтрансформаторных</a:t>
            </a:r>
            <a:r>
              <a:rPr lang="ru-RU" b="1" dirty="0" smtClean="0"/>
              <a:t> подстанциях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873752"/>
          </a:xfrm>
        </p:spPr>
        <p:txBody>
          <a:bodyPr>
            <a:normAutofit/>
          </a:bodyPr>
          <a:lstStyle/>
          <a:p>
            <a:r>
              <a:rPr lang="ru-RU" dirty="0" smtClean="0"/>
              <a:t>В первые годы эксплуатации, когда нагрузка не достигла расчетной, возможна установка одного трансформатора. </a:t>
            </a:r>
          </a:p>
          <a:p>
            <a:r>
              <a:rPr lang="ru-RU" dirty="0" smtClean="0"/>
              <a:t>В течение этого периода необходимо обеспечить резервирование электроснабжения потребителей по сетям среднего или низшего напряжения.</a:t>
            </a:r>
          </a:p>
          <a:p>
            <a:r>
              <a:rPr lang="ru-RU" dirty="0" smtClean="0"/>
              <a:t>Если при установке одного трансформатора обеспечить резервирование по сетям СН и НН нельзя или полная расчетная нагрузка подстанции ожидается раньше чем через 3 года после ввода ее в эксплуатацию, то подстанция сооружается с двумя трансформаторами.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</a:t>
            </a:r>
            <a:r>
              <a:rPr lang="ru-RU" sz="3200" b="1" dirty="0" smtClean="0">
                <a:solidFill>
                  <a:srgbClr val="FF0000"/>
                </a:solidFill>
              </a:rPr>
              <a:t>. Выбор числа и мощности трансформаторов связи на </a:t>
            </a:r>
            <a:r>
              <a:rPr lang="ru-RU" sz="3200" dirty="0" smtClean="0">
                <a:solidFill>
                  <a:srgbClr val="FF0000"/>
                </a:solidFill>
              </a:rPr>
              <a:t>ТЭЦ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На электростанциях, имеющих шины генераторного напряжения, предусматривается установка трансформаторов для связи этих шин с шинами повышенного напряжения. </a:t>
            </a:r>
          </a:p>
          <a:p>
            <a:r>
              <a:rPr lang="ru-RU" sz="2800" b="1" dirty="0" smtClean="0"/>
              <a:t>Это необходимо для выдачи избыточной мощности в энергосистему в нормальном режиме, когда работают все генераторы, и для резервирования питания нагрузок на напряжении 6 —10 кВ при плановом или аварийном отключении одного генератора.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Однотрансформаторные</a:t>
            </a:r>
            <a:r>
              <a:rPr lang="ru-RU" b="1" i="1" dirty="0" smtClean="0"/>
              <a:t> подстанции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200" b="1" i="1" dirty="0" smtClean="0"/>
              <a:t>могут сооружаться для питания неответственных потребителей III категории, </a:t>
            </a:r>
            <a:r>
              <a:rPr lang="ru-RU" sz="3200" dirty="0" smtClean="0"/>
              <a:t>если замена поврежденного трансформатора или ремонт его производится не более одних суток.</a:t>
            </a:r>
          </a:p>
          <a:p>
            <a:pPr>
              <a:lnSpc>
                <a:spcPct val="150000"/>
              </a:lnSpc>
              <a:buNone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/>
              <a:t>Установка четырех трансформаторов 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возможна на подстанциях с двумя средними напряжениями (220/110/35/10 кВ, 500/220/35/ 10 кВ и др.).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Мощность трансформаторов выбирается при установке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858280" cy="4873752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 smtClean="0"/>
              <a:t>одного трансформатора</a:t>
            </a:r>
          </a:p>
          <a:p>
            <a:endParaRPr lang="ru-RU" sz="3600" dirty="0" smtClean="0"/>
          </a:p>
          <a:p>
            <a:r>
              <a:rPr lang="ru-RU" sz="3600" dirty="0" smtClean="0"/>
              <a:t>при установке двух трансформаторов</a:t>
            </a:r>
          </a:p>
          <a:p>
            <a:endParaRPr lang="ru-RU" sz="3600" dirty="0" smtClean="0"/>
          </a:p>
          <a:p>
            <a:r>
              <a:rPr lang="ru-RU" sz="3600" dirty="0" smtClean="0"/>
              <a:t>при установке </a:t>
            </a:r>
            <a:r>
              <a:rPr lang="ru-RU" sz="3600" b="1" i="1" dirty="0" err="1" smtClean="0"/>
              <a:t>п</a:t>
            </a:r>
            <a:r>
              <a:rPr lang="ru-RU" sz="3600" b="1" i="1" dirty="0" smtClean="0"/>
              <a:t> </a:t>
            </a:r>
            <a:r>
              <a:rPr lang="ru-RU" sz="3600" dirty="0" smtClean="0"/>
              <a:t>трансформаторов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r>
              <a:rPr lang="ru-RU" sz="3000" dirty="0" smtClean="0"/>
              <a:t>где </a:t>
            </a:r>
            <a:r>
              <a:rPr lang="en-US" sz="3000" b="1" i="1" dirty="0" err="1" smtClean="0"/>
              <a:t>S</a:t>
            </a:r>
            <a:r>
              <a:rPr lang="en-US" sz="3000" b="1" i="1" baseline="-25000" dirty="0" err="1" smtClean="0"/>
              <a:t>max</a:t>
            </a:r>
            <a:r>
              <a:rPr lang="en-US" sz="3000" b="1" i="1" dirty="0" smtClean="0"/>
              <a:t> </a:t>
            </a:r>
            <a:r>
              <a:rPr lang="ru-RU" sz="3000" b="1" i="1" dirty="0" smtClean="0"/>
              <a:t>— </a:t>
            </a:r>
            <a:r>
              <a:rPr lang="ru-RU" sz="3000" dirty="0" smtClean="0"/>
              <a:t>наибольшая нагрузка подстанции </a:t>
            </a:r>
          </a:p>
          <a:p>
            <a:pPr>
              <a:buNone/>
            </a:pPr>
            <a:r>
              <a:rPr lang="ru-RU" sz="3000" dirty="0" smtClean="0"/>
              <a:t>на расчетный период 5 лет.</a:t>
            </a:r>
            <a:endParaRPr lang="ru-RU" sz="3000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071678"/>
            <a:ext cx="2366975" cy="752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3143248"/>
            <a:ext cx="270900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4286256"/>
            <a:ext cx="2714644" cy="1001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467600" cy="11430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Трансформаторы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186766" cy="52595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выбранные по условиям формул, обеспечивают питание всех потребителей в нормальном режиме при оптимальной загрузке трансформаторов (0,6 — 0,7)</a:t>
            </a:r>
            <a:r>
              <a:rPr lang="en-US" sz="3200" dirty="0" smtClean="0"/>
              <a:t> S</a:t>
            </a:r>
            <a:r>
              <a:rPr lang="ru-RU" sz="3200" baseline="-25000" dirty="0" smtClean="0"/>
              <a:t>ном</a:t>
            </a:r>
            <a:r>
              <a:rPr lang="ru-RU" sz="3200" dirty="0" smtClean="0"/>
              <a:t>, а в аварийном режиме оставшийся в работе один трансформатор обеспечивает питание потребителей с учетом допустимой аварийной или систематической перегрузки трансформаторов.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58204" cy="597391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 выборе мощности автотрансформаторов, к обмотке НН которых присоединены синхронные компенсаторы, необходимо проверить загрузку общей обмотки автотрансформатора.</a:t>
            </a:r>
          </a:p>
          <a:p>
            <a:r>
              <a:rPr lang="ru-RU" sz="3200" dirty="0" smtClean="0"/>
              <a:t>Трансформаторы и автотрансформаторы с ВН до 500 кВ включительно по возможности выбираются трехфазными.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186766" cy="618822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Группы из однофазных трансформаторов устанавливаются при отсутствии трехфазных трансформаторов соответствующей мощности. </a:t>
            </a:r>
            <a:endParaRPr lang="en-US" sz="3200" dirty="0" smtClean="0"/>
          </a:p>
          <a:p>
            <a:r>
              <a:rPr lang="ru-RU" sz="3200" dirty="0" smtClean="0"/>
              <a:t>При установке одной группы однофазных трансформаторов предусматривается одна резервная фаза. В ряде случаев может оказаться экономичнее применить спаренные трехфазные трансформаторы (автотрансформаторы).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Число трансформаторов связи обычно не превышает двух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357298"/>
            <a:ext cx="8072494" cy="5116654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При трех или более секциях сборных шин ГРУ устанавливаются два трансформатора связи. Это позволяет создать симметричную схему и уменьшить </a:t>
            </a:r>
            <a:r>
              <a:rPr lang="ru-RU" sz="2800" dirty="0" err="1" smtClean="0"/>
              <a:t>перетоки</a:t>
            </a:r>
            <a:r>
              <a:rPr lang="ru-RU" sz="2800" dirty="0" smtClean="0"/>
              <a:t> мощности между секциями при отключении одного генератора.</a:t>
            </a:r>
          </a:p>
          <a:p>
            <a:r>
              <a:rPr lang="ru-RU" sz="2800" dirty="0" smtClean="0"/>
              <a:t>Один трансформатор связи ГРУ с РУ высокого напряжения может быть установлен, если на ТЭЦ один или два генератора, например для первой очереди станции.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501122" cy="6188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smtClean="0"/>
              <a:t>Трансформаторы связи должны обеспечить выдачу в энергосистему всей активной и реактивной мощности генераторов за вычетом нагрузок собственных нужд и нагрузок распределительного устройства генераторного напряжения в период минимума нагрузки, а также выдачу в сеть активной мощности, вырабатываемой по тепловому графику в нерабочие дни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Мощность трансформаторов связи выбирается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 учетом возможности питания потребителей в летний период. </a:t>
            </a:r>
          </a:p>
          <a:p>
            <a:r>
              <a:rPr lang="ru-RU" sz="3600" dirty="0" smtClean="0"/>
              <a:t>учитывается необходимость резервирования питания нагрузок в период максимума при выходе из строя наиболее мощного генератора, присоединенного к ГРУ.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15423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Мощность, передаваемая через трансформатор, определяется с учетом различных значений </a:t>
            </a:r>
            <a:r>
              <a:rPr lang="en-US" dirty="0" err="1" smtClean="0">
                <a:solidFill>
                  <a:schemeClr val="tx1"/>
                </a:solidFill>
              </a:rPr>
              <a:t>cos</a:t>
            </a:r>
            <a:r>
              <a:rPr lang="ru-RU" dirty="0" smtClean="0">
                <a:solidFill>
                  <a:schemeClr val="tx1"/>
                </a:solidFill>
              </a:rPr>
              <a:t>     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генераторов, нагрузки и потребителей собственных нужд: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5000628" y="1142984"/>
          <a:ext cx="357190" cy="520049"/>
        </p:xfrm>
        <a:graphic>
          <a:graphicData uri="http://schemas.openxmlformats.org/presentationml/2006/ole">
            <p:oleObj spid="_x0000_s2050" name="Формула" r:id="rId3" imgW="139680" imgH="164880" progId="">
              <p:embed/>
            </p:oleObj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500306"/>
            <a:ext cx="8358246" cy="1082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357158" y="3500438"/>
            <a:ext cx="8286808" cy="3143272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/>
          <a:p>
            <a:pPr>
              <a:spcBef>
                <a:spcPct val="0"/>
              </a:spcBef>
            </a:pPr>
            <a:r>
              <a:rPr lang="ru-RU" sz="3200" b="1" i="1" dirty="0" smtClean="0"/>
              <a:t>           </a:t>
            </a:r>
            <a:r>
              <a:rPr lang="ru-RU" sz="3200" dirty="0" smtClean="0"/>
              <a:t>— суммарные активная и реактивная мощности генераторов, присоединенных к сборным шинам; </a:t>
            </a:r>
          </a:p>
          <a:p>
            <a:pPr>
              <a:spcBef>
                <a:spcPct val="0"/>
              </a:spcBef>
            </a:pPr>
            <a:r>
              <a:rPr lang="ru-RU" sz="3200" b="1" i="1" dirty="0" smtClean="0"/>
              <a:t>     </a:t>
            </a:r>
            <a:r>
              <a:rPr lang="en-US" sz="3200" b="1" i="1" dirty="0" smtClean="0"/>
              <a:t> </a:t>
            </a:r>
            <a:r>
              <a:rPr lang="ru-RU" sz="3200" b="1" i="1" dirty="0" smtClean="0"/>
              <a:t>    — </a:t>
            </a:r>
            <a:r>
              <a:rPr lang="ru-RU" sz="3200" dirty="0" smtClean="0"/>
              <a:t>активная и реактивная нагрузки на генераторном напряжении; </a:t>
            </a:r>
          </a:p>
          <a:p>
            <a:pPr>
              <a:spcBef>
                <a:spcPct val="0"/>
              </a:spcBef>
            </a:pPr>
            <a:r>
              <a:rPr lang="ru-RU" sz="3200" b="1" i="1" dirty="0" smtClean="0"/>
              <a:t>          </a:t>
            </a:r>
            <a:r>
              <a:rPr lang="en-US" sz="3200" b="1" i="1" dirty="0" smtClean="0"/>
              <a:t> </a:t>
            </a:r>
            <a:r>
              <a:rPr lang="ru-RU" sz="3200" b="1" i="1" dirty="0" smtClean="0"/>
              <a:t>— </a:t>
            </a:r>
            <a:r>
              <a:rPr lang="ru-RU" sz="3200" dirty="0" smtClean="0"/>
              <a:t>активная и реактивная нагрузки собственных нужд.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3714752"/>
            <a:ext cx="1224651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5000636"/>
            <a:ext cx="1071570" cy="44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20" y="5786453"/>
            <a:ext cx="642942" cy="51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7224" y="5857892"/>
            <a:ext cx="642942" cy="445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57161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Передаваемая через трансформатор связи мощность изменяется в зависимости от режима работы генераторов и графика нагрузки потребителей.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786874" cy="5043510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мощность можно определить на основании суточного графика выработки мощности генераторами и графиков нагрузки. </a:t>
            </a:r>
          </a:p>
          <a:p>
            <a:r>
              <a:rPr lang="ru-RU" sz="2800" dirty="0" smtClean="0"/>
              <a:t>При отсутствии графиков определяют мощность, передаваемую через трансформатор, в трех режимах: в режиме минимальных нагрузок, подставляя  </a:t>
            </a:r>
            <a:r>
              <a:rPr lang="en-US" sz="2800" dirty="0" err="1" smtClean="0"/>
              <a:t>P</a:t>
            </a:r>
            <a:r>
              <a:rPr lang="en-US" sz="2800" b="1" baseline="-25000" dirty="0" err="1" smtClean="0"/>
              <a:t>H</a:t>
            </a:r>
            <a:r>
              <a:rPr lang="en-US" sz="2800" b="1" dirty="0" err="1" smtClean="0"/>
              <a:t>min</a:t>
            </a:r>
            <a:r>
              <a:rPr lang="ru-RU" sz="2800" b="1" dirty="0" smtClean="0"/>
              <a:t>&gt; </a:t>
            </a:r>
            <a:r>
              <a:rPr lang="ru-RU" sz="2800" dirty="0" smtClean="0"/>
              <a:t> </a:t>
            </a:r>
            <a:r>
              <a:rPr lang="ru-RU" sz="2800" b="1" dirty="0" smtClean="0"/>
              <a:t>, </a:t>
            </a:r>
            <a:r>
              <a:rPr lang="ru-RU" sz="2800" dirty="0" smtClean="0"/>
              <a:t>находят 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lpaC</a:t>
            </a:r>
            <a:r>
              <a:rPr lang="ru-RU" sz="2800" baseline="-25000" dirty="0" smtClean="0"/>
              <a:t>4</a:t>
            </a:r>
            <a:r>
              <a:rPr lang="ru-RU" sz="2800" dirty="0" smtClean="0"/>
              <a:t>; в режиме максимальных нагрузок </a:t>
            </a:r>
            <a:r>
              <a:rPr lang="ru-RU" sz="2800" b="1" i="1" dirty="0" smtClean="0"/>
              <a:t>(</a:t>
            </a:r>
            <a:r>
              <a:rPr lang="ru-RU" sz="2800" b="1" i="1" dirty="0" err="1" smtClean="0"/>
              <a:t>Р</a:t>
            </a:r>
            <a:r>
              <a:rPr lang="ru-RU" sz="2800" b="1" i="1" baseline="-25000" dirty="0" err="1" smtClean="0"/>
              <a:t>н</a:t>
            </a:r>
            <a:r>
              <a:rPr lang="ru-RU" sz="2800" b="1" i="1" dirty="0" smtClean="0"/>
              <a:t> </a:t>
            </a:r>
            <a:r>
              <a:rPr lang="en-US" sz="2800" baseline="-25000" dirty="0" smtClean="0"/>
              <a:t>max</a:t>
            </a:r>
            <a:r>
              <a:rPr lang="ru-RU" sz="2800" dirty="0" smtClean="0"/>
              <a:t>, </a:t>
            </a:r>
            <a:r>
              <a:rPr lang="en-US" sz="2800" b="1" i="1" dirty="0" smtClean="0"/>
              <a:t>Q</a:t>
            </a:r>
            <a:r>
              <a:rPr lang="en-US" sz="2800" b="1" i="1" baseline="-25000" dirty="0" smtClean="0"/>
              <a:t>H</a:t>
            </a:r>
            <a:r>
              <a:rPr lang="en-US" sz="2800" b="1" i="1" dirty="0" smtClean="0"/>
              <a:t> </a:t>
            </a:r>
            <a:r>
              <a:rPr lang="ru-RU" sz="2800" dirty="0" smtClean="0"/>
              <a:t>находят </a:t>
            </a:r>
            <a:r>
              <a:rPr lang="en-US" sz="2800" b="1" i="1" dirty="0" smtClean="0"/>
              <a:t>S</a:t>
            </a:r>
            <a:r>
              <a:rPr lang="ru-RU" sz="2800" b="1" i="1" baseline="-25000" dirty="0" smtClean="0"/>
              <a:t>2</a:t>
            </a:r>
            <a:r>
              <a:rPr lang="en-US" sz="2800" b="1" i="1" baseline="-25000" dirty="0" err="1" smtClean="0"/>
              <a:t>pac</a:t>
            </a:r>
            <a:r>
              <a:rPr lang="ru-RU" sz="2800" b="1" i="1" dirty="0" smtClean="0"/>
              <a:t>; </a:t>
            </a:r>
            <a:r>
              <a:rPr lang="ru-RU" sz="2800" dirty="0" smtClean="0"/>
              <a:t>в аварийном режиме при отключении самого мощного генератора (изменяется величина </a:t>
            </a:r>
            <a:r>
              <a:rPr lang="ru-RU" sz="2800" b="1" i="1" dirty="0" smtClean="0"/>
              <a:t>^</a:t>
            </a:r>
            <a:r>
              <a:rPr lang="en-US" sz="2800" b="1" i="1" dirty="0" smtClean="0"/>
              <a:t>P</a:t>
            </a:r>
            <a:r>
              <a:rPr lang="en-US" sz="2800" b="1" i="1" cap="small" dirty="0" smtClean="0"/>
              <a:t>t</a:t>
            </a:r>
            <a:r>
              <a:rPr lang="ru-RU" sz="2800" b="1" i="1" cap="small" dirty="0" smtClean="0"/>
              <a:t>^</a:t>
            </a:r>
            <a:r>
              <a:rPr lang="en-US" sz="2800" b="1" i="1" dirty="0" smtClean="0"/>
              <a:t>Q</a:t>
            </a:r>
            <a:r>
              <a:rPr lang="en-US" sz="2800" b="1" i="1" cap="small" dirty="0" smtClean="0"/>
              <a:t>t </a:t>
            </a:r>
            <a:r>
              <a:rPr lang="ru-RU" sz="2800" dirty="0" smtClean="0"/>
              <a:t>) находят £</a:t>
            </a:r>
            <a:r>
              <a:rPr lang="ru-RU" sz="2800" baseline="-25000" dirty="0" smtClean="0"/>
              <a:t>3расч</a:t>
            </a:r>
            <a:r>
              <a:rPr lang="ru-RU" sz="2800" dirty="0" smtClean="0"/>
              <a:t>.</a:t>
            </a:r>
          </a:p>
          <a:p>
            <a:endParaRPr lang="ru-RU" sz="28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4357694"/>
            <a:ext cx="1714512" cy="42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4214818"/>
            <a:ext cx="928694" cy="549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4786322"/>
            <a:ext cx="235745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5143512"/>
            <a:ext cx="1000132" cy="509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6" cstate="print"/>
          <a:srcRect t="7751"/>
          <a:stretch>
            <a:fillRect/>
          </a:stretch>
        </p:blipFill>
        <p:spPr bwMode="auto">
          <a:xfrm>
            <a:off x="4286248" y="5974080"/>
            <a:ext cx="1714512" cy="532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7" cstate="print"/>
          <a:srcRect r="-5004" b="-576"/>
          <a:stretch>
            <a:fillRect/>
          </a:stretch>
        </p:blipFill>
        <p:spPr bwMode="auto">
          <a:xfrm>
            <a:off x="7429520" y="5929330"/>
            <a:ext cx="1143008" cy="634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 наибольшей расчетной нагрузке определяется мощность трансформаторов связи. При установке двух трансформаторов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3214686"/>
            <a:ext cx="8572560" cy="3259266"/>
          </a:xfrm>
        </p:spPr>
        <p:txBody>
          <a:bodyPr>
            <a:normAutofit fontScale="85000" lnSpcReduction="20000"/>
          </a:bodyPr>
          <a:lstStyle/>
          <a:p>
            <a:r>
              <a:rPr lang="ru-RU" sz="3200" dirty="0" smtClean="0"/>
              <a:t>где </a:t>
            </a:r>
            <a:r>
              <a:rPr lang="ru-RU" sz="3200" b="1" i="1" dirty="0" err="1" smtClean="0"/>
              <a:t>к</a:t>
            </a:r>
            <a:r>
              <a:rPr lang="ru-RU" sz="3200" b="1" i="1" baseline="-25000" dirty="0" err="1" smtClean="0"/>
              <a:t>ПГ</a:t>
            </a:r>
            <a:r>
              <a:rPr lang="ru-RU" sz="3200" b="1" i="1" dirty="0" smtClean="0"/>
              <a:t> — </a:t>
            </a:r>
            <a:r>
              <a:rPr lang="ru-RU" sz="3200" dirty="0" smtClean="0"/>
              <a:t>коэффициент допустимой перегрузки трансформатора</a:t>
            </a:r>
          </a:p>
          <a:p>
            <a:r>
              <a:rPr lang="ru-RU" sz="3200" dirty="0" smtClean="0"/>
              <a:t>трансформаторы связи могут работать как повышающие в режиме выдачи мощности в энергосистему и как понижающие при передаче мощности из энергосистемы. Реверсивная работа вызывает необходимость применения трансформаторов с регулированием напряжения под нагрузкой.</a:t>
            </a:r>
            <a:endParaRPr lang="ru-RU" sz="32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500174"/>
            <a:ext cx="2928958" cy="146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58204" cy="611678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Трансформаторы могут быть </a:t>
            </a:r>
            <a:r>
              <a:rPr lang="ru-RU" sz="3200" dirty="0" err="1" smtClean="0"/>
              <a:t>трехобмоточными</a:t>
            </a:r>
            <a:r>
              <a:rPr lang="ru-RU" sz="3200" dirty="0" smtClean="0"/>
              <a:t>, если на ТЭЦ, кроме нагрузок 6—10 кВ, имеются нагрузки на 35 кВ. Мощность таких трансформаторов выбирают по наиболее загруженной обмотке, учитывая </a:t>
            </a:r>
            <a:r>
              <a:rPr lang="ru-RU" sz="3200" dirty="0" err="1" smtClean="0"/>
              <a:t>перетоки</a:t>
            </a:r>
            <a:r>
              <a:rPr lang="ru-RU" sz="3200" dirty="0" smtClean="0"/>
              <a:t> в трех режимах.</a:t>
            </a:r>
          </a:p>
          <a:p>
            <a:r>
              <a:rPr lang="ru-RU" sz="3200" dirty="0" smtClean="0"/>
              <a:t>Для каждого сочетания напряжений устанавливается, как правило, два </a:t>
            </a:r>
            <a:r>
              <a:rPr lang="ru-RU" sz="3200" dirty="0" err="1" smtClean="0"/>
              <a:t>трехобмоточных</a:t>
            </a:r>
            <a:r>
              <a:rPr lang="ru-RU" sz="3200" dirty="0" smtClean="0"/>
              <a:t> трансформатора или автотрансформатора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543</TotalTime>
  <Words>1097</Words>
  <Application>Microsoft Office PowerPoint</Application>
  <PresentationFormat>Экран (4:3)</PresentationFormat>
  <Paragraphs>76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Эркер</vt:lpstr>
      <vt:lpstr>Формула</vt:lpstr>
      <vt:lpstr>Выбор числа и мощности трансформаторов </vt:lpstr>
      <vt:lpstr>1. Выбор числа и мощности трансформаторов связи на ТЭЦ</vt:lpstr>
      <vt:lpstr>Число трансформаторов связи обычно не превышает двух :</vt:lpstr>
      <vt:lpstr>Слайд 4</vt:lpstr>
      <vt:lpstr>Мощность трансформаторов связи выбирается </vt:lpstr>
      <vt:lpstr>Мощность, передаваемая через трансформатор, определяется с учетом различных значений cos       генераторов, нагрузки и потребителей собственных нужд:</vt:lpstr>
      <vt:lpstr>Передаваемая через трансформатор связи мощность изменяется в зависимости от режима работы генераторов и графика нагрузки потребителей. </vt:lpstr>
      <vt:lpstr>По наибольшей расчетной нагрузке определяется мощность трансформаторов связи. При установке двух трансформаторов</vt:lpstr>
      <vt:lpstr>Слайд 9</vt:lpstr>
      <vt:lpstr>2. Выбор числа и мощности трансформаторов связи на  КЭС, ГЭС и АЭС</vt:lpstr>
      <vt:lpstr>Слайд 11</vt:lpstr>
      <vt:lpstr>Расчетным режимом может быть </vt:lpstr>
      <vt:lpstr>Число автотрансформаторов связи </vt:lpstr>
      <vt:lpstr>Переток мощности через автотрансформаторы связи</vt:lpstr>
      <vt:lpstr>Слайд 15</vt:lpstr>
      <vt:lpstr>обмотка низшего напряжения должна быть рассчитана на полную мощность генератора</vt:lpstr>
      <vt:lpstr>мощность автотрансформатора в блоке с генератором составляет:</vt:lpstr>
      <vt:lpstr>3. Выбор числа и мощности трансформаторов на подстанции</vt:lpstr>
      <vt:lpstr>На двухтрансформаторных подстанциях </vt:lpstr>
      <vt:lpstr>Однотрансформаторные подстанции </vt:lpstr>
      <vt:lpstr>Установка четырех трансформаторов </vt:lpstr>
      <vt:lpstr>Мощность трансформаторов выбирается при установке</vt:lpstr>
      <vt:lpstr>Трансформаторы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 числа и мощности трансформаторов </dc:title>
  <cp:lastModifiedBy>103</cp:lastModifiedBy>
  <cp:revision>45</cp:revision>
  <dcterms:modified xsi:type="dcterms:W3CDTF">2019-04-04T12:17:29Z</dcterms:modified>
</cp:coreProperties>
</file>