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4" r:id="rId3"/>
    <p:sldId id="267" r:id="rId4"/>
    <p:sldId id="266" r:id="rId5"/>
    <p:sldId id="265" r:id="rId6"/>
    <p:sldId id="278" r:id="rId7"/>
    <p:sldId id="274" r:id="rId8"/>
    <p:sldId id="280" r:id="rId9"/>
    <p:sldId id="281" r:id="rId10"/>
    <p:sldId id="27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572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24033-A6F3-454A-8D96-78740461468C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AAD35-A8C2-4147-B87F-8B9DC5268D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1056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B148E-0969-49C9-9625-52F8B5DC08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olgadumnova80@mail.ru" TargetMode="Externa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k.com/id40702247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786" y="1500174"/>
            <a:ext cx="764386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Тригонометрические функции  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Углового 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аргумента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График свой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3357562"/>
            <a:ext cx="3333750" cy="30099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00100" y="642918"/>
            <a:ext cx="75407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 для самостоятельного 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решения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500174"/>
            <a:ext cx="5202836" cy="2814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857224" y="4500570"/>
            <a:ext cx="77153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Домашнее задание: </a:t>
            </a:r>
            <a:r>
              <a:rPr lang="ru-RU" dirty="0" smtClean="0">
                <a:solidFill>
                  <a:srgbClr val="0070C0"/>
                </a:solidFill>
              </a:rPr>
              <a:t>1) Написать краткий конспект урока в тетради;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		    2) Решить задачи для самостоятельного решения  в тетради.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Сфотографировать и отправить на электронную почту преподавателя </a:t>
            </a:r>
            <a:r>
              <a:rPr lang="en-US" dirty="0" smtClean="0">
                <a:solidFill>
                  <a:srgbClr val="C00000"/>
                </a:solidFill>
                <a:hlinkClick r:id="rId3"/>
              </a:rPr>
              <a:t>olgadumnova80@mail.ru</a:t>
            </a:r>
            <a:r>
              <a:rPr lang="ru-RU" dirty="0" smtClean="0">
                <a:solidFill>
                  <a:srgbClr val="C00000"/>
                </a:solidFill>
              </a:rPr>
              <a:t> или в личные сообщения «В контакте» </a:t>
            </a:r>
            <a:r>
              <a:rPr lang="ru-RU" u="sng" dirty="0" smtClean="0">
                <a:hlinkClick r:id="rId4"/>
              </a:rPr>
              <a:t>https://vk.com/id407022472</a:t>
            </a:r>
            <a:r>
              <a:rPr lang="ru-RU" dirty="0" smtClean="0"/>
              <a:t> Ольга </a:t>
            </a:r>
            <a:r>
              <a:rPr lang="ru-RU" dirty="0" err="1" smtClean="0"/>
              <a:t>Думнова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62" y="1643050"/>
            <a:ext cx="5429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Что будем изучать: </a:t>
            </a:r>
            <a:endParaRPr lang="ru-RU" sz="2800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57356" y="2786058"/>
            <a:ext cx="2075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Определение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72000" y="4500570"/>
            <a:ext cx="1531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Примеры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42976" y="2428868"/>
            <a:ext cx="32873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Вспомним 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геометрию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71736" y="3143248"/>
            <a:ext cx="31281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Градусная мера 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угла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00364" y="3571876"/>
            <a:ext cx="3197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Радианная мера 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угла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500430" y="4071942"/>
            <a:ext cx="2782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такое радиан?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5984" y="500042"/>
            <a:ext cx="47768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Вспомним 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геометрию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1643050"/>
            <a:ext cx="90011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Ребята, в наших функциях:</a:t>
            </a:r>
          </a:p>
          <a:p>
            <a:pPr algn="ctr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smtClean="0">
                <a:latin typeface="Berlin Sans FB Demi" pitchFamily="34" charset="0"/>
                <a:cs typeface="Times New Roman" pitchFamily="18" charset="0"/>
              </a:rPr>
              <a:t>y= sin(t), y= cos(t), y= tg(t), y= ctg(t)</a:t>
            </a:r>
            <a:endParaRPr lang="ru-RU" sz="2800" smtClean="0">
              <a:latin typeface="Times New Roman" pitchFamily="18" charset="0"/>
              <a:cs typeface="Times New Roman" pitchFamily="18" charset="0"/>
            </a:endParaRPr>
          </a:p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428868"/>
            <a:ext cx="85886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mtClean="0">
                <a:latin typeface="Times New Roman" pitchFamily="18" charset="0"/>
                <a:cs typeface="Times New Roman" pitchFamily="18" charset="0"/>
              </a:rPr>
              <a:t>Переменная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t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может принимать не только числовые значения, то есть быть числовым</a:t>
            </a:r>
          </a:p>
          <a:p>
            <a:pPr algn="ctr"/>
            <a:r>
              <a:rPr lang="ru-RU" smtClean="0">
                <a:latin typeface="Times New Roman" pitchFamily="18" charset="0"/>
                <a:cs typeface="Times New Roman" pitchFamily="18" charset="0"/>
              </a:rPr>
              <a:t>аргументом, но ее можно рассматривать и как меру угла – угловой аргумент. </a:t>
            </a:r>
          </a:p>
        </p:txBody>
      </p:sp>
      <p:pic>
        <p:nvPicPr>
          <p:cNvPr id="9" name="Рисунок 8" descr="График свой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3357562"/>
            <a:ext cx="3333750" cy="30099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00034" y="3214686"/>
            <a:ext cx="4214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Давайте вспомним геометрию!</a:t>
            </a:r>
          </a:p>
          <a:p>
            <a:r>
              <a:rPr lang="ru-RU" sz="1600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мы определяли синус, косинус, тангенс, котангенс там?</a:t>
            </a:r>
            <a:endParaRPr lang="ru-RU" sz="1600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2910" y="4071942"/>
            <a:ext cx="3929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Синус угла – отношение противолежащего катета к гипотинузе.</a:t>
            </a:r>
            <a:endParaRPr lang="ru-RU" sz="1600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4348" y="4714884"/>
            <a:ext cx="3929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Косинус угла – отношение прилежащего катета к гипотинузе.</a:t>
            </a:r>
            <a:endParaRPr lang="ru-RU" sz="1600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0034" y="5286388"/>
            <a:ext cx="4214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Тангенс угла – отношение противолежащего катета к прилежащему.</a:t>
            </a:r>
            <a:endParaRPr lang="ru-RU" sz="1600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596" y="5929330"/>
            <a:ext cx="4357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Котангенс угла – отношение прилежащего катета к противолежащему.</a:t>
            </a:r>
            <a:endParaRPr lang="ru-RU" sz="1600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143240" y="571480"/>
            <a:ext cx="30223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Определение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034" y="1785926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Давайте опредилим тригонометрические функции, как функции углового аргумента на числовой окружности :</a:t>
            </a:r>
            <a:endParaRPr lang="ru-RU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472" y="2428868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помощью числовой окружности и системы координат мы всегда с легкостью можем найти синус, косинус, тангенс и котангенс угла:</a:t>
            </a:r>
            <a:endParaRPr lang="ru-RU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3071810"/>
            <a:ext cx="792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Поместим вершину нашего угла </a:t>
            </a:r>
            <a:r>
              <a:rPr lang="el-GR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центр окружности, т.е. в центр оси координат, и расположим одну из сторон так, чтобы она совпадала с положительным направлением оси абсцисс (ОА)</a:t>
            </a:r>
            <a:endParaRPr lang="ru-RU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График свой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0" y="4000504"/>
            <a:ext cx="2690228" cy="242889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42910" y="3929066"/>
            <a:ext cx="5000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Тогда вторая сторона пересект числовую окружность в точке М. </a:t>
            </a:r>
          </a:p>
          <a:p>
            <a:r>
              <a:rPr lang="ru-RU" b="1" i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Ордината точки М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: синус угла 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endParaRPr lang="ru-RU" b="1" i="1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Абсцисса точки М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: косинус угла 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endParaRPr lang="ru-RU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2910" y="5072074"/>
            <a:ext cx="50625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Заметим, что длина дуги АМ составляет такую же часть единичной окружности что и наш угол 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от 360 градусов:</a:t>
            </a:r>
            <a:endParaRPr lang="ru-RU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6000768"/>
            <a:ext cx="37242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2571736" y="500042"/>
            <a:ext cx="45999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Градусная мера 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угла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1472" y="1928802"/>
            <a:ext cx="8215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Ребята мы получили формулу для определения градусный меры угла через длину дуги числовой окружности, давайте посмотрим внимательнее на нее:</a:t>
            </a:r>
            <a:endParaRPr lang="ru-RU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643182"/>
            <a:ext cx="14382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9" name="Прямая со стрелкой 18"/>
          <p:cNvCxnSpPr/>
          <p:nvPr/>
        </p:nvCxnSpPr>
        <p:spPr>
          <a:xfrm>
            <a:off x="3643306" y="3000372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2643182"/>
            <a:ext cx="124683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3714752"/>
            <a:ext cx="3530799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TextBox 22"/>
          <p:cNvSpPr txBox="1"/>
          <p:nvPr/>
        </p:nvSpPr>
        <p:spPr>
          <a:xfrm>
            <a:off x="714348" y="3357562"/>
            <a:ext cx="7000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Тогда запишем тригонометрические функции в виде:</a:t>
            </a:r>
            <a:endParaRPr lang="ru-RU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00562" y="3643314"/>
            <a:ext cx="4024309" cy="754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TextBox 23"/>
          <p:cNvSpPr txBox="1"/>
          <p:nvPr/>
        </p:nvSpPr>
        <p:spPr>
          <a:xfrm>
            <a:off x="785786" y="4357694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Например:</a:t>
            </a:r>
            <a:endParaRPr lang="ru-RU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472" y="4643446"/>
            <a:ext cx="385176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86314" y="4714884"/>
            <a:ext cx="3719520" cy="598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2643174" y="642918"/>
            <a:ext cx="46447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Радианная мера 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угла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643050"/>
            <a:ext cx="793387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4786322"/>
            <a:ext cx="3725781" cy="90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4857760"/>
            <a:ext cx="3422232" cy="896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TextBox 21"/>
          <p:cNvSpPr txBox="1"/>
          <p:nvPr/>
        </p:nvSpPr>
        <p:spPr>
          <a:xfrm>
            <a:off x="1214414" y="4714884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Например:</a:t>
            </a:r>
            <a:endParaRPr lang="ru-RU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71670" y="4000504"/>
            <a:ext cx="1615731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86380" y="4071942"/>
            <a:ext cx="1917547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TextBox 22"/>
          <p:cNvSpPr txBox="1"/>
          <p:nvPr/>
        </p:nvSpPr>
        <p:spPr>
          <a:xfrm>
            <a:off x="1857356" y="3429000"/>
            <a:ext cx="5572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 вычисление градусной или радианной меры угла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следует запомнить! :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00232" y="6072206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Кстати! Обозначение 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рад.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можно опускать!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3143240" y="857232"/>
            <a:ext cx="40782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такое радиан?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5786" y="2000240"/>
            <a:ext cx="7429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Дорогие друзья мы с вами с толкнулись с новым понятием -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Радиан.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 что же это такое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?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28662" y="2571744"/>
            <a:ext cx="74295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Существуют различные меры длины, времени, веса например: метр, километр, секунда, час, грамм, килограмм и другие. Так вот Радиан – эта одна из мер угла. Стоит рассматривать центральные углы, то есть расположенные в центре числовой окружности. </a:t>
            </a:r>
          </a:p>
          <a:p>
            <a:pPr algn="ctr"/>
            <a:endParaRPr lang="ru-RU" b="1" i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Угол в 1 градус – это центральный угол опирающийся на дугу равную 1/360 части длины окружности</a:t>
            </a:r>
          </a:p>
          <a:p>
            <a:pPr algn="ctr"/>
            <a:endParaRPr lang="ru-RU" b="1" i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Угол в 1 радиан - это центральный угол опирающийся на дугу равную 1 в единичной окружности, а в произвольной окружности на дугу равную радиусу окружности. 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5786454"/>
            <a:ext cx="319087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43306" y="714356"/>
            <a:ext cx="25003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Примеры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2844" y="2571744"/>
            <a:ext cx="91440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mtClean="0"/>
          </a:p>
          <a:p>
            <a:pPr algn="ctr"/>
            <a:endParaRPr lang="ru-RU" smtClean="0"/>
          </a:p>
          <a:p>
            <a:pPr algn="ctr"/>
            <a:endParaRPr lang="ru-RU" smtClean="0"/>
          </a:p>
          <a:p>
            <a:pPr algn="ctr"/>
            <a:endParaRPr lang="ru-RU" smtClean="0"/>
          </a:p>
          <a:p>
            <a:pPr algn="ctr"/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000240"/>
            <a:ext cx="41052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2786058"/>
            <a:ext cx="547687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00232" y="3643314"/>
            <a:ext cx="58388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28794" y="4429132"/>
            <a:ext cx="5781675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00100" y="428604"/>
            <a:ext cx="72866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Примеры перевода из градусной меры угла в радианную, и наоборот 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2844" y="2571744"/>
            <a:ext cx="91440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mtClean="0"/>
          </a:p>
          <a:p>
            <a:pPr algn="ctr"/>
            <a:endParaRPr lang="ru-RU" smtClean="0"/>
          </a:p>
          <a:p>
            <a:pPr algn="ctr"/>
            <a:endParaRPr lang="ru-RU" smtClean="0"/>
          </a:p>
          <a:p>
            <a:pPr algn="ctr"/>
            <a:endParaRPr lang="ru-RU" smtClean="0"/>
          </a:p>
          <a:p>
            <a:pPr algn="ctr"/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2500306"/>
            <a:ext cx="28098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3429000"/>
            <a:ext cx="267652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40" y="4214818"/>
            <a:ext cx="301709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40" y="5214950"/>
            <a:ext cx="2943885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859</TotalTime>
  <Words>423</Words>
  <Application>Microsoft Office PowerPoint</Application>
  <PresentationFormat>Экран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Занимательная математика</dc:title>
  <dc:creator>апачай</dc:creator>
  <cp:lastModifiedBy>SERGEY</cp:lastModifiedBy>
  <cp:revision>101</cp:revision>
  <dcterms:created xsi:type="dcterms:W3CDTF">2014-11-11T08:01:01Z</dcterms:created>
  <dcterms:modified xsi:type="dcterms:W3CDTF">2020-12-13T14:22:15Z</dcterms:modified>
</cp:coreProperties>
</file>