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5"/>
  </p:notesMasterIdLst>
  <p:sldIdLst>
    <p:sldId id="256" r:id="rId2"/>
    <p:sldId id="280" r:id="rId3"/>
    <p:sldId id="289" r:id="rId4"/>
    <p:sldId id="258" r:id="rId5"/>
    <p:sldId id="282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75" r:id="rId16"/>
    <p:sldId id="272" r:id="rId17"/>
    <p:sldId id="276" r:id="rId18"/>
    <p:sldId id="283" r:id="rId19"/>
    <p:sldId id="284" r:id="rId20"/>
    <p:sldId id="285" r:id="rId21"/>
    <p:sldId id="286" r:id="rId22"/>
    <p:sldId id="287" r:id="rId23"/>
    <p:sldId id="288" r:id="rId24"/>
  </p:sldIdLst>
  <p:sldSz cx="9144000" cy="6858000" type="screen4x3"/>
  <p:notesSz cx="6858000" cy="9144000"/>
  <p:defaultTextStyle>
    <a:defPPr>
      <a:defRPr lang="ru-RU"/>
    </a:defPPr>
    <a:lvl1pPr algn="r" rtl="0" fontAlgn="base">
      <a:spcBef>
        <a:spcPct val="0"/>
      </a:spcBef>
      <a:spcAft>
        <a:spcPct val="0"/>
      </a:spcAft>
      <a:defRPr sz="800" b="1" i="1" u="sng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sz="800" b="1" i="1" u="sng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sz="800" b="1" i="1" u="sng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sz="800" b="1" i="1" u="sng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sz="800" b="1" i="1" u="sng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800" b="1" i="1" u="sng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800" b="1" i="1" u="sng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800" b="1" i="1" u="sng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800" b="1" i="1" u="sng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>
        <p:scale>
          <a:sx n="75" d="100"/>
          <a:sy n="75" d="100"/>
        </p:scale>
        <p:origin x="-366" y="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 b="0" i="0" u="none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="0" i="0" u="none">
                <a:latin typeface="Arial" charset="0"/>
              </a:defRPr>
            </a:lvl1pPr>
          </a:lstStyle>
          <a:p>
            <a:pPr>
              <a:defRPr/>
            </a:pPr>
            <a:fld id="{2C9D51E6-C50F-411C-A726-6AA0EEB00B1C}" type="datetimeFigureOut">
              <a:rPr lang="ru-RU"/>
              <a:pPr>
                <a:defRPr/>
              </a:pPr>
              <a:t>03.11.2020</a:t>
            </a:fld>
            <a:endParaRPr lang="ru-RU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37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 b="0" i="0" u="none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37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b="0" i="0" u="none">
                <a:latin typeface="Arial" charset="0"/>
              </a:defRPr>
            </a:lvl1pPr>
          </a:lstStyle>
          <a:p>
            <a:pPr>
              <a:defRPr/>
            </a:pPr>
            <a:fld id="{F5D93089-BA62-436A-AB7C-9F7C5A4254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defRPr/>
              </a:pPr>
              <a:endParaRPr lang="ru-RU" altLang="ru-RU" sz="2400" b="0" i="0" u="none" smtClean="0"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l" eaLnBrk="1" hangingPunct="1">
                <a:defRPr/>
              </a:pPr>
              <a:endParaRPr lang="ru-RU" altLang="ru-RU" sz="2400" b="0" i="0" u="none" smtClean="0">
                <a:latin typeface="Times New Roman" pitchFamily="18" charset="0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l" eaLnBrk="1" hangingPunct="1">
                  <a:defRPr/>
                </a:pPr>
                <a:endParaRPr lang="ru-RU" altLang="ru-RU" sz="2400" b="0" i="0" u="none" smtClean="0">
                  <a:latin typeface="Times New Roman" pitchFamily="18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l" eaLnBrk="1" hangingPunct="1">
                  <a:defRPr/>
                </a:pPr>
                <a:endParaRPr lang="ru-RU" altLang="ru-RU" sz="2400" b="0" i="0" u="none" smtClean="0">
                  <a:latin typeface="Times New Roman" pitchFamily="18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l" eaLnBrk="1" hangingPunct="1">
                  <a:defRPr/>
                </a:pPr>
                <a:endParaRPr lang="ru-RU" altLang="ru-RU" sz="2400" b="0" i="0" u="none" smtClean="0">
                  <a:latin typeface="Times New Roman" pitchFamily="18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l" eaLnBrk="1" hangingPunct="1">
                  <a:defRPr/>
                </a:pPr>
                <a:endParaRPr lang="ru-RU" altLang="ru-RU" sz="2400" b="0" i="0" u="none" smtClean="0">
                  <a:latin typeface="Times New Roman" pitchFamily="18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l" eaLnBrk="1" hangingPunct="1">
                  <a:defRPr/>
                </a:pPr>
                <a:endParaRPr lang="ru-RU" altLang="ru-RU" sz="2400" b="0" i="0" u="none" smtClean="0">
                  <a:latin typeface="Times New Roman" pitchFamily="18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l" eaLnBrk="1" hangingPunct="1">
                  <a:defRPr/>
                </a:pPr>
                <a:endParaRPr lang="ru-RU" altLang="ru-RU" sz="2400" b="0" i="0" u="none" smtClean="0">
                  <a:latin typeface="Times New Roman" pitchFamily="18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l" eaLnBrk="1" hangingPunct="1">
                  <a:defRPr/>
                </a:pPr>
                <a:endParaRPr lang="ru-RU" altLang="ru-RU" sz="2400" b="0" i="0" u="none" smtClean="0">
                  <a:latin typeface="Times New Roman" pitchFamily="18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l" eaLnBrk="1" hangingPunct="1">
                  <a:defRPr/>
                </a:pPr>
                <a:endParaRPr lang="ru-RU" altLang="ru-RU" sz="2400" b="0" i="0" u="none" smtClean="0">
                  <a:latin typeface="Times New Roman" pitchFamily="18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l" eaLnBrk="1" hangingPunct="1">
                  <a:defRPr/>
                </a:pPr>
                <a:endParaRPr lang="ru-RU" altLang="ru-RU" sz="2400" b="0" i="0" u="none" smtClean="0">
                  <a:latin typeface="Times New Roman" pitchFamily="18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800" b="1" i="1" u="sng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l" eaLnBrk="1" hangingPunct="1">
                  <a:defRPr/>
                </a:pPr>
                <a:endParaRPr lang="ru-RU" altLang="ru-RU" sz="2400" b="0" i="0" u="none" smtClean="0">
                  <a:latin typeface="Times New Roman" pitchFamily="18" charset="0"/>
                </a:endParaRPr>
              </a:p>
            </p:txBody>
          </p:sp>
        </p:grpSp>
      </p:grpSp>
      <p:sp>
        <p:nvSpPr>
          <p:cNvPr id="44051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44052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2FBEC7-9D42-48AF-9D28-B01FD922DA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C627ED-49DD-43A1-81BF-B60F7381A9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BB6CB-93E4-4E5D-B21C-67B239D46C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8626CF-74C8-4585-81A1-BFAF942525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612115-DF2A-416B-B8A6-09A7EC8C53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0707BA-6DB5-43B2-AB9C-3260629AB2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7A6B2B-353D-4EED-A845-9F9B7ABE09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CBB5FC-F09B-44AF-A46E-48B2A3D33F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6F1EAC-8AFE-4991-927F-412D99C3DF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9A8C37-65F5-44EE-BDBB-6D8400C2F4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12718B-ABF9-49AC-B7CC-CAF56AF1B7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b="0" i="0" u="none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i="0" u="none">
                <a:latin typeface="Arial Black" pitchFamily="34" charset="0"/>
              </a:defRPr>
            </a:lvl1pPr>
          </a:lstStyle>
          <a:p>
            <a:pPr>
              <a:defRPr/>
            </a:pPr>
            <a:fld id="{1B19AB9B-3FB6-4EA8-A06C-CAEDFB603E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032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defRPr/>
              </a:pPr>
              <a:endParaRPr lang="ru-RU" altLang="ru-RU" sz="2400" b="0" i="0" u="none" smtClean="0">
                <a:latin typeface="Times New Roman" pitchFamily="18" charset="0"/>
              </a:endParaRPr>
            </a:p>
          </p:txBody>
        </p:sp>
        <p:sp>
          <p:nvSpPr>
            <p:cNvPr id="1033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l" eaLnBrk="1" hangingPunct="1">
                <a:defRPr/>
              </a:pPr>
              <a:endParaRPr lang="ru-RU" altLang="ru-RU" sz="2400" b="0" i="0" u="none" smtClean="0">
                <a:latin typeface="Times New Roman" pitchFamily="18" charset="0"/>
              </a:endParaRPr>
            </a:p>
          </p:txBody>
        </p:sp>
        <p:sp>
          <p:nvSpPr>
            <p:cNvPr id="1034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l" eaLnBrk="1" hangingPunct="1">
                <a:defRPr/>
              </a:pPr>
              <a:endParaRPr lang="ru-RU" altLang="ru-RU" sz="1800" b="0" i="0" u="none" smtClean="0">
                <a:solidFill>
                  <a:schemeClr val="hlink"/>
                </a:solidFill>
              </a:endParaRPr>
            </a:p>
          </p:txBody>
        </p:sp>
        <p:sp>
          <p:nvSpPr>
            <p:cNvPr id="1035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l" eaLnBrk="1" hangingPunct="1">
                <a:defRPr/>
              </a:pPr>
              <a:endParaRPr lang="ru-RU" altLang="ru-RU" sz="1800" b="0" i="0" u="none" smtClean="0">
                <a:solidFill>
                  <a:schemeClr val="hlink"/>
                </a:solidFill>
              </a:endParaRPr>
            </a:p>
          </p:txBody>
        </p:sp>
        <p:sp>
          <p:nvSpPr>
            <p:cNvPr id="1036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l" eaLnBrk="1" hangingPunct="1">
                <a:defRPr/>
              </a:pPr>
              <a:endParaRPr lang="ru-RU" altLang="ru-RU" sz="1800" b="0" i="0" u="none" smtClean="0">
                <a:solidFill>
                  <a:schemeClr val="accent2"/>
                </a:solidFill>
              </a:endParaRPr>
            </a:p>
          </p:txBody>
        </p:sp>
        <p:sp>
          <p:nvSpPr>
            <p:cNvPr id="1037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l" eaLnBrk="1" hangingPunct="1">
                <a:defRPr/>
              </a:pPr>
              <a:endParaRPr lang="ru-RU" altLang="ru-RU" sz="1800" b="0" i="0" u="none" smtClean="0">
                <a:solidFill>
                  <a:schemeClr val="hlink"/>
                </a:solidFill>
              </a:endParaRPr>
            </a:p>
          </p:txBody>
        </p:sp>
        <p:sp>
          <p:nvSpPr>
            <p:cNvPr id="1038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l" eaLnBrk="1" hangingPunct="1">
                <a:defRPr/>
              </a:pPr>
              <a:endParaRPr lang="ru-RU" altLang="ru-RU" sz="2400" b="0" i="0" u="none" smtClean="0">
                <a:latin typeface="Times New Roman" pitchFamily="18" charset="0"/>
              </a:endParaRPr>
            </a:p>
          </p:txBody>
        </p:sp>
        <p:sp>
          <p:nvSpPr>
            <p:cNvPr id="1039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l" eaLnBrk="1" hangingPunct="1">
                <a:defRPr/>
              </a:pPr>
              <a:endParaRPr lang="ru-RU" altLang="ru-RU" sz="1800" b="0" i="0" u="none" smtClean="0">
                <a:solidFill>
                  <a:schemeClr val="accent2"/>
                </a:solidFill>
              </a:endParaRPr>
            </a:p>
          </p:txBody>
        </p:sp>
        <p:sp>
          <p:nvSpPr>
            <p:cNvPr id="1040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800" b="1" i="1" u="sng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l" eaLnBrk="1" hangingPunct="1">
                <a:defRPr/>
              </a:pPr>
              <a:endParaRPr lang="ru-RU" altLang="ru-RU" sz="1800" b="0" i="0" u="none" smtClean="0">
                <a:solidFill>
                  <a:schemeClr val="accent2"/>
                </a:solidFill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3024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 i="0" u="none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576" y="548680"/>
            <a:ext cx="8236024" cy="4392488"/>
          </a:xfrm>
        </p:spPr>
        <p:txBody>
          <a:bodyPr/>
          <a:lstStyle/>
          <a:p>
            <a:pPr algn="ctr" eaLnBrk="1" hangingPunct="1"/>
            <a:r>
              <a:rPr lang="ru-RU" altLang="ru-RU" b="1" i="1" dirty="0" smtClean="0">
                <a:latin typeface="Times New Roman" pitchFamily="18" charset="0"/>
              </a:rPr>
              <a:t>Решение задач по теме Электромагнитные колебания и волны</a:t>
            </a:r>
            <a:endParaRPr lang="ru-RU" altLang="ru-RU" b="1" i="1" dirty="0" smtClean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20713"/>
            <a:ext cx="8229600" cy="504825"/>
          </a:xfrm>
        </p:spPr>
        <p:txBody>
          <a:bodyPr/>
          <a:lstStyle/>
          <a:p>
            <a:r>
              <a:rPr lang="ru-RU" altLang="ru-RU" sz="2400" smtClean="0"/>
              <a:t/>
            </a:r>
            <a:br>
              <a:rPr lang="ru-RU" altLang="ru-RU" sz="2400" smtClean="0"/>
            </a:br>
            <a:endParaRPr lang="ru-RU" altLang="ru-RU" sz="2400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95288" y="1052513"/>
            <a:ext cx="8229600" cy="4822825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altLang="ru-RU" sz="2000" b="1" i="1" smtClean="0"/>
              <a:t>Электромагнитные колебания </a:t>
            </a:r>
            <a:r>
              <a:rPr lang="ru-RU" altLang="ru-RU" sz="2000" smtClean="0"/>
              <a:t>- это периодические и почти периодические изменения заряда, силы тока и напряжения.                       </a:t>
            </a:r>
          </a:p>
          <a:p>
            <a:pPr marL="0" indent="0">
              <a:buFont typeface="Wingdings" pitchFamily="2" charset="2"/>
              <a:buNone/>
            </a:pPr>
            <a:endParaRPr lang="ru-RU" altLang="ru-RU" sz="2000" smtClean="0"/>
          </a:p>
          <a:p>
            <a:pPr marL="0" indent="0">
              <a:buFont typeface="Wingdings" pitchFamily="2" charset="2"/>
              <a:buNone/>
            </a:pPr>
            <a:r>
              <a:rPr lang="ru-RU" altLang="ru-RU" sz="2000" b="1" i="1" smtClean="0"/>
              <a:t>Колебательный контур  </a:t>
            </a:r>
            <a:r>
              <a:rPr lang="ru-RU" altLang="ru-RU" sz="2000" smtClean="0"/>
              <a:t>- цепь, состоящая из соединительных проводов, катушки индуктивности и конденсатора при активном сопротивлении равном нулю.</a:t>
            </a:r>
          </a:p>
          <a:p>
            <a:pPr marL="0" indent="0">
              <a:buFont typeface="Wingdings" pitchFamily="2" charset="2"/>
              <a:buNone/>
            </a:pPr>
            <a:endParaRPr lang="ru-RU" altLang="ru-RU" sz="2000" smtClean="0"/>
          </a:p>
          <a:p>
            <a:pPr marL="0" indent="0">
              <a:buFont typeface="Wingdings" pitchFamily="2" charset="2"/>
              <a:buNone/>
            </a:pPr>
            <a:r>
              <a:rPr lang="ru-RU" altLang="ru-RU" sz="2000" b="1" i="1" smtClean="0"/>
              <a:t>Свободные колебания </a:t>
            </a:r>
            <a:r>
              <a:rPr lang="ru-RU" altLang="ru-RU" sz="2000" smtClean="0"/>
              <a:t>- это колебания, происходящие в системе благодаря начальному запасу энергии с частотой, определяемой параметрами самой системы: L, C.</a:t>
            </a:r>
          </a:p>
          <a:p>
            <a:pPr marL="0" indent="0">
              <a:buFont typeface="Wingdings" pitchFamily="2" charset="2"/>
              <a:buNone/>
            </a:pPr>
            <a:endParaRPr lang="ru-RU" altLang="ru-RU" sz="2000" smtClean="0"/>
          </a:p>
          <a:p>
            <a:pPr marL="0" indent="0">
              <a:buFont typeface="Wingdings" pitchFamily="2" charset="2"/>
              <a:buNone/>
            </a:pPr>
            <a:r>
              <a:rPr lang="ru-RU" altLang="ru-RU" sz="2000" smtClean="0"/>
              <a:t>Скорость распространения электромагнитных колебаний равна скорости света: </a:t>
            </a:r>
          </a:p>
          <a:p>
            <a:pPr marL="0" indent="0">
              <a:buFont typeface="Wingdings" pitchFamily="2" charset="2"/>
              <a:buNone/>
            </a:pPr>
            <a:endParaRPr lang="ru-RU" altLang="ru-RU" sz="2400" smtClean="0"/>
          </a:p>
          <a:p>
            <a:pPr marL="0" indent="0">
              <a:buFont typeface="Wingdings" pitchFamily="2" charset="2"/>
              <a:buNone/>
            </a:pPr>
            <a:endParaRPr lang="ru-RU" altLang="ru-RU" sz="2400" smtClean="0"/>
          </a:p>
        </p:txBody>
      </p:sp>
      <p:pic>
        <p:nvPicPr>
          <p:cNvPr id="9220" name="Picture 6" descr="C:\Users\Сергей\Desktop\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447925" y="5121275"/>
            <a:ext cx="26289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68338"/>
          </a:xfrm>
        </p:spPr>
        <p:txBody>
          <a:bodyPr/>
          <a:lstStyle/>
          <a:p>
            <a:pPr indent="179388" algn="ctr"/>
            <a:r>
              <a:rPr lang="ru-RU" altLang="ru-RU" sz="3600" b="1" i="1" u="sng" smtClean="0">
                <a:latin typeface="Times New Roman" pitchFamily="18" charset="0"/>
                <a:cs typeface="Times New Roman" pitchFamily="18" charset="0"/>
              </a:rPr>
              <a:t>Основные характеристики колебаний</a:t>
            </a:r>
            <a:endParaRPr lang="ru-RU" altLang="ru-RU" sz="3600" b="1" smtClean="0"/>
          </a:p>
        </p:txBody>
      </p:sp>
      <p:sp>
        <p:nvSpPr>
          <p:cNvPr id="3" name="Объект 2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xfrm>
            <a:off x="457200" y="1412776"/>
            <a:ext cx="8229600" cy="4454624"/>
          </a:xfrm>
          <a:blipFill rotWithShape="1">
            <a:blip r:embed="rId2" cstate="email"/>
            <a:stretch>
              <a:fillRect t="-821"/>
            </a:stretch>
          </a:blipFill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>
              <a:buFont typeface="Wingdings" pitchFamily="2" charset="2"/>
              <a:buNone/>
              <a:defRPr/>
            </a:pPr>
            <a:r>
              <a:rPr lang="ru-RU">
                <a:noFill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476250"/>
            <a:ext cx="8229600" cy="137160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600" b="1" i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</a:rPr>
              <a:t>Схема колебательного контура</a:t>
            </a:r>
          </a:p>
        </p:txBody>
      </p:sp>
      <p:pic>
        <p:nvPicPr>
          <p:cNvPr id="11267" name="Объект 4"/>
          <p:cNvPicPr>
            <a:picLocks noGrp="1" noChangeAspect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2555875" y="1916113"/>
            <a:ext cx="4032250" cy="38893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3"/>
          <p:cNvSpPr>
            <a:spLocks noGrp="1" noRot="1" noChangeAspect="1" noMove="1" noResize="1" noEditPoints="1" noAdjustHandles="1" noChangeArrowheads="1" noChangeShapeType="1" noTextEdit="1"/>
          </p:cNvSpPr>
          <p:nvPr>
            <p:ph type="body" idx="1"/>
          </p:nvPr>
        </p:nvSpPr>
        <p:spPr>
          <a:xfrm>
            <a:off x="457200" y="764704"/>
            <a:ext cx="8435280" cy="5102696"/>
          </a:xfrm>
          <a:blipFill rotWithShape="1">
            <a:blip r:embed="rId2" cstate="email"/>
            <a:stretch>
              <a:fillRect l="-1445" t="-1193" r="-2095"/>
            </a:stretch>
          </a:blipFill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>
              <a:buFont typeface="Wingdings" pitchFamily="2" charset="2"/>
              <a:buNone/>
              <a:defRPr/>
            </a:pPr>
            <a:r>
              <a:rPr lang="ru-RU">
                <a:noFill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371475" y="425450"/>
            <a:ext cx="8229600" cy="666750"/>
          </a:xfrm>
        </p:spPr>
        <p:txBody>
          <a:bodyPr/>
          <a:lstStyle/>
          <a:p>
            <a:pPr algn="ctr"/>
            <a:r>
              <a:rPr lang="ru-RU" altLang="ru-RU" sz="3600" b="1" i="1" smtClean="0"/>
              <a:t>Задача 1. </a:t>
            </a:r>
            <a:r>
              <a:rPr lang="ru-RU" altLang="ru-RU" sz="2000" b="1" i="1" smtClean="0"/>
              <a:t>(д/з)</a:t>
            </a:r>
            <a:endParaRPr lang="ru-RU" altLang="ru-RU" sz="3600" b="1" i="1" smtClean="0"/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</p:nvPr>
        </p:nvGraphicFramePr>
        <p:xfrm>
          <a:off x="543546" y="2323632"/>
          <a:ext cx="7628854" cy="2490494"/>
        </p:xfrm>
        <a:graphic>
          <a:graphicData uri="http://schemas.openxmlformats.org/drawingml/2006/table">
            <a:tbl>
              <a:tblPr firstRow="1" firstCol="1" bandRow="1"/>
              <a:tblGrid>
                <a:gridCol w="2610638"/>
                <a:gridCol w="5018216"/>
              </a:tblGrid>
              <a:tr h="2985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Дано</a:t>
                      </a: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</a:rPr>
                        <a:t>: </a:t>
                      </a:r>
                      <a:r>
                        <a:rPr lang="ru-RU" sz="1800" baseline="0" dirty="0" smtClean="0">
                          <a:effectLst/>
                          <a:latin typeface="Times New Roman"/>
                          <a:ea typeface="Times New Roman"/>
                        </a:rPr>
                        <a:t>               Си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Решение: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666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blipFill rotWithShape="1">
                      <a:blip r:embed="rId2"/>
                      <a:stretch>
                        <a:fillRect t="-112963" r="-192523" b="-601852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blipFill rotWithShape="1">
                      <a:blip r:embed="rId2"/>
                      <a:stretch>
                        <a:fillRect l="-51942" t="-112963" b="-601852"/>
                      </a:stretch>
                    </a:blipFill>
                  </a:tcPr>
                </a:tc>
              </a:tr>
              <a:tr h="670921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blipFill rotWithShape="1">
                      <a:blip r:embed="rId2"/>
                      <a:stretch>
                        <a:fillRect t="-104545" r="-192523" b="-1954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blipFill rotWithShape="1">
                      <a:blip r:embed="rId2"/>
                      <a:stretch>
                        <a:fillRect l="-51942" t="-104545" b="-195455"/>
                      </a:stretch>
                    </a:blipFill>
                  </a:tcPr>
                </a:tc>
              </a:tr>
              <a:tr h="2985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blipFill rotWithShape="1">
                      <a:blip r:embed="rId2"/>
                      <a:stretch>
                        <a:fillRect l="-51942" t="-459184" b="-338776"/>
                      </a:stretch>
                    </a:blipFill>
                  </a:tcPr>
                </a:tc>
              </a:tr>
              <a:tr h="2985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858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blipFill rotWithShape="1">
                      <a:blip r:embed="rId2"/>
                      <a:stretch>
                        <a:fillRect t="-659184" r="-192523" b="-138776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85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blipFill rotWithShape="1">
                      <a:blip r:embed="rId2"/>
                      <a:stretch>
                        <a:fillRect l="-51942" t="-759184" b="-38776"/>
                      </a:stretch>
                    </a:blipFill>
                  </a:tcPr>
                </a:tc>
              </a:tr>
            </a:tbl>
          </a:graphicData>
        </a:graphic>
      </p:graphicFrame>
      <p:sp>
        <p:nvSpPr>
          <p:cNvPr id="13316" name="Rectangle 7"/>
          <p:cNvSpPr>
            <a:spLocks noChangeArrowheads="1"/>
          </p:cNvSpPr>
          <p:nvPr/>
        </p:nvSpPr>
        <p:spPr bwMode="auto">
          <a:xfrm>
            <a:off x="542925" y="1092200"/>
            <a:ext cx="8064500" cy="123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180975" algn="l" eaLnBrk="0" hangingPunct="0"/>
            <a:r>
              <a:rPr lang="ru-RU" altLang="ru-RU" sz="2000" b="0" i="0" u="none">
                <a:cs typeface="Times New Roman" pitchFamily="18" charset="0"/>
              </a:rPr>
              <a:t>Колебательный контур содержит конденсатор емкостью 800 пФ и катушку  индуктивности индуктивностью 2 мкГн. Каков период собственных колебаний контура? (ответ дайте в </a:t>
            </a:r>
            <a:r>
              <a:rPr lang="ru-RU" altLang="ru-RU" sz="1600" b="0" i="0" u="none">
                <a:cs typeface="Times New Roman" pitchFamily="18" charset="0"/>
              </a:rPr>
              <a:t>мкс</a:t>
            </a:r>
            <a:r>
              <a:rPr lang="ru-RU" altLang="ru-RU" sz="2000" b="0" i="0" u="none">
                <a:cs typeface="Times New Roman" pitchFamily="18" charset="0"/>
              </a:rPr>
              <a:t>)</a:t>
            </a:r>
            <a:endParaRPr lang="ru-RU" altLang="ru-RU" sz="2000" b="0" i="0" u="none"/>
          </a:p>
          <a:p>
            <a:pPr indent="180975" algn="l" eaLnBrk="0" hangingPunct="0"/>
            <a:r>
              <a:rPr lang="ru-RU" altLang="ru-RU" sz="1400" b="0" i="0" u="none">
                <a:cs typeface="Times New Roman" pitchFamily="18" charset="0"/>
              </a:rPr>
              <a:t>               </a:t>
            </a:r>
            <a:endParaRPr lang="ru-RU" altLang="ru-RU" sz="1800" b="0" i="0" u="non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811213"/>
          </a:xfrm>
        </p:spPr>
        <p:txBody>
          <a:bodyPr/>
          <a:lstStyle/>
          <a:p>
            <a:pPr algn="ctr"/>
            <a:r>
              <a:rPr lang="ru-RU" altLang="ru-RU" sz="3600" b="1" i="1" smtClean="0"/>
              <a:t>Задача 2. </a:t>
            </a:r>
            <a:r>
              <a:rPr lang="ru-RU" altLang="ru-RU" sz="2000" b="1" i="1" smtClean="0"/>
              <a:t>(д/з)</a:t>
            </a:r>
            <a:endParaRPr lang="ru-RU" altLang="ru-RU" sz="3600" b="1" i="1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41438"/>
            <a:ext cx="8229600" cy="4525962"/>
          </a:xfrm>
        </p:spPr>
        <p:txBody>
          <a:bodyPr/>
          <a:lstStyle/>
          <a:p>
            <a:pPr marL="0" indent="355600" eaLnBrk="1" hangingPunct="1">
              <a:buFont typeface="Wingdings" pitchFamily="2" charset="2"/>
              <a:buNone/>
            </a:pPr>
            <a:r>
              <a:rPr lang="ru-RU" altLang="ru-RU" sz="1800" smtClean="0">
                <a:latin typeface="Times New Roman" pitchFamily="18" charset="0"/>
              </a:rPr>
              <a:t>.</a:t>
            </a:r>
          </a:p>
          <a:p>
            <a:pPr marL="0" indent="355600" eaLnBrk="1" hangingPunct="1">
              <a:buFont typeface="Wingdings" pitchFamily="2" charset="2"/>
              <a:buNone/>
            </a:pPr>
            <a:endParaRPr lang="ru-RU" altLang="ru-RU" sz="1800" smtClean="0">
              <a:latin typeface="Times New Roman" pitchFamily="18" charset="0"/>
            </a:endParaRPr>
          </a:p>
          <a:p>
            <a:pPr marL="0" indent="355600" eaLnBrk="1" hangingPunct="1">
              <a:buFont typeface="Wingdings" pitchFamily="2" charset="2"/>
              <a:buNone/>
            </a:pPr>
            <a:endParaRPr lang="ru-RU" altLang="ru-RU" sz="1800" smtClean="0">
              <a:latin typeface="Times New Roman" pitchFamily="18" charset="0"/>
            </a:endParaRPr>
          </a:p>
          <a:p>
            <a:pPr marL="0" indent="355600" eaLnBrk="1" hangingPunct="1">
              <a:buFont typeface="Wingdings" pitchFamily="2" charset="2"/>
              <a:buNone/>
            </a:pPr>
            <a:endParaRPr lang="ru-RU" altLang="ru-RU" sz="1800" smtClean="0">
              <a:latin typeface="Times New Roman" pitchFamily="18" charset="0"/>
            </a:endParaRPr>
          </a:p>
          <a:p>
            <a:pPr marL="0" indent="355600" eaLnBrk="1" hangingPunct="1">
              <a:buFont typeface="Wingdings" pitchFamily="2" charset="2"/>
              <a:buNone/>
            </a:pPr>
            <a:endParaRPr lang="ru-RU" altLang="ru-RU" sz="1800" smtClean="0">
              <a:latin typeface="Times New Roman" pitchFamily="18" charset="0"/>
            </a:endParaRPr>
          </a:p>
          <a:p>
            <a:pPr marL="0" indent="355600" eaLnBrk="1" hangingPunct="1">
              <a:buFont typeface="Wingdings" pitchFamily="2" charset="2"/>
              <a:buNone/>
            </a:pPr>
            <a:endParaRPr lang="ru-RU" altLang="ru-RU" sz="1800" smtClean="0">
              <a:latin typeface="Times New Roman" pitchFamily="18" charset="0"/>
            </a:endParaRPr>
          </a:p>
          <a:p>
            <a:pPr marL="0" indent="355600" eaLnBrk="1" hangingPunct="1">
              <a:buFont typeface="Wingdings" pitchFamily="2" charset="2"/>
              <a:buNone/>
            </a:pPr>
            <a:endParaRPr lang="ru-RU" altLang="ru-RU" sz="1800" smtClean="0">
              <a:latin typeface="Times New Roman" pitchFamily="18" charset="0"/>
            </a:endParaRPr>
          </a:p>
          <a:p>
            <a:pPr marL="0" indent="355600" eaLnBrk="1" hangingPunct="1">
              <a:buFont typeface="Wingdings" pitchFamily="2" charset="2"/>
              <a:buNone/>
            </a:pPr>
            <a:endParaRPr lang="ru-RU" altLang="ru-RU" sz="1800" smtClean="0">
              <a:latin typeface="Times New Roman" pitchFamily="18" charset="0"/>
            </a:endParaRPr>
          </a:p>
          <a:p>
            <a:pPr marL="0" indent="355600" eaLnBrk="1" hangingPunct="1">
              <a:buFont typeface="Wingdings" pitchFamily="2" charset="2"/>
              <a:buNone/>
            </a:pPr>
            <a:endParaRPr lang="ru-RU" altLang="ru-RU" sz="1800" smtClean="0">
              <a:latin typeface="Times New Roman" pitchFamily="18" charset="0"/>
            </a:endParaRPr>
          </a:p>
          <a:p>
            <a:pPr marL="0" indent="355600" eaLnBrk="1" hangingPunct="1">
              <a:buFont typeface="Wingdings" pitchFamily="2" charset="2"/>
              <a:buNone/>
            </a:pPr>
            <a:endParaRPr lang="ru-RU" altLang="ru-RU" sz="1800" smtClean="0">
              <a:latin typeface="Times New Roman" pitchFamily="18" charset="0"/>
            </a:endParaRPr>
          </a:p>
          <a:p>
            <a:pPr marL="0" indent="355600" eaLnBrk="1" hangingPunct="1">
              <a:buFont typeface="Wingdings" pitchFamily="2" charset="2"/>
              <a:buNone/>
            </a:pPr>
            <a:endParaRPr lang="ru-RU" altLang="ru-RU" sz="1800" smtClean="0">
              <a:latin typeface="Times New Roman" pitchFamily="18" charset="0"/>
            </a:endParaRPr>
          </a:p>
          <a:p>
            <a:pPr marL="0" indent="355600" eaLnBrk="1" hangingPunct="1">
              <a:buFont typeface="Wingdings" pitchFamily="2" charset="2"/>
              <a:buNone/>
            </a:pPr>
            <a:endParaRPr lang="ru-RU" altLang="ru-RU" sz="1800" smtClean="0">
              <a:latin typeface="Times New Roman" pitchFamily="18" charset="0"/>
            </a:endParaRPr>
          </a:p>
          <a:p>
            <a:pPr marL="0" indent="355600" eaLnBrk="1" hangingPunct="1">
              <a:buFont typeface="Wingdings" pitchFamily="2" charset="2"/>
              <a:buNone/>
            </a:pPr>
            <a:endParaRPr lang="ru-RU" altLang="ru-RU" sz="1800" smtClean="0">
              <a:latin typeface="Times New Roman" pitchFamily="18" charset="0"/>
            </a:endParaRPr>
          </a:p>
          <a:p>
            <a:pPr marL="0" indent="355600" eaLnBrk="1" hangingPunct="1">
              <a:buFont typeface="Wingdings" pitchFamily="2" charset="2"/>
              <a:buNone/>
            </a:pPr>
            <a:endParaRPr lang="ru-RU" altLang="ru-RU" sz="1800" smtClean="0">
              <a:latin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827585" y="2747041"/>
          <a:ext cx="7416824" cy="3363659"/>
        </p:xfrm>
        <a:graphic>
          <a:graphicData uri="http://schemas.openxmlformats.org/drawingml/2006/table">
            <a:tbl>
              <a:tblPr firstRow="1" firstCol="1" bandRow="1"/>
              <a:tblGrid>
                <a:gridCol w="1323238"/>
                <a:gridCol w="6093586"/>
              </a:tblGrid>
              <a:tr h="3048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Дано: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Решение: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blipFill rotWithShape="1">
                      <a:blip r:embed="rId2"/>
                      <a:stretch>
                        <a:fillRect l="-461" t="-126000" r="-460829" b="-954000"/>
                      </a:stretch>
                    </a:blipFill>
                  </a:tcPr>
                </a:tc>
                <a:tc rowSpan="2"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blipFill rotWithShape="1">
                      <a:blip r:embed="rId2"/>
                      <a:stretch>
                        <a:fillRect l="-21822" t="-63000" r="-100" b="-427000"/>
                      </a:stretch>
                    </a:blip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blipFill rotWithShape="1">
                      <a:blip r:embed="rId2"/>
                      <a:stretch>
                        <a:fillRect l="-461" t="-226000" r="-460829" b="-854000"/>
                      </a:stretch>
                    </a:blip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192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Увеличится в 3 раза;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Не изменится;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Уменьшится в 3 раза;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Увеличится в 9 раз.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0459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blipFill rotWithShape="1">
                      <a:blip r:embed="rId2"/>
                      <a:stretch>
                        <a:fillRect l="-461" t="-403922" r="-460829" b="-7451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Ответ: №1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4341" name="Rectangle 12"/>
          <p:cNvSpPr>
            <a:spLocks noChangeArrowheads="1"/>
          </p:cNvSpPr>
          <p:nvPr/>
        </p:nvSpPr>
        <p:spPr bwMode="auto">
          <a:xfrm>
            <a:off x="179388" y="1217613"/>
            <a:ext cx="8964612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180975" algn="l" eaLnBrk="0" hangingPunct="0"/>
            <a:r>
              <a:rPr lang="ru-RU" altLang="ru-RU" sz="1600" b="0" i="0" u="none">
                <a:cs typeface="Times New Roman" pitchFamily="18" charset="0"/>
              </a:rPr>
              <a:t> </a:t>
            </a:r>
            <a:r>
              <a:rPr lang="ru-RU" altLang="ru-RU" sz="2000" b="0" i="0" u="none">
                <a:cs typeface="Times New Roman" pitchFamily="18" charset="0"/>
              </a:rPr>
              <a:t>Колебательный контур состоит из конденсатора емкостью С и катушки индуктивности индуктивностью </a:t>
            </a:r>
            <a:r>
              <a:rPr lang="en-US" altLang="ru-RU" sz="2000" b="0" i="0" u="none">
                <a:cs typeface="Times New Roman" pitchFamily="18" charset="0"/>
              </a:rPr>
              <a:t>L</a:t>
            </a:r>
            <a:r>
              <a:rPr lang="ru-RU" altLang="ru-RU" sz="2000" b="0" i="0" u="none">
                <a:cs typeface="Times New Roman" pitchFamily="18" charset="0"/>
              </a:rPr>
              <a:t>. Как изменится период свободных электромагнитных колебаний в этом контуре, если электроемкость конденсатора и индуктивность катушки увеличить в 3р.</a:t>
            </a:r>
            <a:endParaRPr lang="ru-RU" altLang="ru-RU" sz="2000" b="0" i="0" u="non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595313"/>
          </a:xfrm>
        </p:spPr>
        <p:txBody>
          <a:bodyPr/>
          <a:lstStyle/>
          <a:p>
            <a:pPr algn="ctr"/>
            <a:r>
              <a:rPr lang="ru-RU" altLang="ru-RU" sz="3600" b="1" i="1" smtClean="0">
                <a:solidFill>
                  <a:srgbClr val="000000"/>
                </a:solidFill>
              </a:rPr>
              <a:t>Задача 3. </a:t>
            </a:r>
            <a:r>
              <a:rPr lang="ru-RU" altLang="ru-RU" sz="2000" b="1" i="1" smtClean="0">
                <a:solidFill>
                  <a:srgbClr val="000000"/>
                </a:solidFill>
              </a:rPr>
              <a:t>(д/з)</a:t>
            </a:r>
            <a:endParaRPr lang="ru-RU" altLang="ru-RU" smtClean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359532" y="2564903"/>
          <a:ext cx="8318698" cy="3920665"/>
        </p:xfrm>
        <a:graphic>
          <a:graphicData uri="http://schemas.openxmlformats.org/drawingml/2006/table">
            <a:tbl>
              <a:tblPr firstRow="1" firstCol="1" bandRow="1"/>
              <a:tblGrid>
                <a:gridCol w="2946021"/>
                <a:gridCol w="5372677"/>
              </a:tblGrid>
              <a:tr h="2818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Дано: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Решение: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1884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blipFill rotWithShape="1">
                      <a:blip r:embed="rId2"/>
                      <a:stretch>
                        <a:fillRect l="-207" t="-128261" r="-182609" b="-1245652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blipFill rotWithShape="1">
                      <a:blip r:embed="rId2"/>
                      <a:stretch>
                        <a:fillRect l="-54875" t="-128261" b="-1245652"/>
                      </a:stretch>
                    </a:blipFill>
                  </a:tcPr>
                </a:tc>
              </a:tr>
              <a:tr h="167844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blipFill rotWithShape="1">
                      <a:blip r:embed="rId2"/>
                      <a:stretch>
                        <a:fillRect l="-207" t="-38043" r="-182609" b="-10760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blipFill rotWithShape="1">
                      <a:blip r:embed="rId2"/>
                      <a:stretch>
                        <a:fillRect l="-54875" t="-38043" b="-107609"/>
                      </a:stretch>
                    </a:blipFill>
                  </a:tcPr>
                </a:tc>
              </a:tr>
              <a:tr h="8327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blipFill rotWithShape="1">
                      <a:blip r:embed="rId2"/>
                      <a:stretch>
                        <a:fillRect l="-54875" t="-280147" b="-118382"/>
                      </a:stretch>
                    </a:blipFill>
                  </a:tcPr>
                </a:tc>
              </a:tr>
              <a:tr h="2818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1884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blipFill rotWithShape="1">
                      <a:blip r:embed="rId2"/>
                      <a:stretch>
                        <a:fillRect l="-207" t="-1226087" r="-182609" b="-147826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18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blipFill rotWithShape="1">
                      <a:blip r:embed="rId2"/>
                      <a:stretch>
                        <a:fillRect l="-54875" t="-1326087" b="-47826"/>
                      </a:stretch>
                    </a:blipFill>
                  </a:tcPr>
                </a:tc>
              </a:tr>
            </a:tbl>
          </a:graphicData>
        </a:graphic>
      </p:graphicFrame>
      <p:sp>
        <p:nvSpPr>
          <p:cNvPr id="15364" name="Rectangle 9"/>
          <p:cNvSpPr>
            <a:spLocks noChangeArrowheads="1"/>
          </p:cNvSpPr>
          <p:nvPr/>
        </p:nvSpPr>
        <p:spPr bwMode="auto">
          <a:xfrm>
            <a:off x="179388" y="1130300"/>
            <a:ext cx="8678862" cy="132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180975" algn="l" eaLnBrk="0" hangingPunct="0"/>
            <a:r>
              <a:rPr lang="ru-RU" altLang="ru-RU" sz="2000" b="0" i="0" u="none">
                <a:cs typeface="Times New Roman" pitchFamily="18" charset="0"/>
              </a:rPr>
              <a:t>Амплитуда силы тока при свободных колебаниях в колебательном контуре 100 мА. Какова амплитуда напряжения на конденсаторе колебательного контура, если емкость этого конденсатора 1 мкФ, а индуктивность катушки 1 Гн? Активным сопротивлением пренебречь.</a:t>
            </a:r>
            <a:endParaRPr lang="ru-RU" altLang="ru-RU" sz="2000" b="0" i="0" u="non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739775"/>
          </a:xfrm>
        </p:spPr>
        <p:txBody>
          <a:bodyPr/>
          <a:lstStyle/>
          <a:p>
            <a:pPr algn="ctr"/>
            <a:r>
              <a:rPr lang="ru-RU" altLang="ru-RU" sz="3200" b="1" i="1" smtClean="0"/>
              <a:t>Схема электромагнитных колебаний в контуре</a:t>
            </a:r>
          </a:p>
        </p:txBody>
      </p:sp>
      <p:sp>
        <p:nvSpPr>
          <p:cNvPr id="16387" name="Rectangle 4"/>
          <p:cNvSpPr>
            <a:spLocks noGrp="1" noChangeArrowheads="1"/>
          </p:cNvSpPr>
          <p:nvPr>
            <p:ph idx="1"/>
          </p:nvPr>
        </p:nvSpPr>
        <p:spPr>
          <a:xfrm>
            <a:off x="179388" y="1989138"/>
            <a:ext cx="8229600" cy="3886200"/>
          </a:xfrm>
        </p:spPr>
        <p:txBody>
          <a:bodyPr/>
          <a:lstStyle/>
          <a:p>
            <a:pPr marL="0" indent="273050" eaLnBrk="1" hangingPunct="1">
              <a:buFont typeface="Wingdings" pitchFamily="2" charset="2"/>
              <a:buNone/>
            </a:pPr>
            <a:endParaRPr lang="ru-RU" altLang="ru-RU" sz="1800" smtClean="0">
              <a:latin typeface="Times New Roman" pitchFamily="18" charset="0"/>
            </a:endParaRPr>
          </a:p>
          <a:p>
            <a:pPr marL="0" indent="273050" eaLnBrk="1" hangingPunct="1">
              <a:buFont typeface="Wingdings" pitchFamily="2" charset="2"/>
              <a:buNone/>
            </a:pPr>
            <a:endParaRPr lang="ru-RU" altLang="ru-RU" smtClean="0"/>
          </a:p>
          <a:p>
            <a:pPr marL="0" indent="273050" eaLnBrk="1" hangingPunct="1">
              <a:buFont typeface="Wingdings" pitchFamily="2" charset="2"/>
              <a:buNone/>
            </a:pPr>
            <a:endParaRPr lang="ru-RU" altLang="ru-RU" smtClean="0"/>
          </a:p>
        </p:txBody>
      </p:sp>
      <p:pic>
        <p:nvPicPr>
          <p:cNvPr id="16388" name="Рисунок 14341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79388" y="1341438"/>
            <a:ext cx="8964612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Объект 3"/>
          <p:cNvPicPr>
            <a:picLocks noGrp="1" noChangeAspect="1"/>
          </p:cNvPicPr>
          <p:nvPr>
            <p:ph idx="1"/>
          </p:nvPr>
        </p:nvPicPr>
        <p:blipFill>
          <a:blip r:embed="rId3" cstate="email"/>
          <a:srcRect/>
          <a:stretch>
            <a:fillRect/>
          </a:stretch>
        </p:blipFill>
        <p:spPr>
          <a:xfrm>
            <a:off x="2124075" y="1412875"/>
            <a:ext cx="5327650" cy="5329238"/>
          </a:xfrm>
        </p:spPr>
      </p:pic>
      <p:graphicFrame>
        <p:nvGraphicFramePr>
          <p:cNvPr id="17411" name="Object 8"/>
          <p:cNvGraphicFramePr>
            <a:graphicFrameLocks noChangeAspect="1"/>
          </p:cNvGraphicFramePr>
          <p:nvPr/>
        </p:nvGraphicFramePr>
        <p:xfrm>
          <a:off x="-4891088" y="-9313863"/>
          <a:ext cx="409575" cy="419100"/>
        </p:xfrm>
        <a:graphic>
          <a:graphicData uri="http://schemas.openxmlformats.org/presentationml/2006/ole">
            <p:oleObj spid="_x0000_s17411" name="Microsoft Equation 3.0" r:id="rId4" imgW="406224" imgH="418918" progId="Equation.3">
              <p:embed/>
            </p:oleObj>
          </a:graphicData>
        </a:graphic>
      </p:graphicFrame>
      <p:graphicFrame>
        <p:nvGraphicFramePr>
          <p:cNvPr id="17412" name="Object 7"/>
          <p:cNvGraphicFramePr>
            <a:graphicFrameLocks noChangeAspect="1"/>
          </p:cNvGraphicFramePr>
          <p:nvPr/>
        </p:nvGraphicFramePr>
        <p:xfrm>
          <a:off x="-4891088" y="-9313863"/>
          <a:ext cx="333375" cy="419100"/>
        </p:xfrm>
        <a:graphic>
          <a:graphicData uri="http://schemas.openxmlformats.org/presentationml/2006/ole">
            <p:oleObj spid="_x0000_s17412" name="Microsoft Equation 3.0" r:id="rId5" imgW="330200" imgH="419100" progId="Equation.3">
              <p:embed/>
            </p:oleObj>
          </a:graphicData>
        </a:graphic>
      </p:graphicFrame>
      <p:graphicFrame>
        <p:nvGraphicFramePr>
          <p:cNvPr id="17413" name="Object 6"/>
          <p:cNvGraphicFramePr>
            <a:graphicFrameLocks noChangeAspect="1"/>
          </p:cNvGraphicFramePr>
          <p:nvPr/>
        </p:nvGraphicFramePr>
        <p:xfrm>
          <a:off x="-4891088" y="-9313863"/>
          <a:ext cx="495300" cy="447675"/>
        </p:xfrm>
        <a:graphic>
          <a:graphicData uri="http://schemas.openxmlformats.org/presentationml/2006/ole">
            <p:oleObj spid="_x0000_s17413" name="Microsoft Equation 3.0" r:id="rId6" imgW="495085" imgH="444307" progId="Equation.3">
              <p:embed/>
            </p:oleObj>
          </a:graphicData>
        </a:graphic>
      </p:graphicFrame>
      <p:sp>
        <p:nvSpPr>
          <p:cNvPr id="17414" name="Надпись 2"/>
          <p:cNvSpPr txBox="1">
            <a:spLocks noChangeArrowheads="1"/>
          </p:cNvSpPr>
          <p:nvPr/>
        </p:nvSpPr>
        <p:spPr bwMode="auto">
          <a:xfrm>
            <a:off x="-4991100" y="-8628063"/>
            <a:ext cx="1751012" cy="36671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/>
            <a:endParaRPr lang="ru-RU" altLang="ru-RU" sz="1800" b="0" i="0" u="none"/>
          </a:p>
        </p:txBody>
      </p:sp>
      <p:sp>
        <p:nvSpPr>
          <p:cNvPr id="17415" name="Rectangle 15"/>
          <p:cNvSpPr>
            <a:spLocks noChangeArrowheads="1"/>
          </p:cNvSpPr>
          <p:nvPr/>
        </p:nvSpPr>
        <p:spPr bwMode="auto">
          <a:xfrm>
            <a:off x="-4891088" y="-9269413"/>
            <a:ext cx="1841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 eaLnBrk="0" hangingPunct="0"/>
            <a:endParaRPr lang="ru-RU" altLang="ru-RU" b="0" i="0" u="none"/>
          </a:p>
          <a:p>
            <a:pPr algn="l" eaLnBrk="0" hangingPunct="0"/>
            <a:endParaRPr lang="ru-RU" altLang="ru-RU" sz="1800" b="0" i="0" u="none"/>
          </a:p>
        </p:txBody>
      </p:sp>
      <p:sp>
        <p:nvSpPr>
          <p:cNvPr id="17416" name="Rectangle 16"/>
          <p:cNvSpPr>
            <a:spLocks noChangeArrowheads="1"/>
          </p:cNvSpPr>
          <p:nvPr/>
        </p:nvSpPr>
        <p:spPr bwMode="auto">
          <a:xfrm>
            <a:off x="-4891088" y="-8734425"/>
            <a:ext cx="24542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indent="449263" algn="l" eaLnBrk="0" hangingPunct="0"/>
            <a:r>
              <a:rPr lang="ru-RU" altLang="ru-RU" sz="1400" b="0" i="0" u="none"/>
              <a:t>                                     </a:t>
            </a:r>
            <a:endParaRPr lang="ru-RU" altLang="ru-RU" b="0" i="0" u="none"/>
          </a:p>
          <a:p>
            <a:pPr indent="449263" algn="l" eaLnBrk="0" hangingPunct="0"/>
            <a:endParaRPr lang="ru-RU" altLang="ru-RU" sz="1800" b="0" i="0" u="none"/>
          </a:p>
        </p:txBody>
      </p:sp>
      <p:sp>
        <p:nvSpPr>
          <p:cNvPr id="17417" name="Rectangle 17"/>
          <p:cNvSpPr>
            <a:spLocks noChangeArrowheads="1"/>
          </p:cNvSpPr>
          <p:nvPr/>
        </p:nvSpPr>
        <p:spPr bwMode="auto">
          <a:xfrm>
            <a:off x="-3541713" y="-8110538"/>
            <a:ext cx="63341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indent="449263" algn="l" eaLnBrk="0" hangingPunct="0"/>
            <a:endParaRPr lang="ru-RU" altLang="ru-RU" b="0" i="0" u="none"/>
          </a:p>
          <a:p>
            <a:pPr indent="449263" algn="l" eaLnBrk="0" hangingPunct="0"/>
            <a:endParaRPr lang="ru-RU" altLang="ru-RU" sz="1800" b="0" i="0" u="none"/>
          </a:p>
        </p:txBody>
      </p:sp>
      <p:sp>
        <p:nvSpPr>
          <p:cNvPr id="17418" name="Rectangle 20"/>
          <p:cNvSpPr>
            <a:spLocks noChangeArrowheads="1"/>
          </p:cNvSpPr>
          <p:nvPr/>
        </p:nvSpPr>
        <p:spPr bwMode="auto">
          <a:xfrm>
            <a:off x="-5205413" y="3984625"/>
            <a:ext cx="180673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449263" algn="l" eaLnBrk="0" hangingPunct="0"/>
            <a:r>
              <a:rPr lang="ru-RU" altLang="ru-RU" sz="1400" b="0" i="0" u="none">
                <a:cs typeface="Times New Roman" pitchFamily="18" charset="0"/>
              </a:rPr>
              <a:t>                               </a:t>
            </a:r>
            <a:endParaRPr lang="ru-RU" altLang="ru-RU" b="0" i="0" u="none"/>
          </a:p>
        </p:txBody>
      </p:sp>
      <p:sp>
        <p:nvSpPr>
          <p:cNvPr id="17419" name="Rectangle 21"/>
          <p:cNvSpPr>
            <a:spLocks noChangeArrowheads="1"/>
          </p:cNvSpPr>
          <p:nvPr/>
        </p:nvSpPr>
        <p:spPr bwMode="auto">
          <a:xfrm>
            <a:off x="-4891088" y="-9313863"/>
            <a:ext cx="9144001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 altLang="ru-RU"/>
          </a:p>
        </p:txBody>
      </p:sp>
      <p:sp>
        <p:nvSpPr>
          <p:cNvPr id="17420" name="Rectangle 27"/>
          <p:cNvSpPr>
            <a:spLocks noChangeArrowheads="1"/>
          </p:cNvSpPr>
          <p:nvPr/>
        </p:nvSpPr>
        <p:spPr bwMode="auto">
          <a:xfrm>
            <a:off x="-4891088" y="-9359900"/>
            <a:ext cx="681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just" eaLnBrk="0" hangingPunct="0"/>
            <a:r>
              <a:rPr lang="lv-LV" altLang="ru-RU" sz="1400" b="0" i="0" u="none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lv-LV" altLang="ru-RU" sz="1400" b="0" i="0" u="none" baseline="-30000">
                <a:latin typeface="Times New Roman" pitchFamily="18" charset="0"/>
                <a:cs typeface="Times New Roman" pitchFamily="18" charset="0"/>
              </a:rPr>
              <a:t>lmax</a:t>
            </a:r>
            <a:r>
              <a:rPr lang="ru-RU" altLang="ru-RU" sz="1400" b="0" i="0" u="none">
                <a:latin typeface="Times New Roman" pitchFamily="18" charset="0"/>
                <a:cs typeface="Times New Roman" pitchFamily="18" charset="0"/>
              </a:rPr>
              <a:t>=</a:t>
            </a:r>
            <a:endParaRPr lang="ru-RU" altLang="ru-RU" sz="1800" b="0" i="0" u="none"/>
          </a:p>
        </p:txBody>
      </p:sp>
      <p:sp>
        <p:nvSpPr>
          <p:cNvPr id="17421" name="Rectangle 28"/>
          <p:cNvSpPr>
            <a:spLocks noChangeArrowheads="1"/>
          </p:cNvSpPr>
          <p:nvPr/>
        </p:nvSpPr>
        <p:spPr bwMode="auto">
          <a:xfrm>
            <a:off x="-4891088" y="-9359900"/>
            <a:ext cx="700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just" eaLnBrk="0" hangingPunct="0"/>
            <a:endParaRPr lang="ru-RU" altLang="ru-RU" sz="1000" b="0" i="0" u="none">
              <a:latin typeface="Times New Roman" pitchFamily="18" charset="0"/>
              <a:cs typeface="Times New Roman" pitchFamily="18" charset="0"/>
            </a:endParaRPr>
          </a:p>
          <a:p>
            <a:pPr algn="just" eaLnBrk="0" hangingPunct="0"/>
            <a:r>
              <a:rPr lang="en-US" altLang="ru-RU" sz="1400" b="0" i="0" u="none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altLang="ru-RU" sz="1400" b="0" i="0" u="none" baseline="-30000">
                <a:latin typeface="Times New Roman" pitchFamily="18" charset="0"/>
                <a:cs typeface="Times New Roman" pitchFamily="18" charset="0"/>
              </a:rPr>
              <a:t>cmax</a:t>
            </a:r>
            <a:r>
              <a:rPr lang="ru-RU" altLang="ru-RU" sz="1400" b="0" i="0" u="none">
                <a:latin typeface="Times New Roman" pitchFamily="18" charset="0"/>
                <a:cs typeface="Times New Roman" pitchFamily="18" charset="0"/>
              </a:rPr>
              <a:t>=</a:t>
            </a:r>
            <a:endParaRPr lang="ru-RU" altLang="ru-RU" sz="1800" b="0" i="0" u="none"/>
          </a:p>
        </p:txBody>
      </p:sp>
      <p:sp>
        <p:nvSpPr>
          <p:cNvPr id="17422" name="Rectangle 197"/>
          <p:cNvSpPr>
            <a:spLocks noChangeArrowheads="1"/>
          </p:cNvSpPr>
          <p:nvPr/>
        </p:nvSpPr>
        <p:spPr bwMode="auto">
          <a:xfrm>
            <a:off x="-4891088" y="142097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 eaLnBrk="0" hangingPunct="0"/>
            <a:endParaRPr lang="ru-RU" altLang="ru-RU" sz="1800" b="0" i="0" u="none"/>
          </a:p>
        </p:txBody>
      </p:sp>
      <p:sp>
        <p:nvSpPr>
          <p:cNvPr id="17423" name="Заголовок 2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00138"/>
          </a:xfrm>
        </p:spPr>
        <p:txBody>
          <a:bodyPr/>
          <a:lstStyle/>
          <a:p>
            <a:pPr indent="179388" algn="ctr"/>
            <a:r>
              <a:rPr lang="ru-RU" altLang="ru-RU" sz="2000" b="1" smtClean="0">
                <a:latin typeface="Times New Roman" pitchFamily="18" charset="0"/>
                <a:cs typeface="Times New Roman" pitchFamily="18" charset="0"/>
              </a:rPr>
              <a:t>Графическая зависимость заряда, напряжения, силы тока, электрической энергии конденсатора, магнитной энергии катушки индуктивности от времени.</a:t>
            </a:r>
            <a:endParaRPr lang="ru-RU" altLang="ru-RU" sz="2000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12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35" name="Rectangle 214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36" name="Rectangle 216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37" name="Rectangle 220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38" name="Rectangle 222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39" name="Rectangle 224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40" name="Rectangle 228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41" name="Rectangle 230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42" name="Rectangle 232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43" name="Rectangle 236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44" name="Rectangle 238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45" name="Rectangle 240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46" name="Rectangle 244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47" name="Rectangle 246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48" name="Rectangle 248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49" name="Rectangle 405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50" name="Rectangle 407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51" name="Rectangle 409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52" name="Rectangle 413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53" name="Rectangle 415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54" name="Rectangle 417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55" name="Rectangle 421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56" name="Rectangle 423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57" name="Rectangle 425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58" name="Rectangle 429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59" name="Rectangle 431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60" name="Rectangle 433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61" name="Rectangle 437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62" name="Rectangle 439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63" name="Rectangle 441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64" name="Rectangle 597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65" name="Rectangle 599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66" name="Rectangle 601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67" name="Rectangle 605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68" name="Rectangle 607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69" name="Rectangle 609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70" name="Rectangle 613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71" name="Rectangle 615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72" name="Rectangle 617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73" name="Rectangle 621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74" name="Rectangle 623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75" name="Rectangle 625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76" name="Rectangle 629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77" name="Rectangle 631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78" name="Rectangle 633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79" name="Rectangle 835"/>
          <p:cNvSpPr>
            <a:spLocks noChangeArrowheads="1"/>
          </p:cNvSpPr>
          <p:nvPr/>
        </p:nvSpPr>
        <p:spPr bwMode="auto">
          <a:xfrm>
            <a:off x="641350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80" name="Rectangle 837"/>
          <p:cNvSpPr>
            <a:spLocks noChangeArrowheads="1"/>
          </p:cNvSpPr>
          <p:nvPr/>
        </p:nvSpPr>
        <p:spPr bwMode="auto">
          <a:xfrm>
            <a:off x="641350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81" name="Rectangle 839"/>
          <p:cNvSpPr>
            <a:spLocks noChangeArrowheads="1"/>
          </p:cNvSpPr>
          <p:nvPr/>
        </p:nvSpPr>
        <p:spPr bwMode="auto">
          <a:xfrm>
            <a:off x="641350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82" name="Rectangle 841"/>
          <p:cNvSpPr>
            <a:spLocks noChangeArrowheads="1"/>
          </p:cNvSpPr>
          <p:nvPr/>
        </p:nvSpPr>
        <p:spPr bwMode="auto">
          <a:xfrm>
            <a:off x="641350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83" name="Rectangle 844"/>
          <p:cNvSpPr>
            <a:spLocks noChangeArrowheads="1"/>
          </p:cNvSpPr>
          <p:nvPr/>
        </p:nvSpPr>
        <p:spPr bwMode="auto">
          <a:xfrm>
            <a:off x="641350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84" name="Rectangle 846"/>
          <p:cNvSpPr>
            <a:spLocks noChangeArrowheads="1"/>
          </p:cNvSpPr>
          <p:nvPr/>
        </p:nvSpPr>
        <p:spPr bwMode="auto">
          <a:xfrm>
            <a:off x="641350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85" name="Rectangle 848"/>
          <p:cNvSpPr>
            <a:spLocks noChangeArrowheads="1"/>
          </p:cNvSpPr>
          <p:nvPr/>
        </p:nvSpPr>
        <p:spPr bwMode="auto">
          <a:xfrm>
            <a:off x="641350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86" name="Rectangle 850"/>
          <p:cNvSpPr>
            <a:spLocks noChangeArrowheads="1"/>
          </p:cNvSpPr>
          <p:nvPr/>
        </p:nvSpPr>
        <p:spPr bwMode="auto">
          <a:xfrm>
            <a:off x="641350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87" name="Rectangle 853"/>
          <p:cNvSpPr>
            <a:spLocks noChangeArrowheads="1"/>
          </p:cNvSpPr>
          <p:nvPr/>
        </p:nvSpPr>
        <p:spPr bwMode="auto">
          <a:xfrm>
            <a:off x="641350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88" name="Rectangle 854"/>
          <p:cNvSpPr>
            <a:spLocks noChangeArrowheads="1"/>
          </p:cNvSpPr>
          <p:nvPr/>
        </p:nvSpPr>
        <p:spPr bwMode="auto">
          <a:xfrm>
            <a:off x="641350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89" name="Rectangle 856"/>
          <p:cNvSpPr>
            <a:spLocks noChangeArrowheads="1"/>
          </p:cNvSpPr>
          <p:nvPr/>
        </p:nvSpPr>
        <p:spPr bwMode="auto">
          <a:xfrm>
            <a:off x="641350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90" name="Rectangle 858"/>
          <p:cNvSpPr>
            <a:spLocks noChangeArrowheads="1"/>
          </p:cNvSpPr>
          <p:nvPr/>
        </p:nvSpPr>
        <p:spPr bwMode="auto">
          <a:xfrm>
            <a:off x="641350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91" name="Rectangle 860"/>
          <p:cNvSpPr>
            <a:spLocks noChangeArrowheads="1"/>
          </p:cNvSpPr>
          <p:nvPr/>
        </p:nvSpPr>
        <p:spPr bwMode="auto">
          <a:xfrm>
            <a:off x="641350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92" name="Rectangle 863"/>
          <p:cNvSpPr>
            <a:spLocks noChangeArrowheads="1"/>
          </p:cNvSpPr>
          <p:nvPr/>
        </p:nvSpPr>
        <p:spPr bwMode="auto">
          <a:xfrm>
            <a:off x="641350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93" name="Rectangle 865"/>
          <p:cNvSpPr>
            <a:spLocks noChangeArrowheads="1"/>
          </p:cNvSpPr>
          <p:nvPr/>
        </p:nvSpPr>
        <p:spPr bwMode="auto">
          <a:xfrm>
            <a:off x="641350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94" name="Rectangle 867"/>
          <p:cNvSpPr>
            <a:spLocks noChangeArrowheads="1"/>
          </p:cNvSpPr>
          <p:nvPr/>
        </p:nvSpPr>
        <p:spPr bwMode="auto">
          <a:xfrm>
            <a:off x="641350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95" name="Rectangle 869"/>
          <p:cNvSpPr>
            <a:spLocks noChangeArrowheads="1"/>
          </p:cNvSpPr>
          <p:nvPr/>
        </p:nvSpPr>
        <p:spPr bwMode="auto">
          <a:xfrm>
            <a:off x="641350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96" name="Rectangle 872"/>
          <p:cNvSpPr>
            <a:spLocks noChangeArrowheads="1"/>
          </p:cNvSpPr>
          <p:nvPr/>
        </p:nvSpPr>
        <p:spPr bwMode="auto">
          <a:xfrm>
            <a:off x="641350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97" name="Rectangle 874"/>
          <p:cNvSpPr>
            <a:spLocks noChangeArrowheads="1"/>
          </p:cNvSpPr>
          <p:nvPr/>
        </p:nvSpPr>
        <p:spPr bwMode="auto">
          <a:xfrm>
            <a:off x="641350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98" name="Rectangle 876"/>
          <p:cNvSpPr>
            <a:spLocks noChangeArrowheads="1"/>
          </p:cNvSpPr>
          <p:nvPr/>
        </p:nvSpPr>
        <p:spPr bwMode="auto">
          <a:xfrm>
            <a:off x="641350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99" name="Rectangle 878"/>
          <p:cNvSpPr>
            <a:spLocks noChangeArrowheads="1"/>
          </p:cNvSpPr>
          <p:nvPr/>
        </p:nvSpPr>
        <p:spPr bwMode="auto">
          <a:xfrm>
            <a:off x="641350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500" name="Rectangle 1018"/>
          <p:cNvSpPr>
            <a:spLocks noChangeArrowheads="1"/>
          </p:cNvSpPr>
          <p:nvPr/>
        </p:nvSpPr>
        <p:spPr bwMode="auto">
          <a:xfrm>
            <a:off x="0" y="33416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501" name="Rectangle 1026"/>
          <p:cNvSpPr>
            <a:spLocks noChangeArrowheads="1"/>
          </p:cNvSpPr>
          <p:nvPr/>
        </p:nvSpPr>
        <p:spPr bwMode="auto">
          <a:xfrm>
            <a:off x="0" y="33067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502" name="Rectangle 1028"/>
          <p:cNvSpPr>
            <a:spLocks noChangeArrowheads="1"/>
          </p:cNvSpPr>
          <p:nvPr/>
        </p:nvSpPr>
        <p:spPr bwMode="auto">
          <a:xfrm>
            <a:off x="0" y="33067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503" name="Rectangle 1030"/>
          <p:cNvSpPr>
            <a:spLocks noChangeArrowheads="1"/>
          </p:cNvSpPr>
          <p:nvPr/>
        </p:nvSpPr>
        <p:spPr bwMode="auto">
          <a:xfrm>
            <a:off x="0" y="33416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504" name="Rectangle 1032"/>
          <p:cNvSpPr>
            <a:spLocks noChangeArrowheads="1"/>
          </p:cNvSpPr>
          <p:nvPr/>
        </p:nvSpPr>
        <p:spPr bwMode="auto">
          <a:xfrm>
            <a:off x="0" y="33067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505" name="Rectangle 1038"/>
          <p:cNvSpPr>
            <a:spLocks noChangeArrowheads="1"/>
          </p:cNvSpPr>
          <p:nvPr/>
        </p:nvSpPr>
        <p:spPr bwMode="auto">
          <a:xfrm>
            <a:off x="0" y="33067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506" name="Rectangle 1041"/>
          <p:cNvSpPr>
            <a:spLocks noChangeArrowheads="1"/>
          </p:cNvSpPr>
          <p:nvPr/>
        </p:nvSpPr>
        <p:spPr bwMode="auto">
          <a:xfrm>
            <a:off x="0" y="33226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507" name="Rectangle 1043"/>
          <p:cNvSpPr>
            <a:spLocks noChangeArrowheads="1"/>
          </p:cNvSpPr>
          <p:nvPr/>
        </p:nvSpPr>
        <p:spPr bwMode="auto">
          <a:xfrm>
            <a:off x="0" y="33067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508" name="Rectangle 1047"/>
          <p:cNvSpPr>
            <a:spLocks noChangeArrowheads="1"/>
          </p:cNvSpPr>
          <p:nvPr/>
        </p:nvSpPr>
        <p:spPr bwMode="auto">
          <a:xfrm>
            <a:off x="0" y="33416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509" name="Rectangle 1049"/>
          <p:cNvSpPr>
            <a:spLocks noChangeArrowheads="1"/>
          </p:cNvSpPr>
          <p:nvPr/>
        </p:nvSpPr>
        <p:spPr bwMode="auto">
          <a:xfrm>
            <a:off x="0" y="33416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510" name="Rectangle 1053"/>
          <p:cNvSpPr>
            <a:spLocks noChangeArrowheads="1"/>
          </p:cNvSpPr>
          <p:nvPr/>
        </p:nvSpPr>
        <p:spPr bwMode="auto">
          <a:xfrm>
            <a:off x="-180975" y="31416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511" name="Rectangle 110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graphicFrame>
        <p:nvGraphicFramePr>
          <p:cNvPr id="18512" name="Object 1103"/>
          <p:cNvGraphicFramePr>
            <a:graphicFrameLocks noChangeAspect="1"/>
          </p:cNvGraphicFramePr>
          <p:nvPr/>
        </p:nvGraphicFramePr>
        <p:xfrm>
          <a:off x="0" y="0"/>
          <a:ext cx="130175" cy="136525"/>
        </p:xfrm>
        <a:graphic>
          <a:graphicData uri="http://schemas.openxmlformats.org/presentationml/2006/ole">
            <p:oleObj spid="_x0000_s18512" name="Формула" r:id="rId3" imgW="126835" imgH="139518" progId="Equation.3">
              <p:embed/>
            </p:oleObj>
          </a:graphicData>
        </a:graphic>
      </p:graphicFrame>
      <p:sp>
        <p:nvSpPr>
          <p:cNvPr id="18513" name="Rectangle 1106"/>
          <p:cNvSpPr>
            <a:spLocks noChangeArrowheads="1"/>
          </p:cNvSpPr>
          <p:nvPr/>
        </p:nvSpPr>
        <p:spPr bwMode="auto">
          <a:xfrm>
            <a:off x="0" y="3360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514" name="Заголовок 2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811213"/>
          </a:xfrm>
        </p:spPr>
        <p:txBody>
          <a:bodyPr/>
          <a:lstStyle/>
          <a:p>
            <a:pPr indent="179388" algn="ctr"/>
            <a:r>
              <a:rPr lang="ru-RU" altLang="ru-RU" sz="2800" b="1" i="1" smtClean="0">
                <a:latin typeface="Times New Roman" pitchFamily="18" charset="0"/>
                <a:cs typeface="Times New Roman" pitchFamily="18" charset="0"/>
              </a:rPr>
              <a:t>Уравнения, описывающие  колебательные процессы в контуре:</a:t>
            </a:r>
            <a:endParaRPr lang="ru-RU" altLang="ru-RU" sz="2800" b="1" i="1" smtClean="0"/>
          </a:p>
        </p:txBody>
      </p:sp>
      <p:sp>
        <p:nvSpPr>
          <p:cNvPr id="3" name="Объект 2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xfrm>
            <a:off x="323528" y="1268760"/>
            <a:ext cx="8568952" cy="5256584"/>
          </a:xfrm>
          <a:blipFill rotWithShape="1">
            <a:blip r:embed="rId4" cstate="email"/>
            <a:stretch>
              <a:fillRect r="-1280" b="-1392"/>
            </a:stretch>
          </a:blipFill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ru-RU">
                <a:noFill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81075"/>
            <a:ext cx="8569325" cy="5616575"/>
          </a:xfrm>
        </p:spPr>
        <p:txBody>
          <a:bodyPr/>
          <a:lstStyle/>
          <a:p>
            <a:pPr indent="0">
              <a:buFont typeface="Wingdings" pitchFamily="2" charset="2"/>
              <a:buNone/>
            </a:pPr>
            <a:r>
              <a:rPr lang="ru-RU" altLang="ru-RU" sz="1800" smtClean="0">
                <a:latin typeface="Times New Roman" pitchFamily="18" charset="0"/>
                <a:cs typeface="Times New Roman" pitchFamily="18" charset="0"/>
              </a:rPr>
              <a:t>По графику зависимости силы тока от времени в колебательном контуре определите, какие преобразования энергии происходят в колебательном контуре в интервале времени от 1мкс до 2мкс?</a:t>
            </a:r>
          </a:p>
          <a:p>
            <a:pPr indent="0">
              <a:buFont typeface="Wingdings" pitchFamily="2" charset="2"/>
              <a:buNone/>
            </a:pPr>
            <a:endParaRPr lang="ru-RU" altLang="ru-RU" sz="1600" smtClean="0">
              <a:latin typeface="Times New Roman" pitchFamily="18" charset="0"/>
              <a:cs typeface="Times New Roman" pitchFamily="18" charset="0"/>
            </a:endParaRPr>
          </a:p>
          <a:p>
            <a:pPr indent="0">
              <a:buFont typeface="Wingdings" pitchFamily="2" charset="2"/>
              <a:buNone/>
            </a:pPr>
            <a:endParaRPr lang="ru-RU" altLang="ru-RU" sz="1600" smtClean="0">
              <a:latin typeface="Times New Roman" pitchFamily="18" charset="0"/>
              <a:cs typeface="Times New Roman" pitchFamily="18" charset="0"/>
            </a:endParaRPr>
          </a:p>
          <a:p>
            <a:pPr indent="0">
              <a:buFont typeface="Wingdings" pitchFamily="2" charset="2"/>
              <a:buNone/>
            </a:pPr>
            <a:endParaRPr lang="ru-RU" altLang="ru-RU" sz="1600" smtClean="0">
              <a:latin typeface="Times New Roman" pitchFamily="18" charset="0"/>
              <a:cs typeface="Times New Roman" pitchFamily="18" charset="0"/>
            </a:endParaRPr>
          </a:p>
          <a:p>
            <a:pPr indent="0">
              <a:buFont typeface="Wingdings" pitchFamily="2" charset="2"/>
              <a:buNone/>
            </a:pPr>
            <a:endParaRPr lang="ru-RU" altLang="ru-RU" sz="1600" smtClean="0">
              <a:latin typeface="Times New Roman" pitchFamily="18" charset="0"/>
              <a:cs typeface="Times New Roman" pitchFamily="18" charset="0"/>
            </a:endParaRPr>
          </a:p>
          <a:p>
            <a:pPr indent="0">
              <a:buFont typeface="Wingdings" pitchFamily="2" charset="2"/>
              <a:buNone/>
            </a:pPr>
            <a:endParaRPr lang="ru-RU" altLang="ru-RU" sz="1600" smtClean="0">
              <a:latin typeface="Times New Roman" pitchFamily="18" charset="0"/>
              <a:cs typeface="Times New Roman" pitchFamily="18" charset="0"/>
            </a:endParaRPr>
          </a:p>
          <a:p>
            <a:pPr indent="0">
              <a:buFont typeface="Wingdings" pitchFamily="2" charset="2"/>
              <a:buNone/>
            </a:pPr>
            <a:endParaRPr lang="ru-RU" altLang="ru-RU" sz="1600" smtClean="0">
              <a:latin typeface="Times New Roman" pitchFamily="18" charset="0"/>
              <a:cs typeface="Times New Roman" pitchFamily="18" charset="0"/>
            </a:endParaRPr>
          </a:p>
          <a:p>
            <a:pPr indent="0">
              <a:buFont typeface="Wingdings" pitchFamily="2" charset="2"/>
              <a:buNone/>
            </a:pPr>
            <a:endParaRPr lang="ru-RU" altLang="ru-RU" sz="1600" smtClean="0">
              <a:latin typeface="Times New Roman" pitchFamily="18" charset="0"/>
              <a:cs typeface="Times New Roman" pitchFamily="18" charset="0"/>
            </a:endParaRPr>
          </a:p>
          <a:p>
            <a:pPr indent="0">
              <a:buFont typeface="Wingdings" pitchFamily="2" charset="2"/>
              <a:buNone/>
            </a:pPr>
            <a:endParaRPr lang="ru-RU" altLang="ru-RU" sz="1600" smtClean="0">
              <a:latin typeface="Times New Roman" pitchFamily="18" charset="0"/>
              <a:cs typeface="Times New Roman" pitchFamily="18" charset="0"/>
            </a:endParaRPr>
          </a:p>
          <a:p>
            <a:pPr indent="0">
              <a:buFont typeface="Wingdings" pitchFamily="2" charset="2"/>
              <a:buNone/>
            </a:pPr>
            <a:r>
              <a:rPr lang="ru-RU" altLang="ru-RU" sz="1800" smtClean="0">
                <a:latin typeface="Times New Roman" pitchFamily="18" charset="0"/>
                <a:cs typeface="Times New Roman" pitchFamily="18" charset="0"/>
              </a:rPr>
              <a:t>1. Энергия магнитного поля катушки увеличивается до максимального значения;</a:t>
            </a:r>
          </a:p>
          <a:p>
            <a:pPr indent="0">
              <a:buFont typeface="Wingdings" pitchFamily="2" charset="2"/>
              <a:buNone/>
            </a:pPr>
            <a:r>
              <a:rPr lang="ru-RU" altLang="ru-RU" sz="1800" smtClean="0">
                <a:latin typeface="Times New Roman" pitchFamily="18" charset="0"/>
                <a:cs typeface="Times New Roman" pitchFamily="18" charset="0"/>
              </a:rPr>
              <a:t>2. Энергия магнитного поля катушки преобразуется в энергию                    электрического поля конденсатора;</a:t>
            </a:r>
          </a:p>
          <a:p>
            <a:pPr indent="0">
              <a:buFont typeface="Wingdings" pitchFamily="2" charset="2"/>
              <a:buNone/>
            </a:pPr>
            <a:r>
              <a:rPr lang="ru-RU" altLang="ru-RU" sz="1800" smtClean="0">
                <a:latin typeface="Times New Roman" pitchFamily="18" charset="0"/>
                <a:cs typeface="Times New Roman" pitchFamily="18" charset="0"/>
              </a:rPr>
              <a:t>3. Энергия электрического поля конденсатора уменьшается от максимального значения до «о»;</a:t>
            </a:r>
          </a:p>
          <a:p>
            <a:pPr indent="0">
              <a:buFont typeface="Wingdings" pitchFamily="2" charset="2"/>
              <a:buNone/>
            </a:pPr>
            <a:r>
              <a:rPr lang="ru-RU" altLang="ru-RU" sz="1800" smtClean="0">
                <a:latin typeface="Times New Roman" pitchFamily="18" charset="0"/>
                <a:cs typeface="Times New Roman" pitchFamily="18" charset="0"/>
              </a:rPr>
              <a:t>4. Энергия электрического поля конденсатора преобразуется в энергию магнитного поля катушки.  </a:t>
            </a:r>
          </a:p>
          <a:p>
            <a:pPr indent="0" eaLnBrk="1" hangingPunct="1">
              <a:buFont typeface="Wingdings" pitchFamily="2" charset="2"/>
              <a:buNone/>
            </a:pPr>
            <a:endParaRPr lang="ru-RU" altLang="ru-RU" sz="2400" smtClean="0">
              <a:latin typeface="Times New Roman" pitchFamily="18" charset="0"/>
            </a:endParaRPr>
          </a:p>
        </p:txBody>
      </p:sp>
      <p:sp>
        <p:nvSpPr>
          <p:cNvPr id="19459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523875"/>
          </a:xfrm>
        </p:spPr>
        <p:txBody>
          <a:bodyPr/>
          <a:lstStyle/>
          <a:p>
            <a:pPr indent="179388" algn="ctr"/>
            <a:r>
              <a:rPr lang="ru-RU" altLang="ru-RU" sz="2800" b="1" i="1" smtClean="0">
                <a:latin typeface="Times New Roman" pitchFamily="18" charset="0"/>
                <a:cs typeface="Times New Roman" pitchFamily="18" charset="0"/>
              </a:rPr>
              <a:t>Задача  № 1. </a:t>
            </a:r>
            <a:endParaRPr lang="ru-RU" altLang="ru-RU" sz="2800" smtClean="0">
              <a:latin typeface="Times New Roman" pitchFamily="18" charset="0"/>
            </a:endParaRPr>
          </a:p>
        </p:txBody>
      </p:sp>
      <p:pic>
        <p:nvPicPr>
          <p:cNvPr id="19460" name="Рисунок 4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411413" y="2060575"/>
            <a:ext cx="3960812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595313"/>
          </a:xfrm>
        </p:spPr>
        <p:txBody>
          <a:bodyPr/>
          <a:lstStyle/>
          <a:p>
            <a:pPr algn="ctr" eaLnBrk="1" hangingPunct="1"/>
            <a:r>
              <a:rPr lang="ru-RU" altLang="ru-RU" sz="2800" b="1" i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Задача  № 2. </a:t>
            </a:r>
            <a:endParaRPr lang="ru-RU" altLang="ru-RU" sz="2400" b="1" u="sng" smtClean="0">
              <a:latin typeface="Times New Roman" pitchFamily="18" charset="0"/>
            </a:endParaRPr>
          </a:p>
        </p:txBody>
      </p:sp>
      <p:sp>
        <p:nvSpPr>
          <p:cNvPr id="2" name="Объект 1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xfrm>
            <a:off x="467544" y="1052736"/>
            <a:ext cx="8229600" cy="5544616"/>
          </a:xfrm>
          <a:blipFill rotWithShape="1">
            <a:blip r:embed="rId2" cstate="email"/>
            <a:stretch>
              <a:fillRect l="-444" t="-330" r="-74"/>
            </a:stretch>
          </a:blipFill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>
              <a:buFont typeface="Wingdings" pitchFamily="2" charset="2"/>
              <a:buNone/>
              <a:defRPr/>
            </a:pPr>
            <a:r>
              <a:rPr lang="ru-RU">
                <a:noFill/>
              </a:rPr>
              <a:t> </a:t>
            </a:r>
          </a:p>
        </p:txBody>
      </p:sp>
      <p:pic>
        <p:nvPicPr>
          <p:cNvPr id="20484" name="Рисунок 11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411413" y="3500438"/>
            <a:ext cx="4681537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450850"/>
          </a:xfrm>
        </p:spPr>
        <p:txBody>
          <a:bodyPr/>
          <a:lstStyle/>
          <a:p>
            <a:pPr algn="ctr"/>
            <a:r>
              <a:rPr lang="ru-RU" altLang="ru-RU" sz="2800" b="1" i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Задача  № 3. </a:t>
            </a:r>
            <a:r>
              <a:rPr lang="ru-RU" altLang="ru-RU" sz="2000" b="1" i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(д/з)</a:t>
            </a:r>
            <a:endParaRPr lang="ru-RU" altLang="ru-RU" sz="2000" b="1" i="1" smtClean="0"/>
          </a:p>
        </p:txBody>
      </p:sp>
      <p:sp>
        <p:nvSpPr>
          <p:cNvPr id="21507" name="Объект 2"/>
          <p:cNvSpPr>
            <a:spLocks noGrp="1"/>
          </p:cNvSpPr>
          <p:nvPr>
            <p:ph idx="1"/>
          </p:nvPr>
        </p:nvSpPr>
        <p:spPr>
          <a:xfrm>
            <a:off x="457200" y="1052513"/>
            <a:ext cx="8507413" cy="5400675"/>
          </a:xfrm>
        </p:spPr>
        <p:txBody>
          <a:bodyPr/>
          <a:lstStyle/>
          <a:p>
            <a:pPr indent="0">
              <a:buFont typeface="Wingdings" pitchFamily="2" charset="2"/>
              <a:buNone/>
            </a:pPr>
            <a:r>
              <a:rPr lang="ru-RU" altLang="ru-RU" sz="1800" smtClean="0">
                <a:latin typeface="Times New Roman" pitchFamily="18" charset="0"/>
                <a:cs typeface="Times New Roman" pitchFamily="18" charset="0"/>
              </a:rPr>
              <a:t>Дана графическая зависимость напряжения между обкладками конденсатора от времени. По графику определите,  какое преобразование энергии происходит в интервале времени от 0 до 2 мкс?</a:t>
            </a:r>
            <a:endParaRPr lang="ru-RU" altLang="ru-RU" sz="1600" smtClean="0">
              <a:latin typeface="Times New Roman" pitchFamily="18" charset="0"/>
              <a:cs typeface="Times New Roman" pitchFamily="18" charset="0"/>
            </a:endParaRPr>
          </a:p>
          <a:p>
            <a:pPr indent="0">
              <a:buFont typeface="Wingdings" pitchFamily="2" charset="2"/>
              <a:buNone/>
            </a:pPr>
            <a:endParaRPr lang="ru-RU" altLang="ru-RU" sz="1600" smtClean="0">
              <a:latin typeface="Times New Roman" pitchFamily="18" charset="0"/>
              <a:cs typeface="Times New Roman" pitchFamily="18" charset="0"/>
            </a:endParaRPr>
          </a:p>
          <a:p>
            <a:pPr indent="0">
              <a:buFont typeface="Wingdings" pitchFamily="2" charset="2"/>
              <a:buNone/>
            </a:pPr>
            <a:r>
              <a:rPr lang="ru-RU" altLang="ru-RU" sz="180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indent="0">
              <a:buFont typeface="Wingdings" pitchFamily="2" charset="2"/>
              <a:buNone/>
            </a:pPr>
            <a:endParaRPr lang="ru-RU" altLang="ru-RU" sz="1800" smtClean="0">
              <a:latin typeface="Times New Roman" pitchFamily="18" charset="0"/>
              <a:cs typeface="Times New Roman" pitchFamily="18" charset="0"/>
            </a:endParaRPr>
          </a:p>
          <a:p>
            <a:pPr indent="0">
              <a:buFont typeface="Wingdings" pitchFamily="2" charset="2"/>
              <a:buNone/>
            </a:pPr>
            <a:endParaRPr lang="ru-RU" altLang="ru-RU" sz="1800" smtClean="0">
              <a:latin typeface="Times New Roman" pitchFamily="18" charset="0"/>
              <a:cs typeface="Times New Roman" pitchFamily="18" charset="0"/>
            </a:endParaRPr>
          </a:p>
          <a:p>
            <a:pPr indent="0">
              <a:buFont typeface="Wingdings" pitchFamily="2" charset="2"/>
              <a:buNone/>
            </a:pPr>
            <a:endParaRPr lang="ru-RU" altLang="ru-RU" sz="1800" smtClean="0">
              <a:latin typeface="Times New Roman" pitchFamily="18" charset="0"/>
              <a:cs typeface="Times New Roman" pitchFamily="18" charset="0"/>
            </a:endParaRPr>
          </a:p>
          <a:p>
            <a:pPr indent="0">
              <a:buFont typeface="Wingdings" pitchFamily="2" charset="2"/>
              <a:buNone/>
            </a:pPr>
            <a:endParaRPr lang="ru-RU" altLang="ru-RU" sz="1800" smtClean="0">
              <a:latin typeface="Times New Roman" pitchFamily="18" charset="0"/>
              <a:cs typeface="Times New Roman" pitchFamily="18" charset="0"/>
            </a:endParaRPr>
          </a:p>
          <a:p>
            <a:pPr indent="0">
              <a:buFont typeface="Wingdings" pitchFamily="2" charset="2"/>
              <a:buNone/>
            </a:pPr>
            <a:endParaRPr lang="ru-RU" altLang="ru-RU" sz="1800" smtClean="0">
              <a:latin typeface="Times New Roman" pitchFamily="18" charset="0"/>
              <a:cs typeface="Times New Roman" pitchFamily="18" charset="0"/>
            </a:endParaRPr>
          </a:p>
          <a:p>
            <a:pPr indent="0">
              <a:buFont typeface="Wingdings" pitchFamily="2" charset="2"/>
              <a:buNone/>
            </a:pPr>
            <a:r>
              <a:rPr lang="ru-RU" altLang="ru-RU" sz="1800" smtClean="0">
                <a:latin typeface="Times New Roman" pitchFamily="18" charset="0"/>
                <a:cs typeface="Times New Roman" pitchFamily="18" charset="0"/>
              </a:rPr>
              <a:t>1. Энергия магнитного поля катушки увеличивается до максимального  значения;</a:t>
            </a:r>
            <a:endParaRPr lang="ru-RU" altLang="ru-RU" sz="1600" smtClean="0">
              <a:latin typeface="Times New Roman" pitchFamily="18" charset="0"/>
              <a:cs typeface="Times New Roman" pitchFamily="18" charset="0"/>
            </a:endParaRPr>
          </a:p>
          <a:p>
            <a:pPr indent="0">
              <a:buFont typeface="Wingdings" pitchFamily="2" charset="2"/>
              <a:buNone/>
            </a:pPr>
            <a:r>
              <a:rPr lang="ru-RU" altLang="ru-RU" sz="1800" smtClean="0">
                <a:latin typeface="Times New Roman" pitchFamily="18" charset="0"/>
                <a:cs typeface="Times New Roman" pitchFamily="18" charset="0"/>
              </a:rPr>
              <a:t>2. Энергия магнитного поля катушки преобразуется в энергию               электрического поля конденсатора;</a:t>
            </a:r>
            <a:endParaRPr lang="ru-RU" altLang="ru-RU" sz="1600" smtClean="0">
              <a:latin typeface="Times New Roman" pitchFamily="18" charset="0"/>
              <a:cs typeface="Times New Roman" pitchFamily="18" charset="0"/>
            </a:endParaRPr>
          </a:p>
          <a:p>
            <a:pPr indent="0">
              <a:buFont typeface="Wingdings" pitchFamily="2" charset="2"/>
              <a:buNone/>
            </a:pPr>
            <a:r>
              <a:rPr lang="ru-RU" altLang="ru-RU" sz="1800" smtClean="0">
                <a:latin typeface="Times New Roman" pitchFamily="18" charset="0"/>
                <a:cs typeface="Times New Roman" pitchFamily="18" charset="0"/>
              </a:rPr>
              <a:t>3. Энергия электрического поля конденсатора уменьшается от максимального значения до «о»;</a:t>
            </a:r>
            <a:endParaRPr lang="ru-RU" altLang="ru-RU" sz="1600" smtClean="0">
              <a:latin typeface="Times New Roman" pitchFamily="18" charset="0"/>
              <a:cs typeface="Times New Roman" pitchFamily="18" charset="0"/>
            </a:endParaRPr>
          </a:p>
          <a:p>
            <a:pPr indent="0">
              <a:buFont typeface="Wingdings" pitchFamily="2" charset="2"/>
              <a:buNone/>
            </a:pPr>
            <a:r>
              <a:rPr lang="ru-RU" altLang="ru-RU" sz="1800" smtClean="0">
                <a:latin typeface="Times New Roman" pitchFamily="18" charset="0"/>
                <a:cs typeface="Times New Roman" pitchFamily="18" charset="0"/>
              </a:rPr>
              <a:t>4. Энергия электрического поля конденсатора преобразуется в энергию магнитного поля катушки.</a:t>
            </a:r>
            <a:endParaRPr lang="ru-RU" altLang="ru-RU" sz="1600" smtClean="0">
              <a:latin typeface="Times New Roman" pitchFamily="18" charset="0"/>
              <a:cs typeface="Times New Roman" pitchFamily="18" charset="0"/>
            </a:endParaRPr>
          </a:p>
          <a:p>
            <a:pPr indent="0">
              <a:buFont typeface="Wingdings" pitchFamily="2" charset="2"/>
              <a:buNone/>
            </a:pPr>
            <a:r>
              <a:rPr lang="ru-RU" altLang="ru-RU" sz="180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altLang="ru-RU" sz="1600" smtClean="0">
              <a:latin typeface="Times New Roman" pitchFamily="18" charset="0"/>
              <a:cs typeface="Times New Roman" pitchFamily="18" charset="0"/>
            </a:endParaRPr>
          </a:p>
          <a:p>
            <a:pPr indent="0">
              <a:buFont typeface="Wingdings" pitchFamily="2" charset="2"/>
              <a:buNone/>
            </a:pPr>
            <a:endParaRPr lang="ru-RU" altLang="ru-RU" sz="1800" smtClean="0"/>
          </a:p>
        </p:txBody>
      </p:sp>
      <p:pic>
        <p:nvPicPr>
          <p:cNvPr id="21508" name="Рисунок 14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484438" y="2060575"/>
            <a:ext cx="33115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523875"/>
          </a:xfrm>
        </p:spPr>
        <p:txBody>
          <a:bodyPr/>
          <a:lstStyle/>
          <a:p>
            <a:pPr algn="ctr"/>
            <a:r>
              <a:rPr lang="ru-RU" altLang="ru-RU" sz="2800" b="1" i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Задача  № 4. </a:t>
            </a:r>
            <a:r>
              <a:rPr lang="ru-RU" altLang="ru-RU" sz="2000" b="1" i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(д/з)</a:t>
            </a:r>
            <a:endParaRPr lang="ru-RU" altLang="ru-RU" smtClean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25538"/>
            <a:ext cx="8229600" cy="5111750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altLang="ru-RU" sz="2000" smtClean="0">
                <a:latin typeface="Times New Roman" pitchFamily="18" charset="0"/>
                <a:cs typeface="Times New Roman" pitchFamily="18" charset="0"/>
              </a:rPr>
              <a:t>     Дана графическая зависимость напряжения между обкладками конденсатора от времени. По графику определите: сколько раз энергия конденсатора достигает максимального значения в период от нуля до 2мкс? Сколько раз энергия катушки достигает наибольшего значения от нуля до 2 мкс? По графику определите амплитуду колебаний напряжений, период колебаний, циклическую частоту, линейную частоту. Напишите уравнение зависимости напряжения от времени.</a:t>
            </a:r>
            <a:endParaRPr lang="ru-RU" altLang="ru-RU" sz="180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 typeface="Wingdings" pitchFamily="2" charset="2"/>
              <a:buNone/>
            </a:pPr>
            <a:endParaRPr lang="ru-RU" altLang="ru-RU" sz="2000" smtClean="0"/>
          </a:p>
        </p:txBody>
      </p:sp>
      <p:pic>
        <p:nvPicPr>
          <p:cNvPr id="22532" name="Рисунок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051050" y="3429000"/>
            <a:ext cx="4105275" cy="25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450850"/>
          </a:xfrm>
        </p:spPr>
        <p:txBody>
          <a:bodyPr/>
          <a:lstStyle/>
          <a:p>
            <a:pPr algn="ctr"/>
            <a:r>
              <a:rPr lang="ru-RU" altLang="ru-RU" sz="2800" b="1" i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Задача  № 5,6.</a:t>
            </a:r>
            <a:endParaRPr lang="ru-RU" altLang="ru-RU" smtClean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</p:nvPr>
        </p:nvGraphicFramePr>
        <p:xfrm>
          <a:off x="439142" y="980728"/>
          <a:ext cx="8381330" cy="5544616"/>
        </p:xfrm>
        <a:graphic>
          <a:graphicData uri="http://schemas.openxmlformats.org/drawingml/2006/table">
            <a:tbl>
              <a:tblPr firstRow="1" firstCol="1" bandRow="1"/>
              <a:tblGrid>
                <a:gridCol w="4301529"/>
                <a:gridCol w="4079801"/>
              </a:tblGrid>
              <a:tr h="3080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 dirty="0">
                          <a:effectLst/>
                          <a:latin typeface="Times New Roman"/>
                          <a:ea typeface="Times New Roman"/>
                        </a:rPr>
                        <a:t>Вариант № 1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>
                          <a:effectLst/>
                          <a:latin typeface="Times New Roman"/>
                          <a:ea typeface="Times New Roman"/>
                        </a:rPr>
                        <a:t>Вариант № 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3658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2"/>
                      <a:stretch>
                        <a:fillRect t="-6868" r="-94759" b="-116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2"/>
                      <a:stretch>
                        <a:fillRect l="-105531" t="-6868" b="-116"/>
                      </a:stretch>
                    </a:blipFill>
                  </a:tcPr>
                </a:tc>
              </a:tr>
            </a:tbl>
          </a:graphicData>
        </a:graphic>
      </p:graphicFrame>
      <p:pic>
        <p:nvPicPr>
          <p:cNvPr id="23556" name="Рисунок 8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27088" y="1416050"/>
            <a:ext cx="3671887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Рисунок 9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932363" y="1416050"/>
            <a:ext cx="3816350" cy="244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Объект 8"/>
          <p:cNvPicPr>
            <a:picLocks noGrp="1" noChangeAspect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250825" y="765175"/>
            <a:ext cx="8785225" cy="49672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595313"/>
          </a:xfrm>
        </p:spPr>
        <p:txBody>
          <a:bodyPr/>
          <a:lstStyle/>
          <a:p>
            <a:pPr algn="ctr"/>
            <a:r>
              <a:rPr lang="ru-RU" altLang="ru-RU" sz="2800" b="1" i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Задача  № 7.</a:t>
            </a:r>
            <a:endParaRPr lang="ru-RU" altLang="ru-RU" smtClean="0"/>
          </a:p>
        </p:txBody>
      </p:sp>
      <p:sp>
        <p:nvSpPr>
          <p:cNvPr id="25603" name="Объект 2"/>
          <p:cNvSpPr>
            <a:spLocks noGrp="1"/>
          </p:cNvSpPr>
          <p:nvPr>
            <p:ph idx="1"/>
          </p:nvPr>
        </p:nvSpPr>
        <p:spPr>
          <a:xfrm>
            <a:off x="457200" y="1196975"/>
            <a:ext cx="8229600" cy="4670425"/>
          </a:xfrm>
        </p:spPr>
        <p:txBody>
          <a:bodyPr/>
          <a:lstStyle/>
          <a:p>
            <a:pPr indent="0">
              <a:buFont typeface="Wingdings" pitchFamily="2" charset="2"/>
              <a:buNone/>
            </a:pPr>
            <a:r>
              <a:rPr lang="ru-RU" altLang="ru-RU" sz="2400" smtClean="0">
                <a:latin typeface="Times New Roman" pitchFamily="18" charset="0"/>
                <a:cs typeface="Times New Roman" pitchFamily="18" charset="0"/>
              </a:rPr>
              <a:t>      Заряд на обкладках конденсатора колебательного контура изменяется по закону </a:t>
            </a:r>
            <a:r>
              <a:rPr lang="en-US" altLang="ru-RU" sz="240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ru-RU" altLang="ru-RU" sz="2400" smtClean="0">
                <a:latin typeface="Times New Roman" pitchFamily="18" charset="0"/>
                <a:cs typeface="Times New Roman" pitchFamily="18" charset="0"/>
              </a:rPr>
              <a:t> = 3·10</a:t>
            </a:r>
            <a:r>
              <a:rPr lang="ru-RU" altLang="ru-RU" sz="2400" baseline="30000" smtClean="0">
                <a:latin typeface="Times New Roman" pitchFamily="18" charset="0"/>
                <a:cs typeface="Times New Roman" pitchFamily="18" charset="0"/>
              </a:rPr>
              <a:t>-7</a:t>
            </a:r>
            <a:r>
              <a:rPr lang="en-US" altLang="ru-RU" sz="2400" smtClean="0">
                <a:latin typeface="Times New Roman" pitchFamily="18" charset="0"/>
                <a:cs typeface="Times New Roman" pitchFamily="18" charset="0"/>
              </a:rPr>
              <a:t>cos</a:t>
            </a:r>
            <a:r>
              <a:rPr lang="ru-RU" altLang="ru-RU" sz="2400" smtClean="0">
                <a:latin typeface="Times New Roman" pitchFamily="18" charset="0"/>
                <a:cs typeface="Times New Roman" pitchFamily="18" charset="0"/>
              </a:rPr>
              <a:t>800π</a:t>
            </a:r>
            <a:r>
              <a:rPr lang="en-US" altLang="ru-RU" sz="240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altLang="ru-RU" sz="2400" smtClean="0">
                <a:latin typeface="Times New Roman" pitchFamily="18" charset="0"/>
                <a:cs typeface="Times New Roman" pitchFamily="18" charset="0"/>
              </a:rPr>
              <a:t>. Индуктивность контура 2Гн. Напишите уравнение зависимости силы тока от времени. Определите амплитуду колебаний заряда, амплитуду силы тока, циклическую частоту, определите максимальную энергию магнитного поля катушки.</a:t>
            </a:r>
            <a:endParaRPr lang="ru-RU" altLang="ru-RU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2586038" y="16160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 eaLnBrk="0" hangingPunct="0"/>
            <a:endParaRPr lang="ru-RU" altLang="ru-RU" sz="1800" b="0" i="0" u="none"/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2586038" y="20732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 eaLnBrk="0" hangingPunct="0"/>
            <a:endParaRPr lang="ru-RU" altLang="ru-RU" sz="1800" b="0" i="0" u="none"/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</p:nvPr>
        </p:nvGraphicFramePr>
        <p:xfrm>
          <a:off x="683568" y="627603"/>
          <a:ext cx="7920880" cy="5600334"/>
        </p:xfrm>
        <a:graphic>
          <a:graphicData uri="http://schemas.openxmlformats.org/drawingml/2006/table">
            <a:tbl>
              <a:tblPr firstRow="1" firstCol="1" bandRow="1"/>
              <a:tblGrid>
                <a:gridCol w="2808312"/>
                <a:gridCol w="5112568"/>
              </a:tblGrid>
              <a:tr h="26676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</a:rPr>
                        <a:t>Дано: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51951" marR="51951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endParaRPr lang="ru-RU" sz="1800"/>
                    </a:p>
                  </a:txBody>
                  <a:tcPr marL="51951" marR="519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blipFill rotWithShape="1">
                      <a:blip r:embed="rId2"/>
                      <a:stretch>
                        <a:fillRect l="-55012" t="-1316" r="-119" b="-11962"/>
                      </a:stretch>
                    </a:blipFill>
                  </a:tcPr>
                </a:tc>
              </a:tr>
              <a:tr h="485032"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 marL="51951" marR="51951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2"/>
                      <a:stretch>
                        <a:fillRect t="-563750" r="-181996" b="-520000"/>
                      </a:stretch>
                    </a:blip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14902">
                <a:tc rowSpan="3">
                  <a:txBody>
                    <a:bodyPr/>
                    <a:lstStyle/>
                    <a:p>
                      <a:endParaRPr lang="ru-RU" sz="1800"/>
                    </a:p>
                  </a:txBody>
                  <a:tcPr marL="51951" marR="51951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blipFill rotWithShape="1">
                      <a:blip r:embed="rId2"/>
                      <a:stretch>
                        <a:fillRect t="-134091" r="-181996" b="-5051"/>
                      </a:stretch>
                    </a:blip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25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1951" marR="519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28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 marL="51951" marR="519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blipFill rotWithShape="1">
                      <a:blip r:embed="rId2"/>
                      <a:stretch>
                        <a:fillRect l="-55012" t="-2217500" r="-119" b="-50000"/>
                      </a:stretch>
                    </a:blipFill>
                  </a:tcPr>
                </a:tc>
              </a:tr>
            </a:tbl>
          </a:graphicData>
        </a:graphic>
      </p:graphicFrame>
      <p:pic>
        <p:nvPicPr>
          <p:cNvPr id="26629" name="Рисунок 24" descr="колк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547813" y="835025"/>
            <a:ext cx="1439862" cy="2017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523875"/>
          </a:xfrm>
        </p:spPr>
        <p:txBody>
          <a:bodyPr/>
          <a:lstStyle/>
          <a:p>
            <a:pPr algn="ctr"/>
            <a:r>
              <a:rPr lang="ru-RU" altLang="ru-RU" sz="2800" b="1" i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Задача  № 8.</a:t>
            </a:r>
            <a:endParaRPr lang="ru-RU" altLang="ru-RU" sz="3600" b="1" i="1" smtClean="0"/>
          </a:p>
        </p:txBody>
      </p:sp>
      <p:sp>
        <p:nvSpPr>
          <p:cNvPr id="27651" name="Объект 7"/>
          <p:cNvSpPr>
            <a:spLocks noGrp="1"/>
          </p:cNvSpPr>
          <p:nvPr>
            <p:ph idx="1"/>
          </p:nvPr>
        </p:nvSpPr>
        <p:spPr>
          <a:xfrm>
            <a:off x="457200" y="1052513"/>
            <a:ext cx="8229600" cy="4814887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altLang="ru-RU" sz="2000" smtClean="0">
                <a:latin typeface="Times New Roman" pitchFamily="18" charset="0"/>
                <a:cs typeface="Times New Roman" pitchFamily="18" charset="0"/>
              </a:rPr>
              <a:t>В идеальном колебательном контуре происходят свободные электромагнитные колебания. В таблице показано, как изменяется заряд конденсатора в колебательном контуре с течением времени. </a:t>
            </a:r>
          </a:p>
          <a:p>
            <a:pPr marL="0" indent="0">
              <a:buFont typeface="Wingdings" pitchFamily="2" charset="2"/>
              <a:buNone/>
            </a:pPr>
            <a:endParaRPr lang="ru-RU" altLang="ru-RU" sz="200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 typeface="Wingdings" pitchFamily="2" charset="2"/>
              <a:buNone/>
            </a:pPr>
            <a:endParaRPr lang="ru-RU" altLang="ru-RU" sz="200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 typeface="Wingdings" pitchFamily="2" charset="2"/>
              <a:buNone/>
            </a:pPr>
            <a:endParaRPr lang="ru-RU" altLang="ru-RU" sz="200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 typeface="Arial" pitchFamily="34" charset="0"/>
              <a:buAutoNum type="arabicPeriod"/>
            </a:pPr>
            <a:r>
              <a:rPr lang="ru-RU" altLang="ru-RU" sz="2000" smtClean="0">
                <a:latin typeface="Times New Roman" pitchFamily="18" charset="0"/>
                <a:cs typeface="Times New Roman" pitchFamily="18" charset="0"/>
              </a:rPr>
              <a:t>Напишите уравнение зависимости заряда от времени. Найдите амплитуду колебаний заряда, период, циклическую  частоту, линейную частоту.</a:t>
            </a:r>
          </a:p>
          <a:p>
            <a:pPr marL="0" indent="0">
              <a:buFont typeface="Arial" pitchFamily="34" charset="0"/>
              <a:buAutoNum type="arabicPeriod"/>
            </a:pPr>
            <a:r>
              <a:rPr lang="ru-RU" altLang="ru-RU" sz="2000" smtClean="0">
                <a:latin typeface="Times New Roman" pitchFamily="18" charset="0"/>
                <a:cs typeface="Times New Roman" pitchFamily="18" charset="0"/>
              </a:rPr>
              <a:t>Какова энергия магнитного поля катушки в момент времени </a:t>
            </a:r>
            <a:r>
              <a:rPr lang="en-US" altLang="ru-RU" sz="200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altLang="ru-RU" sz="2000" smtClean="0">
                <a:latin typeface="Times New Roman" pitchFamily="18" charset="0"/>
                <a:cs typeface="Times New Roman" pitchFamily="18" charset="0"/>
              </a:rPr>
              <a:t>=5 мкс, если емкость конденсатора 50 пФ.</a:t>
            </a:r>
          </a:p>
          <a:p>
            <a:pPr marL="0" indent="0">
              <a:buFont typeface="Arial" pitchFamily="34" charset="0"/>
              <a:buAutoNum type="arabicPeriod"/>
            </a:pPr>
            <a:r>
              <a:rPr lang="ru-RU" altLang="ru-RU" sz="2000" smtClean="0">
                <a:latin typeface="Times New Roman" pitchFamily="18" charset="0"/>
                <a:cs typeface="Times New Roman" pitchFamily="18" charset="0"/>
              </a:rPr>
              <a:t>Д/з. Напишите уравнение зависимости силы тока от времени. Найдите амплитуду колебаний силы тока. Постройте графическую зависимость силы тока от времени.</a:t>
            </a:r>
          </a:p>
          <a:p>
            <a:pPr marL="0" indent="0">
              <a:buFont typeface="Wingdings" pitchFamily="2" charset="2"/>
              <a:buNone/>
            </a:pPr>
            <a:endParaRPr lang="ru-RU" altLang="ru-RU" sz="180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 typeface="Wingdings" pitchFamily="2" charset="2"/>
              <a:buNone/>
            </a:pPr>
            <a:endParaRPr lang="ru-RU" altLang="ru-RU" sz="2000" smtClean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539552" y="2132856"/>
          <a:ext cx="7704856" cy="780668"/>
        </p:xfrm>
        <a:graphic>
          <a:graphicData uri="http://schemas.openxmlformats.org/drawingml/2006/table">
            <a:tbl>
              <a:tblPr firstRow="1" firstCol="1" bandRow="1"/>
              <a:tblGrid>
                <a:gridCol w="1345406"/>
                <a:gridCol w="635550"/>
                <a:gridCol w="636340"/>
                <a:gridCol w="635550"/>
                <a:gridCol w="636340"/>
                <a:gridCol w="635550"/>
                <a:gridCol w="636340"/>
                <a:gridCol w="635550"/>
                <a:gridCol w="636340"/>
                <a:gridCol w="635550"/>
                <a:gridCol w="636340"/>
              </a:tblGrid>
              <a:tr h="390334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2"/>
                      <a:stretch>
                        <a:fillRect l="-452" t="-1563" r="-471946" b="-10468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Times New Roman"/>
                        </a:rPr>
                        <a:t>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Times New Roman"/>
                        </a:rPr>
                        <a:t>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Times New Roman"/>
                        </a:rPr>
                        <a:t>8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Times New Roman"/>
                        </a:rPr>
                        <a:t>9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334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2"/>
                      <a:stretch>
                        <a:fillRect l="-452" t="-101563" r="-471946" b="-468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Times New Roman"/>
                        </a:rPr>
                        <a:t>1,5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-1,5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-2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-1,5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1,5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1,5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971600" y="3356992"/>
          <a:ext cx="6618694" cy="2880319"/>
        </p:xfrm>
        <a:graphic>
          <a:graphicData uri="http://schemas.openxmlformats.org/drawingml/2006/table">
            <a:tbl>
              <a:tblPr firstRow="1" firstCol="1" bandRow="1"/>
              <a:tblGrid>
                <a:gridCol w="3145934"/>
                <a:gridCol w="3472760"/>
              </a:tblGrid>
              <a:tr h="2878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Дано: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8"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blipFill rotWithShape="1">
                      <a:blip r:embed="rId2"/>
                      <a:stretch>
                        <a:fillRect l="-90526" t="-1907" r="-175" b="-212"/>
                      </a:stretch>
                    </a:blipFill>
                  </a:tcPr>
                </a:tc>
              </a:tr>
              <a:tr h="28785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blipFill rotWithShape="1">
                      <a:blip r:embed="rId2"/>
                      <a:stretch>
                        <a:fillRect t="-119149" r="-110659" b="-806383"/>
                      </a:stretch>
                    </a:blip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7570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blipFill rotWithShape="1">
                      <a:blip r:embed="rId2"/>
                      <a:stretch>
                        <a:fillRect t="-108421" r="-110659" b="-298947"/>
                      </a:stretch>
                    </a:blip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78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78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78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785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blipFill rotWithShape="1">
                      <a:blip r:embed="rId2"/>
                      <a:stretch>
                        <a:fillRect t="-721277" r="-110659" b="-204255"/>
                      </a:stretch>
                    </a:blip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775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8675" name="Rectangle 6"/>
          <p:cNvSpPr>
            <a:spLocks noChangeArrowheads="1"/>
          </p:cNvSpPr>
          <p:nvPr/>
        </p:nvSpPr>
        <p:spPr bwMode="auto">
          <a:xfrm>
            <a:off x="2320925" y="27495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0" name="Прямоугольник с двумя скругленными противолежащими углами 9"/>
          <p:cNvSpPr/>
          <p:nvPr/>
        </p:nvSpPr>
        <p:spPr>
          <a:xfrm>
            <a:off x="2778125" y="9185275"/>
            <a:ext cx="323850" cy="333375"/>
          </a:xfrm>
          <a:prstGeom prst="round2Diag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Aft>
                <a:spcPts val="0"/>
              </a:spcAft>
              <a:defRPr/>
            </a:pPr>
            <a:r>
              <a:rPr lang="en-US" sz="1400">
                <a:solidFill>
                  <a:srgbClr val="000000"/>
                </a:solidFill>
                <a:latin typeface="Times New Roman"/>
                <a:ea typeface="Times New Roman"/>
              </a:rPr>
              <a:t>2</a:t>
            </a:r>
            <a:endParaRPr lang="ru-RU" sz="1200">
              <a:latin typeface="Times New Roman"/>
              <a:ea typeface="Times New Roman"/>
            </a:endParaRPr>
          </a:p>
        </p:txBody>
      </p:sp>
      <p:sp>
        <p:nvSpPr>
          <p:cNvPr id="28677" name="Rectangle 8"/>
          <p:cNvSpPr>
            <a:spLocks noChangeArrowheads="1"/>
          </p:cNvSpPr>
          <p:nvPr/>
        </p:nvSpPr>
        <p:spPr bwMode="auto">
          <a:xfrm>
            <a:off x="1781175" y="3206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indent="180975" algn="l" eaLnBrk="0" hangingPunct="0"/>
            <a:r>
              <a:rPr lang="ru-RU" altLang="ru-RU" b="0" i="0" u="none"/>
              <a:t/>
            </a:r>
            <a:br>
              <a:rPr lang="ru-RU" altLang="ru-RU" b="0" i="0" u="none"/>
            </a:br>
            <a:endParaRPr lang="ru-RU" altLang="ru-RU" sz="1800" b="0" i="0" u="none"/>
          </a:p>
          <a:p>
            <a:pPr indent="180975" algn="l" eaLnBrk="0" hangingPunct="0"/>
            <a:endParaRPr lang="ru-RU" altLang="ru-RU" sz="1800" b="0" i="0" u="none"/>
          </a:p>
        </p:txBody>
      </p:sp>
      <p:sp>
        <p:nvSpPr>
          <p:cNvPr id="2" name="Объект 1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xfrm>
            <a:off x="457200" y="548680"/>
            <a:ext cx="8229600" cy="5318720"/>
          </a:xfrm>
          <a:blipFill rotWithShape="1">
            <a:blip r:embed="rId3" cstate="email"/>
            <a:stretch>
              <a:fillRect l="-370" t="-344"/>
            </a:stretch>
          </a:blipFill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ru-RU">
                <a:noFill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595313"/>
          </a:xfrm>
        </p:spPr>
        <p:txBody>
          <a:bodyPr/>
          <a:lstStyle/>
          <a:p>
            <a:pPr indent="179388" algn="ctr"/>
            <a:r>
              <a:rPr lang="ru-RU" altLang="ru-RU" sz="3600" b="1" i="1" smtClean="0">
                <a:latin typeface="Times New Roman" pitchFamily="18" charset="0"/>
                <a:cs typeface="Times New Roman" pitchFamily="18" charset="0"/>
              </a:rPr>
              <a:t>Самостоятельная работа:</a:t>
            </a:r>
            <a:endParaRPr lang="ru-RU" altLang="ru-RU" sz="3600" b="1" i="1" smtClean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395288" y="1268413"/>
          <a:ext cx="8280400" cy="4814888"/>
        </p:xfrm>
        <a:graphic>
          <a:graphicData uri="http://schemas.openxmlformats.org/drawingml/2006/table">
            <a:tbl>
              <a:tblPr/>
              <a:tblGrid>
                <a:gridCol w="4035425"/>
                <a:gridCol w="4244975"/>
              </a:tblGrid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Вариант № 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Вариант № 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860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05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По графику зависимости  напряжения от времени определите: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28688">
                <a:tc>
                  <a:txBody>
                    <a:bodyPr/>
                    <a:lstStyle/>
                    <a:p>
                      <a:pPr marL="206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Сколько раз энергия катушки достигает максимального значения на протяжении периода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Сколько раз энергия катушки достигает минимального значения на протяжении периода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833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Определить амплитуду колебаний напряжения, период, линейную частоту, циклическую частоту. Напишите уравнение зависимости напряжения от времени.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9718" name="Рисунок 10" descr="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5650" y="1844675"/>
            <a:ext cx="3190875" cy="199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19" name="Рисунок 11" descr="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040313" y="1831975"/>
            <a:ext cx="3209925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"/>
          <p:cNvSpPr>
            <a:spLocks noChangeArrowheads="1"/>
          </p:cNvSpPr>
          <p:nvPr/>
        </p:nvSpPr>
        <p:spPr bwMode="auto">
          <a:xfrm>
            <a:off x="1062038" y="33147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 eaLnBrk="0" hangingPunct="0"/>
            <a:endParaRPr lang="ru-RU" altLang="ru-RU" sz="1800" b="0" i="0" u="none"/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</p:nvPr>
        </p:nvGraphicFramePr>
        <p:xfrm>
          <a:off x="395536" y="980728"/>
          <a:ext cx="8568952" cy="2329210"/>
        </p:xfrm>
        <a:graphic>
          <a:graphicData uri="http://schemas.openxmlformats.org/drawingml/2006/table">
            <a:tbl>
              <a:tblPr firstRow="1" firstCol="1" bandRow="1"/>
              <a:tblGrid>
                <a:gridCol w="4174815"/>
                <a:gridCol w="4394137"/>
              </a:tblGrid>
              <a:tr h="387798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4141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blipFill rotWithShape="1">
                      <a:blip r:embed="rId2"/>
                      <a:stretch>
                        <a:fillRect l="-146" t="-23585" r="-1052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blipFill rotWithShape="1">
                      <a:blip r:embed="rId2"/>
                      <a:stretch>
                        <a:fillRect l="-95146" t="-23585"/>
                      </a:stretch>
                    </a:blipFill>
                  </a:tcPr>
                </a:tc>
              </a:tr>
            </a:tbl>
          </a:graphicData>
        </a:graphic>
      </p:graphicFrame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1062038" y="3081338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0" hangingPunct="0"/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иксел">
  <a:themeElements>
    <a:clrScheme name="Пиксел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Пиксел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892</TotalTime>
  <Words>761</Words>
  <Application>Microsoft Office PowerPoint</Application>
  <PresentationFormat>Экран (4:3)</PresentationFormat>
  <Paragraphs>161</Paragraphs>
  <Slides>23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23</vt:i4>
      </vt:variant>
    </vt:vector>
  </HeadingPairs>
  <TitlesOfParts>
    <vt:vector size="26" baseType="lpstr">
      <vt:lpstr>Пиксел</vt:lpstr>
      <vt:lpstr>Microsoft Equation 3.0</vt:lpstr>
      <vt:lpstr>Формула</vt:lpstr>
      <vt:lpstr>Решение задач по теме Электромагнитные колебания и волны</vt:lpstr>
      <vt:lpstr> </vt:lpstr>
      <vt:lpstr>Основные характеристики колебаний</vt:lpstr>
      <vt:lpstr>Схема колебательного контура</vt:lpstr>
      <vt:lpstr>Слайд 5</vt:lpstr>
      <vt:lpstr>Задача 1. (д/з)</vt:lpstr>
      <vt:lpstr>Задача 2. (д/з)</vt:lpstr>
      <vt:lpstr>Задача 3. (д/з)</vt:lpstr>
      <vt:lpstr>Схема электромагнитных колебаний в контуре</vt:lpstr>
      <vt:lpstr>Графическая зависимость заряда, напряжения, силы тока, электрической энергии конденсатора, магнитной энергии катушки индуктивности от времени.</vt:lpstr>
      <vt:lpstr>Уравнения, описывающие  колебательные процессы в контуре:</vt:lpstr>
      <vt:lpstr>Задача  № 1. </vt:lpstr>
      <vt:lpstr>Задача  № 2. </vt:lpstr>
      <vt:lpstr>Задача  № 3. (д/з)</vt:lpstr>
      <vt:lpstr>Задача  № 4. (д/з)</vt:lpstr>
      <vt:lpstr>Задача  № 5,6.</vt:lpstr>
      <vt:lpstr>Слайд 17</vt:lpstr>
      <vt:lpstr>Задача  № 7.</vt:lpstr>
      <vt:lpstr>Слайд 19</vt:lpstr>
      <vt:lpstr>Задача  № 8.</vt:lpstr>
      <vt:lpstr>Слайд 21</vt:lpstr>
      <vt:lpstr>Самостоятельная работа: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Admin</cp:lastModifiedBy>
  <cp:revision>77</cp:revision>
  <dcterms:created xsi:type="dcterms:W3CDTF">2012-01-27T16:14:24Z</dcterms:created>
  <dcterms:modified xsi:type="dcterms:W3CDTF">2020-11-03T06:47:17Z</dcterms:modified>
</cp:coreProperties>
</file>