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2" r:id="rId14"/>
    <p:sldId id="274" r:id="rId15"/>
    <p:sldId id="275" r:id="rId16"/>
    <p:sldId id="276" r:id="rId17"/>
    <p:sldId id="278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2779D-7553-46F9-B8A6-DAEA5DCE7E0A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14E6D-1FCD-42EC-BB46-2AC9A4AE1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A024B-AB86-444B-A3B1-CE691FC435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Учебная дисциплина: «</a:t>
            </a:r>
            <a:r>
              <a:rPr lang="ru-RU" dirty="0" err="1" smtClean="0"/>
              <a:t>Учебно</a:t>
            </a:r>
            <a:r>
              <a:rPr lang="ru-RU" dirty="0" smtClean="0"/>
              <a:t>- проектная деятельность» ТЕМА: «Введение в проектную деятельность»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Репина Татьяна Николаевна – преподаватель высшей квалификационной категории </a:t>
            </a:r>
          </a:p>
          <a:p>
            <a:r>
              <a:rPr lang="ru-RU" dirty="0" smtClean="0"/>
              <a:t>ГБПОУ «ГЭТ» Гусиноозерск, 2021</a:t>
            </a:r>
            <a:endParaRPr lang="ru-RU" dirty="0"/>
          </a:p>
        </p:txBody>
      </p:sp>
      <p:pic>
        <p:nvPicPr>
          <p:cNvPr id="1026" name="Picture 2" descr="C:\Users\пк\Desktop\УПД1\картинки\1102_5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00042"/>
            <a:ext cx="3657600" cy="243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Сущность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латин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projectus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«брошенный вперед», т.е. замысел в виде прототипа, прообраза объекта.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Учебный проект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 организованный педагогом и самостоятельно выполняемый обучающимися комплекс действий по решению значимой для учащегося проблемы, завершающихся созданием творческого продукта.</a:t>
            </a:r>
          </a:p>
          <a:p>
            <a:endParaRPr lang="ru-RU" dirty="0"/>
          </a:p>
        </p:txBody>
      </p:sp>
      <p:pic>
        <p:nvPicPr>
          <p:cNvPr id="4098" name="Picture 2" descr="C:\Users\пк\Desktop\УПД1\картинки\img0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3749" t="5000" r="43750" b="21666"/>
          <a:stretch>
            <a:fillRect/>
          </a:stretch>
        </p:blipFill>
        <p:spPr bwMode="auto">
          <a:xfrm>
            <a:off x="5429256" y="4163801"/>
            <a:ext cx="2571736" cy="2694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нужен метод проектов?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Научить учащихся самостоятельному, критическому               мышлению.</a:t>
            </a:r>
          </a:p>
          <a:p>
            <a:endParaRPr lang="ru-RU" dirty="0" smtClean="0"/>
          </a:p>
          <a:p>
            <a:r>
              <a:rPr lang="ru-RU" dirty="0" smtClean="0"/>
              <a:t>      Размышлять, опираясь на знание фактов, закономерностей науки, делать обоснованные 	выводы.</a:t>
            </a:r>
          </a:p>
          <a:p>
            <a:endParaRPr lang="ru-RU" dirty="0" smtClean="0"/>
          </a:p>
          <a:p>
            <a:r>
              <a:rPr lang="ru-RU" dirty="0" smtClean="0"/>
              <a:t>      Принимать самостоятельные аргументированные решения.</a:t>
            </a:r>
          </a:p>
          <a:p>
            <a:endParaRPr lang="ru-RU" dirty="0" smtClean="0"/>
          </a:p>
          <a:p>
            <a:r>
              <a:rPr lang="ru-RU" dirty="0" smtClean="0"/>
              <a:t>      Научить работать в команде, выполняя разные социальные роли.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Сущность метода проектов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1796280"/>
            <a:ext cx="151216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89" y="959697"/>
            <a:ext cx="38957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1611614"/>
            <a:ext cx="2059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ПРОБЛЕМА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8" y="1023678"/>
            <a:ext cx="29146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18" y="2332284"/>
            <a:ext cx="32004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5" y="3645024"/>
            <a:ext cx="32670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2"/>
            <a:ext cx="31273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58" y="3297361"/>
            <a:ext cx="255428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65" y="5084167"/>
            <a:ext cx="33226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800570" y="1407853"/>
            <a:ext cx="915446" cy="203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258293" y="2332284"/>
            <a:ext cx="745755" cy="442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923928" y="2774402"/>
            <a:ext cx="1368152" cy="1443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067944" y="4059353"/>
            <a:ext cx="1177701" cy="30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43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Совокупность методов, используемых в проектной деятельности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6337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9" y="1772816"/>
            <a:ext cx="18113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3" y="1700808"/>
            <a:ext cx="19510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3729"/>
            <a:ext cx="248126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712290"/>
            <a:ext cx="2160239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2651721"/>
            <a:ext cx="24876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7" y="3789040"/>
            <a:ext cx="22860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85" y="3789040"/>
            <a:ext cx="2286000" cy="10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78" y="3789040"/>
            <a:ext cx="228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80" y="5229200"/>
            <a:ext cx="24876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86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Интеллектуальные умения, необходимые при использовании метода проектов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359025" cy="10906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36" y="1373762"/>
            <a:ext cx="243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52473"/>
            <a:ext cx="2359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3856"/>
            <a:ext cx="209708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55561"/>
            <a:ext cx="18113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4349"/>
            <a:ext cx="161607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47" y="2383856"/>
            <a:ext cx="2170113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" y="5229200"/>
            <a:ext cx="29686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90" y="5229200"/>
            <a:ext cx="25368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997996"/>
            <a:ext cx="1512168" cy="123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76" y="4172082"/>
            <a:ext cx="1957387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28" y="3834831"/>
            <a:ext cx="17748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21" y="4067936"/>
            <a:ext cx="18113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92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Главная идея организации проектной деятельности учащихся: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- </a:t>
            </a:r>
            <a:r>
              <a:rPr lang="ru-RU" sz="3600" dirty="0" smtClean="0">
                <a:solidFill>
                  <a:schemeClr val="tx1"/>
                </a:solidFill>
              </a:rPr>
              <a:t>развитие познавательных интересов обучающихся, умений самостоятельно конструировать свои знания и ориентироваться в информационном пространстве, развивать критическое мышление.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Развитие мышления учащихся в процессе проектной деятельности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0" descr="ученик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2952" y="2963181"/>
            <a:ext cx="243809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649612" y="1771940"/>
            <a:ext cx="299422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Информационные</a:t>
            </a:r>
            <a:r>
              <a:rPr lang="ru-RU" sz="1400" b="1" dirty="0" smtClean="0">
                <a:solidFill>
                  <a:srgbClr val="006666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умения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865557">
            <a:off x="5539985" y="3433082"/>
            <a:ext cx="31839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Коммуникативные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умения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983669">
            <a:off x="4983005" y="4870632"/>
            <a:ext cx="3250831" cy="849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Презентационные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умения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28926" y="5429264"/>
            <a:ext cx="2786082" cy="914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Рефлексивные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умения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rot="20942960">
            <a:off x="349679" y="4636868"/>
            <a:ext cx="33931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Умения в решении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проблем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21077421">
            <a:off x="424747" y="3164150"/>
            <a:ext cx="338211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Исследовательские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умения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28662" y="1683136"/>
            <a:ext cx="312641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Технологические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умения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/>
              <a:t>Этапы проектной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467600" cy="5616720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 ПОИСКОВЫЙ</a:t>
            </a:r>
          </a:p>
          <a:p>
            <a:pPr fontAlgn="base"/>
            <a:r>
              <a:rPr lang="ru-RU" sz="2600" b="1" dirty="0" smtClean="0"/>
              <a:t>Определение тематического поля и темы проекта.</a:t>
            </a:r>
            <a:endParaRPr lang="ru-RU" sz="2600" b="1" u="sng" dirty="0" smtClean="0"/>
          </a:p>
          <a:p>
            <a:pPr eaLnBrk="0" fontAlgn="base" hangingPunct="0"/>
            <a:r>
              <a:rPr lang="ru-RU" sz="2600" b="1" dirty="0" smtClean="0"/>
              <a:t>Поиск и анализ проблемы.</a:t>
            </a:r>
            <a:endParaRPr lang="ru-RU" sz="2600" b="1" u="sng" dirty="0" smtClean="0"/>
          </a:p>
          <a:p>
            <a:pPr eaLnBrk="0" fontAlgn="base" hangingPunct="0"/>
            <a:r>
              <a:rPr lang="ru-RU" sz="2600" b="1" dirty="0" smtClean="0"/>
              <a:t>Постановка цели проекта.</a:t>
            </a:r>
            <a:endParaRPr lang="ru-RU" sz="2600" b="1" u="sng" dirty="0" smtClean="0"/>
          </a:p>
          <a:p>
            <a:pPr fontAlgn="base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 АНАЛИТИЧЕСКИЙ</a:t>
            </a:r>
          </a:p>
          <a:p>
            <a:pPr fontAlgn="base"/>
            <a:r>
              <a:rPr lang="ru-RU" sz="2600" b="1" dirty="0" smtClean="0"/>
              <a:t>Анализ имеющейся информации, поиск информационных </a:t>
            </a:r>
            <a:r>
              <a:rPr lang="ru-RU" sz="2600" b="1" dirty="0" smtClean="0"/>
              <a:t>возможностей</a:t>
            </a:r>
            <a:r>
              <a:rPr lang="ru-RU" sz="2600" b="1" dirty="0" smtClean="0"/>
              <a:t>.</a:t>
            </a:r>
            <a:endParaRPr lang="ru-RU" sz="2600" b="1" u="sng" dirty="0" smtClean="0"/>
          </a:p>
          <a:p>
            <a:pPr eaLnBrk="0" fontAlgn="base" hangingPunct="0"/>
            <a:r>
              <a:rPr lang="ru-RU" sz="2600" b="1" dirty="0" smtClean="0"/>
              <a:t>Сбор и изучение информации. </a:t>
            </a:r>
            <a:endParaRPr lang="ru-RU" sz="2600" b="1" u="sng" dirty="0" smtClean="0"/>
          </a:p>
          <a:p>
            <a:pPr eaLnBrk="0" fontAlgn="base" hangingPunct="0"/>
            <a:r>
              <a:rPr lang="ru-RU" sz="2600" b="1" dirty="0" smtClean="0"/>
              <a:t>Поиск оптимального способа достижения цели проекта.</a:t>
            </a:r>
            <a:endParaRPr lang="ru-RU" sz="2600" dirty="0" smtClean="0"/>
          </a:p>
          <a:p>
            <a:pPr eaLnBrk="0" fontAlgn="base" hangingPunct="0"/>
            <a:r>
              <a:rPr lang="ru-RU" sz="2600" b="1" dirty="0" smtClean="0"/>
              <a:t>Составление плана реализации проекта.</a:t>
            </a:r>
            <a:endParaRPr lang="ru-RU" sz="2600" dirty="0" smtClean="0"/>
          </a:p>
          <a:p>
            <a:pPr fontAlgn="base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 ПРАКТИЧЕСКИЙ</a:t>
            </a:r>
          </a:p>
          <a:p>
            <a:pPr fontAlgn="base"/>
            <a:r>
              <a:rPr lang="ru-RU" sz="2600" b="1" dirty="0" smtClean="0"/>
              <a:t>Выполнение запланированных технологических операций.</a:t>
            </a:r>
            <a:endParaRPr lang="ru-RU" sz="2600" dirty="0" smtClean="0"/>
          </a:p>
          <a:p>
            <a:pPr eaLnBrk="0" fontAlgn="base" hangingPunct="0"/>
            <a:r>
              <a:rPr lang="ru-RU" sz="2600" b="1" dirty="0" smtClean="0"/>
              <a:t>Текущий контроль качества. Внесение (при необходимости) изменений.</a:t>
            </a:r>
          </a:p>
          <a:p>
            <a:pPr fontAlgn="base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 ПРЕЗЕНТАЦИОННЫЙ</a:t>
            </a:r>
          </a:p>
          <a:p>
            <a:pPr fontAlgn="base"/>
            <a:r>
              <a:rPr lang="ru-RU" sz="2600" b="1" dirty="0" smtClean="0"/>
              <a:t>Подготовка презентационных материалов.</a:t>
            </a:r>
            <a:endParaRPr lang="ru-RU" sz="2600" b="1" u="sng" dirty="0" smtClean="0"/>
          </a:p>
          <a:p>
            <a:pPr eaLnBrk="0" fontAlgn="base" hangingPunct="0"/>
            <a:r>
              <a:rPr lang="ru-RU" sz="2600" b="1" dirty="0" smtClean="0"/>
              <a:t>Презентация проекта.</a:t>
            </a:r>
            <a:endParaRPr lang="ru-RU" sz="2600" b="1" u="sng" dirty="0" smtClean="0"/>
          </a:p>
          <a:p>
            <a:pPr eaLnBrk="0" fontAlgn="base" hangingPunct="0"/>
            <a:r>
              <a:rPr lang="ru-RU" sz="2600" b="1" dirty="0" smtClean="0"/>
              <a:t>Изучение возможностей использования результатов проекта.</a:t>
            </a:r>
          </a:p>
          <a:p>
            <a:pPr fontAlgn="base"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</a:rPr>
              <a:t>  КОНТРОЛЬНЫЙ</a:t>
            </a:r>
          </a:p>
          <a:p>
            <a:pPr fontAlgn="base"/>
            <a:r>
              <a:rPr lang="ru-RU" sz="2600" b="1" dirty="0" smtClean="0"/>
              <a:t>Анализ результатов выполнения проекта. Оценка качества выполнения проекта.</a:t>
            </a:r>
          </a:p>
          <a:p>
            <a:endParaRPr lang="ru-RU" dirty="0"/>
          </a:p>
        </p:txBody>
      </p:sp>
      <p:pic>
        <p:nvPicPr>
          <p:cNvPr id="4" name="Picture 9" descr="image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0"/>
            <a:ext cx="2159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Алгоритм проекта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Тема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Вид проекта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Сроки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Обоснование </a:t>
            </a:r>
            <a:r>
              <a:rPr lang="ru-RU" dirty="0" smtClean="0"/>
              <a:t>проекта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Проблема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Актуальность</a:t>
            </a:r>
            <a:endParaRPr lang="ru-RU" dirty="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Цель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Задачи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Объект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Предмет</a:t>
            </a:r>
            <a:endParaRPr lang="ru-RU" dirty="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Формы работы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Прогнозируемые результаты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Практическая значимость проекта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Этапы работы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 Самоанализ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dirty="0" smtClean="0"/>
              <a:t>Приложение</a:t>
            </a:r>
          </a:p>
          <a:p>
            <a:endParaRPr lang="ru-RU" dirty="0"/>
          </a:p>
        </p:txBody>
      </p:sp>
      <p:pic>
        <p:nvPicPr>
          <p:cNvPr id="5122" name="Picture 2" descr="C:\Users\пк\Desktop\УПД1\картинки\img3 (2).jpg"/>
          <p:cNvPicPr>
            <a:picLocks noChangeAspect="1" noChangeArrowheads="1"/>
          </p:cNvPicPr>
          <p:nvPr/>
        </p:nvPicPr>
        <p:blipFill>
          <a:blip r:embed="rId2"/>
          <a:srcRect t="26657" r="2422"/>
          <a:stretch>
            <a:fillRect/>
          </a:stretch>
        </p:blipFill>
        <p:spPr bwMode="auto">
          <a:xfrm>
            <a:off x="4786314" y="785794"/>
            <a:ext cx="392909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Ответить на вопросы:</a:t>
            </a:r>
          </a:p>
          <a:p>
            <a:pPr marL="457200" indent="-457200">
              <a:buNone/>
            </a:pPr>
            <a:r>
              <a:rPr lang="ru-RU" dirty="0" smtClean="0"/>
              <a:t> 1. В чем сущность метода проектов?</a:t>
            </a:r>
          </a:p>
          <a:p>
            <a:pPr marL="457200" indent="-457200">
              <a:buNone/>
            </a:pPr>
            <a:r>
              <a:rPr lang="ru-RU" dirty="0" smtClean="0"/>
              <a:t> 2. Какие развиваются умения в методе проектов?</a:t>
            </a:r>
            <a:endParaRPr lang="ru-RU" dirty="0"/>
          </a:p>
        </p:txBody>
      </p:sp>
      <p:pic>
        <p:nvPicPr>
          <p:cNvPr id="1026" name="Picture 2" descr="G:\СПО\УМК Экономическая теория\поурочные планы\поурочные УПД\картинки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4286250" cy="284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учащихся самостоятельно действовать и принимать решения в условиях, которых заведомо не было и не могло быть в жизни предшествующих поколений. </a:t>
            </a:r>
          </a:p>
          <a:p>
            <a:endParaRPr lang="ru-RU" dirty="0"/>
          </a:p>
        </p:txBody>
      </p:sp>
      <p:pic>
        <p:nvPicPr>
          <p:cNvPr id="4" name="Picture 4" descr="BD0533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29" y="2928935"/>
            <a:ext cx="3408285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Форма, качество и содержание образования стало определяться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государственным заказом,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спросом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возникающим в разных социальных группах, каждая из которых отличается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собственным пониманием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“смысла жизни” и своими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финансовыми возможностями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его воплощения. </a:t>
            </a:r>
          </a:p>
          <a:p>
            <a:endParaRPr lang="ru-RU" dirty="0"/>
          </a:p>
        </p:txBody>
      </p:sp>
      <p:pic>
        <p:nvPicPr>
          <p:cNvPr id="4" name="Picture 7" descr="BD052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704378"/>
            <a:ext cx="2295523" cy="3153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Ключевые компетенции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применительно к учебному образованию понимается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способность учащихся самостоятельно действовать в ситуации неопределённости при решении актуальных для них проблем.</a:t>
            </a:r>
          </a:p>
          <a:p>
            <a:endParaRPr lang="ru-RU" dirty="0"/>
          </a:p>
        </p:txBody>
      </p:sp>
      <p:pic>
        <p:nvPicPr>
          <p:cNvPr id="4" name="Picture 4" descr="J00786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55981"/>
            <a:ext cx="3857652" cy="3302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Учебная самостоятельность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ставить перед собой различные учебные задачи и решать их вне опоры и побуждения извне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Н. Ф. Виноградова, доктор педагогических наук, член-корреспондент Российской академии образования </a:t>
            </a:r>
          </a:p>
          <a:p>
            <a:endParaRPr lang="ru-RU" dirty="0"/>
          </a:p>
        </p:txBody>
      </p:sp>
      <p:pic>
        <p:nvPicPr>
          <p:cNvPr id="4" name="Picture 4" descr="J00788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6190"/>
            <a:ext cx="3571868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Учебная самостоятельность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 за пределы собственной компетентности для поиска способов действия в новых ситуациях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А.Б. Воронцов, кандидат педагогических наук </a:t>
            </a:r>
          </a:p>
          <a:p>
            <a:endParaRPr lang="ru-RU" dirty="0"/>
          </a:p>
        </p:txBody>
      </p:sp>
      <p:pic>
        <p:nvPicPr>
          <p:cNvPr id="4" name="Picture 5" descr="J0078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357562"/>
            <a:ext cx="302736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Задача учащихся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 освоении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способов приобретения знаний из различных источников информации,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 умении учиться.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Задача педагога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ориентируясь на методы учения учащихся, направленные на формирование желания и основы умения учиться,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создать условия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вариативности образования учащихся и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помочь 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овладеть основами учебной самостоятельности. </a:t>
            </a:r>
          </a:p>
          <a:p>
            <a:endParaRPr lang="ru-RU" dirty="0"/>
          </a:p>
        </p:txBody>
      </p:sp>
      <p:pic>
        <p:nvPicPr>
          <p:cNvPr id="4" name="Picture 7" descr="J00787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298" y="3108330"/>
            <a:ext cx="2071702" cy="3749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Чем отличается самостоятельная деятельность от самостоятельной работы?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производительный процесс по созданию, обработке чего-нибудь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 -  средство вовлечения учащихся     в самостоятельную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Деятельность  -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внешняя и внутренняя активность человека, регулируемая осознанием цели.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пк\Desktop\УПД1\картинки\20180604094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929066"/>
            <a:ext cx="3271331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Уровень развития навыков самостоятельной работы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Копируюший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Репродуктивный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Самостоятельное приобретение полученный знаний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Перенос знаний при решении задач в совершенно новых условиях</a:t>
            </a:r>
          </a:p>
          <a:p>
            <a:endParaRPr lang="ru-RU" dirty="0"/>
          </a:p>
        </p:txBody>
      </p:sp>
      <p:pic>
        <p:nvPicPr>
          <p:cNvPr id="3074" name="Picture 2" descr="C:\Users\пк\Desktop\УПД1\картинки\d81f87647d69f00171a15b3e432442f4-800x.jpg"/>
          <p:cNvPicPr>
            <a:picLocks noChangeAspect="1" noChangeArrowheads="1"/>
          </p:cNvPicPr>
          <p:nvPr/>
        </p:nvPicPr>
        <p:blipFill>
          <a:blip r:embed="rId2"/>
          <a:srcRect l="15312" t="32500" r="15312" b="6250"/>
          <a:stretch>
            <a:fillRect/>
          </a:stretch>
        </p:blipFill>
        <p:spPr bwMode="auto">
          <a:xfrm>
            <a:off x="3143240" y="3406796"/>
            <a:ext cx="4929222" cy="3263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576</Words>
  <PresentationFormat>Экран (4:3)</PresentationFormat>
  <Paragraphs>105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Учебная дисциплина: «Учебно- проектная деятельность» ТЕМА: «Введение в проектную деятельность»</vt:lpstr>
      <vt:lpstr>Цель</vt:lpstr>
      <vt:lpstr>Введение</vt:lpstr>
      <vt:lpstr>Компетенции</vt:lpstr>
      <vt:lpstr>Учебная самостоятельность</vt:lpstr>
      <vt:lpstr>Учебная самостоятельность</vt:lpstr>
      <vt:lpstr>Слайд 7</vt:lpstr>
      <vt:lpstr>Чем отличается самостоятельная деятельность от самостоятельной работы?</vt:lpstr>
      <vt:lpstr>Уровень развития навыков самостоятельной работы</vt:lpstr>
      <vt:lpstr>Сущность понятия</vt:lpstr>
      <vt:lpstr>Для чего нужен метод проектов?</vt:lpstr>
      <vt:lpstr>Сущность метода проектов </vt:lpstr>
      <vt:lpstr>Совокупность методов, используемых в проектной деятельности</vt:lpstr>
      <vt:lpstr>Интеллектуальные умения, необходимые при использовании метода проектов</vt:lpstr>
      <vt:lpstr>Главная идея организации проектной деятельности учащихся:</vt:lpstr>
      <vt:lpstr>Развитие мышления учащихся в процессе проектной деятельности</vt:lpstr>
      <vt:lpstr>Этапы проектной деятельности</vt:lpstr>
      <vt:lpstr>Алгоритм проекта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дисциплина: «Учебно- проектная деятельность» ТЕМА: «Введение в проектную деятельность»</dc:title>
  <dc:creator>пк</dc:creator>
  <cp:lastModifiedBy>пк</cp:lastModifiedBy>
  <cp:revision>9</cp:revision>
  <dcterms:created xsi:type="dcterms:W3CDTF">2021-01-09T01:43:39Z</dcterms:created>
  <dcterms:modified xsi:type="dcterms:W3CDTF">2021-01-14T13:57:02Z</dcterms:modified>
</cp:coreProperties>
</file>