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73" r:id="rId4"/>
    <p:sldId id="274" r:id="rId5"/>
    <p:sldId id="258" r:id="rId6"/>
    <p:sldId id="259" r:id="rId7"/>
    <p:sldId id="263" r:id="rId8"/>
    <p:sldId id="262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484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Техническое обслуживание и текущий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ремонт сцепления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0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774" y="980728"/>
            <a:ext cx="8744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Проверять ход педали и проводить его настройку следует примерно через каждые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20.000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км пути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Регулировку </a:t>
            </a:r>
            <a:r>
              <a:rPr lang="ru-RU" dirty="0">
                <a:latin typeface="Arial Black" pitchFamily="34" charset="0"/>
              </a:rPr>
              <a:t>в обязательном порядке следует проводить при пробуксовывании сцепления или рывках при включении, в случае если появляются дополнительные шумы, а педаль идёт со слишком малым ходом без сопротивления, либо же и вовсе западает, не возвращаясь в исходную позицию, а также, если имеет место протечка в приводной системе.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774" y="532886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Когда проверяют сцепление?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Удаление воздуха из системы гидропривода сцепления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1331476"/>
            <a:ext cx="72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 Black" pitchFamily="34" charset="0"/>
              </a:rPr>
              <a:t>Заполнить питающий бачек  тормозной жидкостью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5755"/>
            <a:ext cx="2555614" cy="203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autodoki.com/files/VAZ2106-43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0405"/>
            <a:ext cx="2520280" cy="2015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35188" y="3790781"/>
            <a:ext cx="8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2. Надеть на головку штуцера рабочего цилиндра шланг, нижний конец которого погрузить в емкость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8" name="Picture 4" descr="http://autoepoch.ru/wp-content/uploads/2014/07/kak-pravilno-prokachat-scepleni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454280"/>
            <a:ext cx="3524945" cy="209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9309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VI-k8k5jZcQ/TVOm2O7B5CI/AAAAAAAABXI/VbUb-ZnKgTs/s1600/Pontiac_G8_GXP_photo_gallery_pedals_wallpapers_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47" y="2279685"/>
            <a:ext cx="3678246" cy="244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трелка вправо 1"/>
          <p:cNvSpPr/>
          <p:nvPr/>
        </p:nvSpPr>
        <p:spPr>
          <a:xfrm rot="8505103">
            <a:off x="5876043" y="2888852"/>
            <a:ext cx="1126987" cy="416306"/>
          </a:xfrm>
          <a:prstGeom prst="rightArrow">
            <a:avLst>
              <a:gd name="adj1" fmla="val 50000"/>
              <a:gd name="adj2" fmla="val 9326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9292009">
            <a:off x="5317214" y="3652851"/>
            <a:ext cx="898012" cy="394114"/>
          </a:xfrm>
          <a:prstGeom prst="rightArrow">
            <a:avLst>
              <a:gd name="adj1" fmla="val 50000"/>
              <a:gd name="adj2" fmla="val 9819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2358" y="72957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3. Отвернуть штуцер</a:t>
            </a:r>
          </a:p>
          <a:p>
            <a:r>
              <a:rPr lang="ru-RU" dirty="0" smtClean="0">
                <a:latin typeface="Arial Black" pitchFamily="34" charset="0"/>
              </a:rPr>
              <a:t> на пол-оборота;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Picture 4" descr="http://autoepoch.ru/wp-content/uploads/2014/07/kak-pravilno-prokachat-scepleni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8" y="1491483"/>
            <a:ext cx="3970412" cy="235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812108" y="729569"/>
            <a:ext cx="3960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4. Резко нажимать и плавно отпускать педаль сцепления до тех пор, пока из шланга не перестанут выходить пузырьки воздуха;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15000874" flipV="1">
            <a:off x="1044499" y="1945550"/>
            <a:ext cx="1207527" cy="1331900"/>
          </a:xfrm>
          <a:prstGeom prst="circular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465235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5. Нажать на педаль, завернуть штуцер до отказа.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6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56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>Ремонт агрегатов трансмиссии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719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Ремонт агрегатов трансмиссии производится по необходимости и включает в себя восстановление работоспособности агрегатов и узлов: сцепления, коробки передач, привода передних колес, карданной передачи, заднего ведущего моста.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2229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>•Ремонт сцепления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607" y="2996952"/>
            <a:ext cx="2760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1. Перед снятием сцепления необходимо отметить взаимное положение маховика и корзины.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78548"/>
            <a:ext cx="5184576" cy="374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3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2. Чтобы избежать деформации кожуха, болты его крепления к маховику отворачивают постепенно, поочередно ослабляя их и поворачивая маховик.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44" y="1772816"/>
            <a:ext cx="6169248" cy="479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673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692696"/>
            <a:ext cx="7993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3</a:t>
            </a:r>
            <a:r>
              <a:rPr lang="ru-RU" dirty="0" smtClean="0">
                <a:latin typeface="Arial Black" pitchFamily="34" charset="0"/>
              </a:rPr>
              <a:t>. Сняв сцепление, необходимо осмотреть поверхности трения маховика и нажимного диска, обратив внимание на отсутствие царапин, задиров, забоин и следов износа.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Этот Компьютер\Desktop\41f81302c13d5c681900e608c1cfd56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66" y="1732301"/>
            <a:ext cx="6405978" cy="494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501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99428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4. Проверить осевое биение маховика, которое не должно превышать 0, 2 мм. Проверить коробление нажимного диска и при его наличии прошлифовать его поверхность. 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err="1" smtClean="0">
                <a:latin typeface="Arial Black" pitchFamily="34" charset="0"/>
              </a:rPr>
              <a:t>Неплоскостность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нажимного диска не должна превышать 0,2 </a:t>
            </a:r>
            <a:r>
              <a:rPr lang="ru-RU" dirty="0" smtClean="0">
                <a:latin typeface="Arial Black" pitchFamily="34" charset="0"/>
              </a:rPr>
              <a:t>мм</a:t>
            </a:r>
          </a:p>
        </p:txBody>
      </p:sp>
      <p:pic>
        <p:nvPicPr>
          <p:cNvPr id="2052" name="Picture 4" descr="http://www.automnl.com/vw/passat_b3_b4/img/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75" y="3573016"/>
            <a:ext cx="41590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atauto.ru/file/kirguizin/niz/b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08" y="620688"/>
            <a:ext cx="4217564" cy="280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234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5. Проверьте </a:t>
            </a:r>
            <a:r>
              <a:rPr lang="ru-RU" dirty="0">
                <a:latin typeface="Arial Black" pitchFamily="34" charset="0"/>
              </a:rPr>
              <a:t>состояние фрикционных накладок ведомого диска сцепления и при наличии на них следов масла или механических повреждений замените ведомый диск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6. Проверьте </a:t>
            </a:r>
            <a:r>
              <a:rPr lang="ru-RU" dirty="0">
                <a:latin typeface="Arial Black" pitchFamily="34" charset="0"/>
              </a:rPr>
              <a:t>толщину накладок ведомого диска сцепления, с помощью штангенциркуля с нониусом. Накладки должны выступать над головками заклепок не менее чем на 0,3 мм.</a:t>
            </a:r>
          </a:p>
        </p:txBody>
      </p:sp>
      <p:pic>
        <p:nvPicPr>
          <p:cNvPr id="3082" name="Picture 10" descr="http://img.autorambler.ru/images/bz/e87bd3c33aa3ebc866fdb33097325ac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43" y="974633"/>
            <a:ext cx="528485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pkfnpo.ru/auto/chevrolet_europe/graphic-pool/j/3b/1/j3b15c04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1120" r="52774" b="53520"/>
          <a:stretch/>
        </p:blipFill>
        <p:spPr bwMode="auto">
          <a:xfrm>
            <a:off x="6084168" y="4653135"/>
            <a:ext cx="2970941" cy="208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724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548680"/>
            <a:ext cx="8900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>
                <a:latin typeface="Arial Black" pitchFamily="34" charset="0"/>
              </a:rPr>
              <a:t>7. Внешним </a:t>
            </a:r>
            <a:r>
              <a:rPr lang="ru-RU" dirty="0">
                <a:latin typeface="Arial Black" pitchFamily="34" charset="0"/>
              </a:rPr>
              <a:t>осмотром оцените состояние диафрагменной пружины нажимного диска. Наличие трещин на диафрагменной пружине не допускается. Места а контакта лепестков пружины с подшипником выключения сцепления должны находиться в одной плоскости и не иметь явных следов износа (износ не должен превышать 0,8 мм). В противном случае замените нажимной диск в сборе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AutoShape 4" descr="https://otvet.imgsmail.ru/download/026ef00fe63fc04445eac04285d4ab7b_i-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" y="2664961"/>
            <a:ext cx="7043936" cy="3780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41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5102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Вопросы: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Какие основные неисправности  механизма сцепления?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Какие основные неисправности привода сцепления?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определить неисправность сцепления по внешним признакам?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 чему сводится диагностирование сцепления?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Когда проверяют сцепление</a:t>
            </a:r>
            <a:r>
              <a:rPr lang="ru-RU" sz="2400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Как удалить воздух из гидропривода?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Как отрегулировать свободный ход педали сцепления?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На что следует обращать внимание при выбраковке деталей сцепления?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612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86071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Различают два вида неисправностей сцепления: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 Black" pitchFamily="34" charset="0"/>
              </a:rPr>
              <a:t>Неисправность привода.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 Black" pitchFamily="34" charset="0"/>
              </a:rPr>
              <a:t>Неисправность механизма сцепления.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неисправностям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механизма сцепления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 относятся: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и повреждения накладок ведомого диска;</a:t>
            </a:r>
          </a:p>
          <a:p>
            <a:r>
              <a:rPr lang="ru-RU" dirty="0" smtClean="0">
                <a:latin typeface="Arial Black" pitchFamily="34" charset="0"/>
              </a:rPr>
              <a:t>•деформация </a:t>
            </a:r>
            <a:r>
              <a:rPr lang="ru-RU" dirty="0">
                <a:latin typeface="Arial Black" pitchFamily="34" charset="0"/>
              </a:rPr>
              <a:t>ведомого диска;</a:t>
            </a:r>
          </a:p>
          <a:p>
            <a:r>
              <a:rPr lang="ru-RU" dirty="0" smtClean="0">
                <a:latin typeface="Arial Black" pitchFamily="34" charset="0"/>
              </a:rPr>
              <a:t>•замасливание </a:t>
            </a:r>
            <a:r>
              <a:rPr lang="ru-RU" dirty="0">
                <a:latin typeface="Arial Black" pitchFamily="34" charset="0"/>
              </a:rPr>
              <a:t>накладок ведомого диска;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шлицев ведомого диска;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или поломка демпферных пружин;</a:t>
            </a:r>
          </a:p>
          <a:p>
            <a:r>
              <a:rPr lang="ru-RU" dirty="0" smtClean="0">
                <a:latin typeface="Arial Black" pitchFamily="34" charset="0"/>
              </a:rPr>
              <a:t>•поломка </a:t>
            </a:r>
            <a:r>
              <a:rPr lang="ru-RU" dirty="0">
                <a:latin typeface="Arial Black" pitchFamily="34" charset="0"/>
              </a:rPr>
              <a:t>или ослабление диафрагменной пружины;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или поломка подшипника выключения сцепления;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поверхности маховика;</a:t>
            </a:r>
          </a:p>
          <a:p>
            <a:r>
              <a:rPr lang="ru-RU" dirty="0" smtClean="0">
                <a:latin typeface="Arial Black" pitchFamily="34" charset="0"/>
              </a:rPr>
              <a:t>•износ </a:t>
            </a:r>
            <a:r>
              <a:rPr lang="ru-RU" dirty="0">
                <a:latin typeface="Arial Black" pitchFamily="34" charset="0"/>
              </a:rPr>
              <a:t>поверхности нажимного диска;</a:t>
            </a:r>
          </a:p>
          <a:p>
            <a:r>
              <a:rPr lang="ru-RU" dirty="0" smtClean="0">
                <a:latin typeface="Arial Black" pitchFamily="34" charset="0"/>
              </a:rPr>
              <a:t>•заедание </a:t>
            </a:r>
            <a:r>
              <a:rPr lang="ru-RU" dirty="0">
                <a:latin typeface="Arial Black" pitchFamily="34" charset="0"/>
              </a:rPr>
              <a:t>вилки выключения сцепления.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719118"/>
            <a:ext cx="563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>Неисправности сцепления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Привод сцепления</a:t>
            </a:r>
            <a:r>
              <a:rPr lang="ru-RU" dirty="0">
                <a:latin typeface="Arial Black" pitchFamily="34" charset="0"/>
              </a:rPr>
              <a:t> в зависимости от вида может иметь следующие неисправности:</a:t>
            </a:r>
          </a:p>
          <a:p>
            <a:r>
              <a:rPr lang="ru-RU" dirty="0" smtClean="0">
                <a:latin typeface="Arial Black" pitchFamily="34" charset="0"/>
              </a:rPr>
              <a:t>засорение </a:t>
            </a:r>
            <a:r>
              <a:rPr lang="ru-RU" dirty="0">
                <a:latin typeface="Arial Black" pitchFamily="34" charset="0"/>
              </a:rPr>
              <a:t>гидропривода;</a:t>
            </a:r>
          </a:p>
          <a:p>
            <a:r>
              <a:rPr lang="ru-RU" dirty="0" smtClean="0">
                <a:latin typeface="Arial Black" pitchFamily="34" charset="0"/>
              </a:rPr>
              <a:t>•нарушение </a:t>
            </a:r>
            <a:r>
              <a:rPr lang="ru-RU" dirty="0">
                <a:latin typeface="Arial Black" pitchFamily="34" charset="0"/>
              </a:rPr>
              <a:t>герметичности системы (</a:t>
            </a:r>
            <a:r>
              <a:rPr lang="ru-RU" i="1" dirty="0" err="1">
                <a:latin typeface="Arial Black" pitchFamily="34" charset="0"/>
              </a:rPr>
              <a:t>подтекание</a:t>
            </a:r>
            <a:r>
              <a:rPr lang="ru-RU" i="1" dirty="0">
                <a:latin typeface="Arial Black" pitchFamily="34" charset="0"/>
              </a:rPr>
              <a:t> рабочей жидкости, наличие воздуха в системе</a:t>
            </a:r>
            <a:r>
              <a:rPr lang="ru-RU" dirty="0">
                <a:latin typeface="Arial Black" pitchFamily="34" charset="0"/>
              </a:rPr>
              <a:t>);</a:t>
            </a:r>
          </a:p>
          <a:p>
            <a:r>
              <a:rPr lang="ru-RU" dirty="0" smtClean="0">
                <a:latin typeface="Arial Black" pitchFamily="34" charset="0"/>
              </a:rPr>
              <a:t>•неисправность </a:t>
            </a:r>
            <a:r>
              <a:rPr lang="ru-RU" dirty="0">
                <a:latin typeface="Arial Black" pitchFamily="34" charset="0"/>
              </a:rPr>
              <a:t>рабочего цилиндра (</a:t>
            </a:r>
            <a:r>
              <a:rPr lang="ru-RU" i="1" dirty="0">
                <a:latin typeface="Arial Black" pitchFamily="34" charset="0"/>
              </a:rPr>
              <a:t>повреждение манжеты</a:t>
            </a:r>
            <a:r>
              <a:rPr lang="ru-RU" dirty="0">
                <a:latin typeface="Arial Black" pitchFamily="34" charset="0"/>
              </a:rPr>
              <a:t>).</a:t>
            </a:r>
          </a:p>
        </p:txBody>
      </p:sp>
      <p:pic>
        <p:nvPicPr>
          <p:cNvPr id="5122" name="Picture 2" descr="http://www.remkomplekt.org/vaz-2101/images/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97" y="2724021"/>
            <a:ext cx="6225807" cy="39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2809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Внешними признаками неисправностей сцепления</a:t>
            </a:r>
            <a:r>
              <a:rPr lang="ru-RU" sz="2400" dirty="0"/>
              <a:t> являются:</a:t>
            </a:r>
          </a:p>
          <a:p>
            <a:r>
              <a:rPr lang="ru-RU" sz="2400" dirty="0"/>
              <a:t>неполное выключение (сцепление «ведет»);</a:t>
            </a:r>
          </a:p>
          <a:p>
            <a:r>
              <a:rPr lang="ru-RU" sz="2400" dirty="0"/>
              <a:t>неполное включение (сцепление «буксует»);</a:t>
            </a:r>
          </a:p>
          <a:p>
            <a:r>
              <a:rPr lang="ru-RU" sz="2400" dirty="0"/>
              <a:t>рывки при работе сцепления;</a:t>
            </a:r>
          </a:p>
          <a:p>
            <a:r>
              <a:rPr lang="ru-RU" sz="2400" dirty="0"/>
              <a:t>вибрация при включении сцепления;</a:t>
            </a:r>
          </a:p>
          <a:p>
            <a:r>
              <a:rPr lang="ru-RU" sz="2400" dirty="0"/>
              <a:t>шум при выключении сцепления.</a:t>
            </a:r>
          </a:p>
          <a:p>
            <a:r>
              <a:rPr lang="ru-RU" sz="2400" b="1" dirty="0"/>
              <a:t>Неполное выключение</a:t>
            </a:r>
            <a:r>
              <a:rPr lang="ru-RU" sz="2400" dirty="0"/>
              <a:t> сопровождается затрудненным включением передач на работающем двигателе, шумом, треском при переключении передач, увеличением свободного хода педали сцепления.</a:t>
            </a:r>
          </a:p>
          <a:p>
            <a:r>
              <a:rPr lang="ru-RU" sz="2400" b="1" dirty="0"/>
              <a:t>«Пробуксовка» сцепления</a:t>
            </a:r>
            <a:r>
              <a:rPr lang="ru-RU" sz="2400" dirty="0"/>
              <a:t> характеризуется запахом от горения фрикционных накладок ведомого диска, недостаточной динамикой автомобиля, перегревом двигателя, повышенным расходом топлива.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90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Диагностирование агрегатов трансмиссии </a:t>
            </a:r>
            <a:r>
              <a:rPr lang="ru-RU" dirty="0" smtClean="0">
                <a:latin typeface="Arial Black" pitchFamily="34" charset="0"/>
              </a:rPr>
              <a:t>сводится к проверке свободного хода педали и вилки выключения сцепления, оценке пробуксовки сцепления, замер люфтов в карданной передаче в подшипниках полуоси, а так же зазора в главной передаче (только для автомобилей ГАЗ).</a:t>
            </a:r>
          </a:p>
          <a:p>
            <a:r>
              <a:rPr lang="ru-RU" dirty="0">
                <a:latin typeface="Arial Black" pitchFamily="34" charset="0"/>
              </a:rPr>
              <a:t>При </a:t>
            </a:r>
            <a:r>
              <a:rPr lang="ru-RU" dirty="0" smtClean="0">
                <a:latin typeface="Arial Black" pitchFamily="34" charset="0"/>
              </a:rPr>
              <a:t>ЕО </a:t>
            </a:r>
            <a:r>
              <a:rPr lang="ru-RU" dirty="0">
                <a:latin typeface="Arial Black" pitchFamily="34" charset="0"/>
              </a:rPr>
              <a:t>проверяют действие механизма </a:t>
            </a:r>
            <a:r>
              <a:rPr lang="ru-RU" dirty="0" smtClean="0">
                <a:latin typeface="Arial Black" pitchFamily="34" charset="0"/>
              </a:rPr>
              <a:t>сцепления.</a:t>
            </a:r>
            <a:r>
              <a:rPr lang="ru-RU" dirty="0">
                <a:latin typeface="Arial Black" pitchFamily="34" charset="0"/>
              </a:rPr>
              <a:t> </a:t>
            </a:r>
          </a:p>
        </p:txBody>
      </p:sp>
      <p:pic>
        <p:nvPicPr>
          <p:cNvPr id="1026" name="Picture 2" descr="http://www.autogeoserwis.pl/wp-content/uploads/2013/05/bg-5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7" y="3140968"/>
            <a:ext cx="8830347" cy="2945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61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712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Техническое обслуживание сцепления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27" y="1844824"/>
            <a:ext cx="5498377" cy="480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41124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При проведении ТО-1 </a:t>
            </a:r>
            <a:r>
              <a:rPr lang="ru-RU" dirty="0"/>
              <a:t>выполняют следующие работы: </a:t>
            </a:r>
            <a:br>
              <a:rPr lang="ru-RU" dirty="0"/>
            </a:br>
            <a:r>
              <a:rPr lang="ru-RU" dirty="0" smtClean="0"/>
              <a:t>•Смазывают </a:t>
            </a:r>
            <a:r>
              <a:rPr lang="ru-RU" dirty="0"/>
              <a:t>подшипник муфты сцепления, вилок, оси, педали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•Проверяют </a:t>
            </a:r>
            <a:r>
              <a:rPr lang="ru-RU" dirty="0"/>
              <a:t>величину свободного хода педали;</a:t>
            </a:r>
            <a:br>
              <a:rPr lang="ru-RU" dirty="0"/>
            </a:br>
            <a:r>
              <a:rPr lang="ru-RU" dirty="0"/>
              <a:t>у автомобилей, имеющих гидравлический привод сцепления, проверяют уровень жидкости в резервуаре </a:t>
            </a:r>
            <a:r>
              <a:rPr lang="ru-RU" dirty="0" smtClean="0"/>
              <a:t>привода</a:t>
            </a:r>
          </a:p>
          <a:p>
            <a:r>
              <a:rPr lang="ru-RU" dirty="0" smtClean="0">
                <a:latin typeface="Arial Black" pitchFamily="34" charset="0"/>
              </a:rPr>
              <a:t>Регулировка привода</a:t>
            </a:r>
          </a:p>
          <a:p>
            <a:r>
              <a:rPr lang="ru-RU" dirty="0" smtClean="0"/>
              <a:t>Обслуживание начинают с проверки действия педали.</a:t>
            </a:r>
          </a:p>
          <a:p>
            <a:r>
              <a:rPr lang="ru-RU" dirty="0" smtClean="0"/>
              <a:t>Линейкой необходимо замерить полный ход педали</a:t>
            </a:r>
          </a:p>
          <a:p>
            <a:r>
              <a:rPr lang="ru-RU" dirty="0" smtClean="0"/>
              <a:t>до упора ее в пол. </a:t>
            </a:r>
            <a:endParaRPr lang="ru-RU" dirty="0"/>
          </a:p>
        </p:txBody>
      </p:sp>
      <p:pic>
        <p:nvPicPr>
          <p:cNvPr id="2050" name="Picture 2" descr="http://auto-wiki.ru/uploads/08.2015/rasstoyanie-dolzhno-byt-ne-bolee-160-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378444"/>
            <a:ext cx="3399775" cy="226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8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da-niva.ru/niva/images/12-pedal_vilka_n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52" y="836712"/>
            <a:ext cx="5116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17914"/>
              </p:ext>
            </p:extLst>
          </p:nvPr>
        </p:nvGraphicFramePr>
        <p:xfrm>
          <a:off x="35496" y="476672"/>
          <a:ext cx="4248472" cy="6404610"/>
        </p:xfrm>
        <a:graphic>
          <a:graphicData uri="http://schemas.openxmlformats.org/drawingml/2006/table">
            <a:tbl>
              <a:tblPr/>
              <a:tblGrid>
                <a:gridCol w="3503126"/>
                <a:gridCol w="745346"/>
              </a:tblGrid>
              <a:tr h="540060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 – регулировочная гайка;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2 – контргайка;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3 – оттяжная пружина;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4 – корпус рабочего цилиндра;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5 – пробка корпуса;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6 – штуцер для прокачки;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7 – поршень;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8 – уплотнитель; </a:t>
                      </a:r>
                      <a:b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9 – толкатель</a:t>
                      </a: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10 – вилка выключения сцепления;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11 – шаровая опора вилки;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12 – корпус главного цилиндра;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13 – пробка;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14 – поршень главного цилиндра;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15 – толкатель главного цилиндра;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16 – ограничитель хода педали сцепления; </a:t>
                      </a:r>
                      <a:b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</a:br>
                      <a:r>
                        <a:rPr lang="ru-RU" dirty="0" smtClean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17 – педаль сцепления</a:t>
                      </a:r>
                    </a:p>
                    <a:p>
                      <a:pPr algn="l"/>
                      <a:endParaRPr lang="ru-RU" dirty="0">
                        <a:solidFill>
                          <a:srgbClr val="444444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444444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Свободный ход и его оптимальная величина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718" y="1628800"/>
            <a:ext cx="8632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>
                <a:latin typeface="Arial Black" pitchFamily="34" charset="0"/>
              </a:rPr>
              <a:t>Свободный </a:t>
            </a:r>
            <a:r>
              <a:rPr lang="ru-RU" dirty="0">
                <a:latin typeface="Arial Black" pitchFamily="34" charset="0"/>
              </a:rPr>
              <a:t>ход </a:t>
            </a:r>
            <a:r>
              <a:rPr lang="ru-RU" dirty="0" smtClean="0">
                <a:latin typeface="Arial Black" pitchFamily="34" charset="0"/>
              </a:rPr>
              <a:t>педали сцепления - это </a:t>
            </a:r>
            <a:r>
              <a:rPr lang="ru-RU" dirty="0">
                <a:latin typeface="Arial Black" pitchFamily="34" charset="0"/>
              </a:rPr>
              <a:t>тот ход, который предшествует её работе, то есть тому моменту, когда нажатие на неё вызывает некоторое усилие. Именно то </a:t>
            </a:r>
            <a:r>
              <a:rPr lang="ru-RU" u="sng" dirty="0">
                <a:latin typeface="Arial Black" pitchFamily="34" charset="0"/>
              </a:rPr>
              <a:t>расстояние, которое проходит педаль с момента нажатия и до появления усилия и называется её свободным ходом.</a:t>
            </a:r>
          </a:p>
        </p:txBody>
      </p:sp>
      <p:pic>
        <p:nvPicPr>
          <p:cNvPr id="5122" name="Picture 2" descr="http://testsmart.ru/files/1427303619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50" y="3343411"/>
            <a:ext cx="3305689" cy="21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55" y="545823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latin typeface="Arial Black" pitchFamily="34" charset="0"/>
              </a:rPr>
              <a:t>Недостаток хода может вызывать </a:t>
            </a:r>
            <a:r>
              <a:rPr lang="ru-RU" b="1" dirty="0" err="1">
                <a:latin typeface="Arial Black" pitchFamily="34" charset="0"/>
              </a:rPr>
              <a:t>пробуксовывание</a:t>
            </a:r>
            <a:r>
              <a:rPr lang="ru-RU" b="1" dirty="0">
                <a:latin typeface="Arial Black" pitchFamily="34" charset="0"/>
              </a:rPr>
              <a:t>, в то время как его излишек способен привести к тому, что сцепление будет функционировать не на всех дисковых плоскостях.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В МОПКИТ\ПРЕЗЕНТАЦИИ УРОКОВ\20160309_162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0285" r="3485" b="8283"/>
          <a:stretch/>
        </p:blipFill>
        <p:spPr bwMode="auto">
          <a:xfrm>
            <a:off x="193964" y="1731818"/>
            <a:ext cx="8631381" cy="489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869811"/>
            <a:ext cx="869851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Регулировочные параметры механизма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привода сцепления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477</TotalTime>
  <Words>486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Техническое обслуживание и текущий ремонт сцепления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Этот Компьютер</dc:creator>
  <cp:lastModifiedBy>Sersh</cp:lastModifiedBy>
  <cp:revision>43</cp:revision>
  <dcterms:created xsi:type="dcterms:W3CDTF">2016-03-09T12:31:28Z</dcterms:created>
  <dcterms:modified xsi:type="dcterms:W3CDTF">2020-03-09T17:54:08Z</dcterms:modified>
</cp:coreProperties>
</file>