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1" r:id="rId4"/>
    <p:sldId id="262" r:id="rId5"/>
    <p:sldId id="265" r:id="rId6"/>
    <p:sldId id="266" r:id="rId7"/>
    <p:sldId id="268" r:id="rId8"/>
    <p:sldId id="269" r:id="rId9"/>
    <p:sldId id="270" r:id="rId10"/>
    <p:sldId id="271" r:id="rId11"/>
    <p:sldId id="272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-102" y="-2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C3D8B-DFA8-4193-9624-B7A69CC60B23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B897E-8429-4BAE-9BED-78B7D5A33D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764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F45D6-D4AA-4942-AC42-52F03F68F89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3481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F45D6-D4AA-4942-AC42-52F03F68F89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3481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F7F0-0112-468F-9D18-93AA0D14C06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1D6B-5537-4027-BECA-789F4081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238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F7F0-0112-468F-9D18-93AA0D14C06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1D6B-5537-4027-BECA-789F4081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008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F7F0-0112-468F-9D18-93AA0D14C06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1D6B-5537-4027-BECA-789F4081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777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F7F0-0112-468F-9D18-93AA0D14C06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1D6B-5537-4027-BECA-789F4081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776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F7F0-0112-468F-9D18-93AA0D14C06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1D6B-5537-4027-BECA-789F4081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506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F7F0-0112-468F-9D18-93AA0D14C06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1D6B-5537-4027-BECA-789F4081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37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F7F0-0112-468F-9D18-93AA0D14C06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1D6B-5537-4027-BECA-789F4081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436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F7F0-0112-468F-9D18-93AA0D14C06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1D6B-5537-4027-BECA-789F4081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108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F7F0-0112-468F-9D18-93AA0D14C06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1D6B-5537-4027-BECA-789F4081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799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F7F0-0112-468F-9D18-93AA0D14C06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1D6B-5537-4027-BECA-789F4081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68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F7F0-0112-468F-9D18-93AA0D14C06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1D6B-5537-4027-BECA-789F4081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87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F7F0-0112-468F-9D18-93AA0D14C065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31D6B-5537-4027-BECA-789F408143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345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3" Type="http://schemas.openxmlformats.org/officeDocument/2006/relationships/image" Target="../media/image5.jpe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5" Type="http://schemas.openxmlformats.org/officeDocument/2006/relationships/image" Target="../media/image6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olgadumnova80@mail.ru" TargetMode="Externa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id40702247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" Type="http://schemas.openxmlformats.org/officeDocument/2006/relationships/image" Target="../media/image2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4" Type="http://schemas.openxmlformats.org/officeDocument/2006/relationships/image" Target="../media/image5.jpe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Логарифмическая функция. Её свойства и </a:t>
            </a:r>
            <a:r>
              <a:rPr lang="ru-RU" sz="5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график.</a:t>
            </a:r>
            <a:endParaRPr lang="ru-RU" sz="50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92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Прямоугольник 57"/>
          <p:cNvSpPr/>
          <p:nvPr/>
        </p:nvSpPr>
        <p:spPr>
          <a:xfrm>
            <a:off x="0" y="0"/>
            <a:ext cx="4572000" cy="51407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3672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2" descr="D:\Математика\Котяшёва\list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55" t="15989" r="18981" b="42640"/>
          <a:stretch/>
        </p:blipFill>
        <p:spPr bwMode="auto">
          <a:xfrm>
            <a:off x="195788" y="1365205"/>
            <a:ext cx="4176464" cy="329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Математика\Котяшёва\list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55" t="15989" r="18981" b="42640"/>
          <a:stretch/>
        </p:blipFill>
        <p:spPr bwMode="auto">
          <a:xfrm>
            <a:off x="195788" y="793035"/>
            <a:ext cx="4176464" cy="329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1739671" y="902163"/>
            <a:ext cx="0" cy="3645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70977" y="2638973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4067944" y="2628509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628509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1436144" y="806913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144" y="806913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Прямоугольник 58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1436143" y="2595751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143" y="2595751"/>
                <a:ext cx="398699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1846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1935109" y="2604297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109" y="2604297"/>
                <a:ext cx="36798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402321" y="207145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321" y="2071455"/>
                <a:ext cx="36798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>
            <a:off x="1659339" y="2344629"/>
            <a:ext cx="1606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045039" y="2556461"/>
            <a:ext cx="0" cy="171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 rot="5400000" flipH="1">
            <a:off x="1555791" y="2007627"/>
            <a:ext cx="2681288" cy="2247900"/>
          </a:xfrm>
          <a:custGeom>
            <a:avLst/>
            <a:gdLst>
              <a:gd name="connsiteX0" fmla="*/ 0 w 2681288"/>
              <a:gd name="connsiteY0" fmla="*/ 2247900 h 2247900"/>
              <a:gd name="connsiteX1" fmla="*/ 1195388 w 2681288"/>
              <a:gd name="connsiteY1" fmla="*/ 2224087 h 2247900"/>
              <a:gd name="connsiteX2" fmla="*/ 1776413 w 2681288"/>
              <a:gd name="connsiteY2" fmla="*/ 2009775 h 2247900"/>
              <a:gd name="connsiteX3" fmla="*/ 2085975 w 2681288"/>
              <a:gd name="connsiteY3" fmla="*/ 1719262 h 2247900"/>
              <a:gd name="connsiteX4" fmla="*/ 2381250 w 2681288"/>
              <a:gd name="connsiteY4" fmla="*/ 1147762 h 2247900"/>
              <a:gd name="connsiteX5" fmla="*/ 2681288 w 2681288"/>
              <a:gd name="connsiteY5" fmla="*/ 0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288" h="2247900">
                <a:moveTo>
                  <a:pt x="0" y="2247900"/>
                </a:moveTo>
                <a:lnTo>
                  <a:pt x="1195388" y="2224087"/>
                </a:lnTo>
                <a:cubicBezTo>
                  <a:pt x="1491457" y="2184399"/>
                  <a:pt x="1627982" y="2093912"/>
                  <a:pt x="1776413" y="2009775"/>
                </a:cubicBezTo>
                <a:cubicBezTo>
                  <a:pt x="1924844" y="1925637"/>
                  <a:pt x="1985169" y="1862931"/>
                  <a:pt x="2085975" y="1719262"/>
                </a:cubicBezTo>
                <a:cubicBezTo>
                  <a:pt x="2186781" y="1575593"/>
                  <a:pt x="2282031" y="1434306"/>
                  <a:pt x="2381250" y="1147762"/>
                </a:cubicBezTo>
                <a:cubicBezTo>
                  <a:pt x="2480469" y="861218"/>
                  <a:pt x="2580878" y="430609"/>
                  <a:pt x="2681288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998867" y="2607735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304361" y="231411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896435" y="2030717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73585" y="3174299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855405" y="2884495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714589" y="116341"/>
                <a:ext cx="30507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8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589" y="116341"/>
                <a:ext cx="3050772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3593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2" descr="D:\Математика\Котяшёва\list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55" t="15989" r="18981" b="42640"/>
          <a:stretch/>
        </p:blipFill>
        <p:spPr bwMode="auto">
          <a:xfrm>
            <a:off x="4762825" y="1025320"/>
            <a:ext cx="4176464" cy="329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Прямая со стрелкой 41"/>
          <p:cNvCxnSpPr/>
          <p:nvPr/>
        </p:nvCxnSpPr>
        <p:spPr>
          <a:xfrm flipV="1">
            <a:off x="6607480" y="1025320"/>
            <a:ext cx="0" cy="329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849551" y="3173643"/>
            <a:ext cx="4089738" cy="1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8614180" y="3097600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4180" y="3097600"/>
                <a:ext cx="367985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6294621" y="1039198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621" y="1039198"/>
                <a:ext cx="367985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6311712" y="3127146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712" y="3127146"/>
                <a:ext cx="398699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818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TextBox 46"/>
              <p:cNvSpPr txBox="1"/>
              <p:nvPr/>
            </p:nvSpPr>
            <p:spPr>
              <a:xfrm>
                <a:off x="6656850" y="312714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850" y="3127146"/>
                <a:ext cx="367985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TextBox 47"/>
              <p:cNvSpPr txBox="1"/>
              <p:nvPr/>
            </p:nvSpPr>
            <p:spPr>
              <a:xfrm>
                <a:off x="6277890" y="2831450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890" y="2831450"/>
                <a:ext cx="367985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Прямая соединительная линия 48"/>
          <p:cNvCxnSpPr/>
          <p:nvPr/>
        </p:nvCxnSpPr>
        <p:spPr>
          <a:xfrm>
            <a:off x="6517816" y="2876024"/>
            <a:ext cx="1606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920608" y="3087856"/>
            <a:ext cx="0" cy="171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 rot="839361" flipH="1">
            <a:off x="6342150" y="1438457"/>
            <a:ext cx="2748133" cy="2275142"/>
          </a:xfrm>
          <a:custGeom>
            <a:avLst/>
            <a:gdLst>
              <a:gd name="connsiteX0" fmla="*/ 0 w 2681288"/>
              <a:gd name="connsiteY0" fmla="*/ 2247900 h 2247900"/>
              <a:gd name="connsiteX1" fmla="*/ 1195388 w 2681288"/>
              <a:gd name="connsiteY1" fmla="*/ 2224087 h 2247900"/>
              <a:gd name="connsiteX2" fmla="*/ 1776413 w 2681288"/>
              <a:gd name="connsiteY2" fmla="*/ 2009775 h 2247900"/>
              <a:gd name="connsiteX3" fmla="*/ 2085975 w 2681288"/>
              <a:gd name="connsiteY3" fmla="*/ 1719262 h 2247900"/>
              <a:gd name="connsiteX4" fmla="*/ 2381250 w 2681288"/>
              <a:gd name="connsiteY4" fmla="*/ 1147762 h 2247900"/>
              <a:gd name="connsiteX5" fmla="*/ 2681288 w 2681288"/>
              <a:gd name="connsiteY5" fmla="*/ 0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288" h="2247900">
                <a:moveTo>
                  <a:pt x="0" y="2247900"/>
                </a:moveTo>
                <a:lnTo>
                  <a:pt x="1195388" y="2224087"/>
                </a:lnTo>
                <a:cubicBezTo>
                  <a:pt x="1491457" y="2184399"/>
                  <a:pt x="1627982" y="2093912"/>
                  <a:pt x="1776413" y="2009775"/>
                </a:cubicBezTo>
                <a:cubicBezTo>
                  <a:pt x="1924844" y="1925637"/>
                  <a:pt x="1985169" y="1862931"/>
                  <a:pt x="2085975" y="1719262"/>
                </a:cubicBezTo>
                <a:cubicBezTo>
                  <a:pt x="2186781" y="1575593"/>
                  <a:pt x="2282031" y="1434306"/>
                  <a:pt x="2381250" y="1147762"/>
                </a:cubicBezTo>
                <a:cubicBezTo>
                  <a:pt x="2480469" y="861218"/>
                  <a:pt x="2580878" y="430609"/>
                  <a:pt x="2681288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6887176" y="313913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7170302" y="343274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7779237" y="370755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6666246" y="255947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6745869" y="284639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7" name="TextBox 56"/>
              <p:cNvSpPr txBox="1"/>
              <p:nvPr/>
            </p:nvSpPr>
            <p:spPr>
              <a:xfrm>
                <a:off x="4949791" y="122457"/>
                <a:ext cx="36574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8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791" y="122457"/>
                <a:ext cx="3657475" cy="523220"/>
              </a:xfrm>
              <a:prstGeom prst="rect">
                <a:avLst/>
              </a:prstGeom>
              <a:blipFill rotWithShape="1">
                <a:blip r:embed="rId15"/>
                <a:stretch>
                  <a:fillRect t="-10465" r="-3833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Группа 62"/>
          <p:cNvGrpSpPr/>
          <p:nvPr/>
        </p:nvGrpSpPr>
        <p:grpSpPr>
          <a:xfrm>
            <a:off x="6686566" y="4793656"/>
            <a:ext cx="2455100" cy="347122"/>
            <a:chOff x="6691345" y="4796378"/>
            <a:chExt cx="2455100" cy="347122"/>
          </a:xfrm>
        </p:grpSpPr>
        <p:sp>
          <p:nvSpPr>
            <p:cNvPr id="6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6" name="Скругленный прямоугольник 65"/>
          <p:cNvSpPr/>
          <p:nvPr/>
        </p:nvSpPr>
        <p:spPr>
          <a:xfrm>
            <a:off x="3314643" y="4424619"/>
            <a:ext cx="2740295" cy="3377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 стрелкой 59"/>
          <p:cNvCxnSpPr/>
          <p:nvPr/>
        </p:nvCxnSpPr>
        <p:spPr>
          <a:xfrm flipH="1" flipV="1">
            <a:off x="2416434" y="3422458"/>
            <a:ext cx="1872569" cy="9494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5076056" y="3608395"/>
            <a:ext cx="2152793" cy="7635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14643" y="4410268"/>
            <a:ext cx="3076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Логарифмическая кривая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63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6" grpId="0" animBg="1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5866"/>
            <a:ext cx="5435616" cy="135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214414" y="3000378"/>
            <a:ext cx="65008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Сделать конспект занятия и домашнее задание в тетради.  Выполненную работу в отсканированном виде отправить преподавателю на электронную почту </a:t>
            </a:r>
            <a:r>
              <a:rPr lang="ru-RU" u="sng" dirty="0" smtClean="0">
                <a:hlinkClick r:id="rId3"/>
              </a:rPr>
              <a:t>olgadumnova80@mail.ru</a:t>
            </a:r>
            <a:r>
              <a:rPr lang="ru-RU" dirty="0" smtClean="0"/>
              <a:t> или сфотографировать работу и отправить «В контакте» </a:t>
            </a:r>
            <a:r>
              <a:rPr lang="ru-RU" u="sng" dirty="0" smtClean="0">
                <a:hlinkClick r:id="rId4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285984" y="2857502"/>
            <a:ext cx="4515065" cy="84551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2305287" y="2994255"/>
                <a:ext cx="453816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∈(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;+∞)</m:t>
                      </m:r>
                    </m:oMath>
                  </m:oMathPara>
                </a14:m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287" y="2994255"/>
                <a:ext cx="4538165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500" r="-3893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857356" y="1785932"/>
            <a:ext cx="5788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Функцию, заданную формулой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7290" y="3857634"/>
            <a:ext cx="71838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</a:t>
            </a:r>
            <a:r>
              <a:rPr lang="ru-RU" sz="3200" b="1" dirty="0" smtClean="0">
                <a:solidFill>
                  <a:srgbClr val="002060"/>
                </a:solidFill>
              </a:rPr>
              <a:t>азывают логарифмической функцией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 с основанием </a:t>
            </a:r>
            <a:r>
              <a:rPr lang="ru-RU" sz="3200" b="1" i="1" dirty="0" smtClean="0">
                <a:solidFill>
                  <a:srgbClr val="002060"/>
                </a:solidFill>
              </a:rPr>
              <a:t>а.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240" y="785800"/>
            <a:ext cx="304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Определение.</a:t>
            </a:r>
            <a:endParaRPr lang="ru-RU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76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467225" y="0"/>
            <a:ext cx="4676775" cy="5140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3672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4664740" y="123478"/>
                <a:ext cx="18493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740" y="123478"/>
                <a:ext cx="184935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8224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7072281"/>
                  </p:ext>
                </p:extLst>
              </p:nvPr>
            </p:nvGraphicFramePr>
            <p:xfrm>
              <a:off x="4597072" y="689428"/>
              <a:ext cx="3143280" cy="1063498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523880"/>
                    <a:gridCol w="523880"/>
                    <a:gridCol w="523880"/>
                    <a:gridCol w="523880"/>
                    <a:gridCol w="523880"/>
                    <a:gridCol w="523880"/>
                  </a:tblGrid>
                  <a:tr h="4584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RU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ru-RU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ru-RU" b="0" dirty="0"/>
                        </a:p>
                      </a:txBody>
                      <a:tcPr/>
                    </a:tc>
                  </a:tr>
                  <a:tr h="4584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463758469"/>
                  </p:ext>
                </p:extLst>
              </p:nvPr>
            </p:nvGraphicFramePr>
            <p:xfrm>
              <a:off x="4597072" y="689428"/>
              <a:ext cx="3143280" cy="1063498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523880"/>
                    <a:gridCol w="523880"/>
                    <a:gridCol w="523880"/>
                    <a:gridCol w="523880"/>
                    <a:gridCol w="523880"/>
                    <a:gridCol w="523880"/>
                  </a:tblGrid>
                  <a:tr h="60502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t="-5000" r="-500000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00000" t="-5000" r="-400000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200000" t="-5000" r="-300000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300000" t="-5000" r="-200000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400000" t="-5000" r="-100000" b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500000" t="-5000" b="-75000"/>
                          </a:stretch>
                        </a:blipFill>
                      </a:tcPr>
                    </a:tc>
                  </a:tr>
                  <a:tr h="45847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t="-140000" r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00000" t="-140000" r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200000" t="-140000" r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300000" t="-140000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400000" t="-14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500000" t="-14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33" name="Picture 2" descr="D:\Математика\Котяшёва\list2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55" t="15989" r="18981" b="42640"/>
          <a:stretch/>
        </p:blipFill>
        <p:spPr bwMode="auto">
          <a:xfrm>
            <a:off x="153058" y="1262653"/>
            <a:ext cx="4176464" cy="329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Математика\Котяшёва\list2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55" t="15989" r="18981" b="42640"/>
          <a:stretch/>
        </p:blipFill>
        <p:spPr bwMode="auto">
          <a:xfrm>
            <a:off x="153058" y="690483"/>
            <a:ext cx="4176464" cy="329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 стрелкой 11"/>
          <p:cNvCxnSpPr/>
          <p:nvPr/>
        </p:nvCxnSpPr>
        <p:spPr>
          <a:xfrm flipV="1">
            <a:off x="1696941" y="799611"/>
            <a:ext cx="0" cy="3645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28247" y="2536421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4024567" y="2483989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567" y="2483989"/>
                <a:ext cx="36798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1393414" y="704361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414" y="704361"/>
                <a:ext cx="36798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1393413" y="2493199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413" y="2493199"/>
                <a:ext cx="398699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1846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892379" y="250174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379" y="2501745"/>
                <a:ext cx="367985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1359591" y="1968903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591" y="1968903"/>
                <a:ext cx="367985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>
            <a:off x="1616609" y="2242077"/>
            <a:ext cx="1606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002309" y="2453909"/>
            <a:ext cx="0" cy="171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Полилиния 33"/>
          <p:cNvSpPr/>
          <p:nvPr/>
        </p:nvSpPr>
        <p:spPr>
          <a:xfrm rot="5400000" flipH="1">
            <a:off x="1513061" y="1905075"/>
            <a:ext cx="2681288" cy="2247900"/>
          </a:xfrm>
          <a:custGeom>
            <a:avLst/>
            <a:gdLst>
              <a:gd name="connsiteX0" fmla="*/ 0 w 2681288"/>
              <a:gd name="connsiteY0" fmla="*/ 2247900 h 2247900"/>
              <a:gd name="connsiteX1" fmla="*/ 1195388 w 2681288"/>
              <a:gd name="connsiteY1" fmla="*/ 2224087 h 2247900"/>
              <a:gd name="connsiteX2" fmla="*/ 1776413 w 2681288"/>
              <a:gd name="connsiteY2" fmla="*/ 2009775 h 2247900"/>
              <a:gd name="connsiteX3" fmla="*/ 2085975 w 2681288"/>
              <a:gd name="connsiteY3" fmla="*/ 1719262 h 2247900"/>
              <a:gd name="connsiteX4" fmla="*/ 2381250 w 2681288"/>
              <a:gd name="connsiteY4" fmla="*/ 1147762 h 2247900"/>
              <a:gd name="connsiteX5" fmla="*/ 2681288 w 2681288"/>
              <a:gd name="connsiteY5" fmla="*/ 0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288" h="2247900">
                <a:moveTo>
                  <a:pt x="0" y="2247900"/>
                </a:moveTo>
                <a:lnTo>
                  <a:pt x="1195388" y="2224087"/>
                </a:lnTo>
                <a:cubicBezTo>
                  <a:pt x="1491457" y="2184399"/>
                  <a:pt x="1627982" y="2093912"/>
                  <a:pt x="1776413" y="2009775"/>
                </a:cubicBezTo>
                <a:cubicBezTo>
                  <a:pt x="1924844" y="1925637"/>
                  <a:pt x="1985169" y="1862931"/>
                  <a:pt x="2085975" y="1719262"/>
                </a:cubicBezTo>
                <a:cubicBezTo>
                  <a:pt x="2186781" y="1575593"/>
                  <a:pt x="2282031" y="1434306"/>
                  <a:pt x="2381250" y="1147762"/>
                </a:cubicBezTo>
                <a:cubicBezTo>
                  <a:pt x="2480469" y="861218"/>
                  <a:pt x="2580878" y="430609"/>
                  <a:pt x="2681288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956137" y="2505183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261631" y="221155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853705" y="1928165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730855" y="3071747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812675" y="2781943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4607119" y="122264"/>
                <a:ext cx="30507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119" y="122264"/>
                <a:ext cx="3050772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3600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4317756" y="657473"/>
                <a:ext cx="30547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1. </m:t>
                      </m:r>
                      <m:r>
                        <a:rPr lang="en-US" sz="28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=(0;+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∞)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56" y="657473"/>
                <a:ext cx="3054746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10465" r="-4990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TextBox 38"/>
              <p:cNvSpPr txBox="1"/>
              <p:nvPr/>
            </p:nvSpPr>
            <p:spPr>
              <a:xfrm>
                <a:off x="4333875" y="1104493"/>
                <a:ext cx="20487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2. </m:t>
                      </m:r>
                      <m:r>
                        <a:rPr lang="en-US" sz="28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875" y="1104493"/>
                <a:ext cx="2048766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0465" r="-7440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/>
              <p:cNvSpPr txBox="1"/>
              <p:nvPr/>
            </p:nvSpPr>
            <p:spPr>
              <a:xfrm>
                <a:off x="4375256" y="1500778"/>
                <a:ext cx="424629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3. </m:t>
                    </m:r>
                  </m:oMath>
                </a14:m>
                <a:r>
                  <a:rPr lang="ru-RU" sz="2800" dirty="0" smtClean="0"/>
                  <a:t>функция не является ни </a:t>
                </a:r>
              </a:p>
              <a:p>
                <a:r>
                  <a:rPr lang="ru-RU" sz="2800" dirty="0" smtClean="0"/>
                  <a:t>четной, ни нечетной </a:t>
                </a:r>
                <a:endParaRPr lang="ru-RU" sz="28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256" y="1500778"/>
                <a:ext cx="4246291" cy="954107"/>
              </a:xfrm>
              <a:prstGeom prst="rect">
                <a:avLst/>
              </a:prstGeom>
              <a:blipFill rotWithShape="1">
                <a:blip r:embed="rId15"/>
                <a:stretch>
                  <a:fillRect l="-3017" t="-5732" r="-3879" b="-17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/>
              <p:cNvSpPr txBox="1"/>
              <p:nvPr/>
            </p:nvSpPr>
            <p:spPr>
              <a:xfrm>
                <a:off x="4369885" y="2247735"/>
                <a:ext cx="49443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</a:rPr>
                      <m:t>4</m:t>
                    </m:r>
                    <m:r>
                      <a:rPr lang="en-US" sz="2800" b="0" i="1" smtClean="0">
                        <a:latin typeface="Cambria Math"/>
                      </a:rPr>
                      <m:t>. </m:t>
                    </m:r>
                  </m:oMath>
                </a14:m>
                <a:r>
                  <a:rPr lang="ru-RU" sz="2800" dirty="0" smtClean="0"/>
                  <a:t>функция возрастает на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𝐷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sz="2800" dirty="0" smtClean="0"/>
                  <a:t/>
                </a:r>
                <a:endParaRPr lang="ru-RU" sz="28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885" y="2247735"/>
                <a:ext cx="4944302" cy="523220"/>
              </a:xfrm>
              <a:prstGeom prst="rect">
                <a:avLst/>
              </a:prstGeom>
              <a:blipFill rotWithShape="1">
                <a:blip r:embed="rId16"/>
                <a:stretch>
                  <a:fillRect t="-10465" r="-3083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/>
              <p:cNvSpPr txBox="1"/>
              <p:nvPr/>
            </p:nvSpPr>
            <p:spPr>
              <a:xfrm>
                <a:off x="4374220" y="2616278"/>
                <a:ext cx="436997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5. </m:t>
                    </m:r>
                  </m:oMath>
                </a14:m>
                <a:r>
                  <a:rPr lang="ru-RU" sz="2800" dirty="0" smtClean="0"/>
                  <a:t>функция не ограничена </a:t>
                </a:r>
              </a:p>
              <a:p>
                <a:r>
                  <a:rPr lang="en-US" sz="2800" dirty="0" smtClean="0"/>
                  <a:t/>
                </a:r>
                <a:r>
                  <a:rPr lang="ru-RU" sz="2800" dirty="0" smtClean="0"/>
                  <a:t>ни сверху, ни снизу  </a:t>
                </a:r>
                <a:endParaRPr lang="ru-RU" sz="28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220" y="2616278"/>
                <a:ext cx="4369979" cy="954107"/>
              </a:xfrm>
              <a:prstGeom prst="rect">
                <a:avLst/>
              </a:prstGeom>
              <a:blipFill rotWithShape="1">
                <a:blip r:embed="rId17"/>
                <a:stretch>
                  <a:fillRect l="-2933" t="-5732" r="-419" b="-17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TextBox 42"/>
              <p:cNvSpPr txBox="1"/>
              <p:nvPr/>
            </p:nvSpPr>
            <p:spPr>
              <a:xfrm>
                <a:off x="4347140" y="3403162"/>
                <a:ext cx="488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</a:rPr>
                      <m:t>6</m:t>
                    </m:r>
                    <m:r>
                      <a:rPr lang="en-US" sz="2800" b="0" i="1" smtClean="0">
                        <a:latin typeface="Cambria Math"/>
                      </a:rPr>
                      <m:t>. 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800" b="0" i="1" smtClean="0">
                            <a:latin typeface="Cambria Math"/>
                          </a:rPr>
                          <m:t>наиб</m:t>
                        </m:r>
                      </m:sub>
                    </m:sSub>
                    <m:r>
                      <a:rPr lang="ru-RU" sz="28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800" b="0" i="1" smtClean="0">
                            <a:latin typeface="Cambria Math"/>
                          </a:rPr>
                          <m:t>наим</m:t>
                        </m:r>
                      </m:sub>
                    </m:sSub>
                  </m:oMath>
                </a14:m>
                <a:r>
                  <a:rPr lang="ru-RU" sz="2800" dirty="0" smtClean="0"/>
                  <a:t> − не существует  </a:t>
                </a:r>
                <a:endParaRPr lang="ru-RU" sz="28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140" y="3403162"/>
                <a:ext cx="4880631" cy="523220"/>
              </a:xfrm>
              <a:prstGeom prst="rect">
                <a:avLst/>
              </a:prstGeom>
              <a:blipFill rotWithShape="1">
                <a:blip r:embed="rId18"/>
                <a:stretch>
                  <a:fillRect t="-10465" r="-3246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4347140" y="3814094"/>
                <a:ext cx="40586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</a:rPr>
                      <m:t>7</m:t>
                    </m:r>
                    <m:r>
                      <a:rPr lang="en-US" sz="2800" b="0" i="1" smtClean="0">
                        <a:latin typeface="Cambria Math"/>
                      </a:rPr>
                      <m:t>. </m:t>
                    </m:r>
                  </m:oMath>
                </a14:m>
                <a:r>
                  <a:rPr lang="ru-RU" sz="2800" dirty="0" smtClean="0"/>
                  <a:t>функция непрерывная </a:t>
                </a:r>
                <a:endParaRPr lang="ru-RU" sz="28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140" y="3814094"/>
                <a:ext cx="4058612" cy="523220"/>
              </a:xfrm>
              <a:prstGeom prst="rect">
                <a:avLst/>
              </a:prstGeom>
              <a:blipFill rotWithShape="1">
                <a:blip r:embed="rId19"/>
                <a:stretch>
                  <a:fillRect t="-10465" r="-4054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4357839" y="4263620"/>
                <a:ext cx="41432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8. </m:t>
                    </m:r>
                  </m:oMath>
                </a14:m>
                <a:r>
                  <a:rPr lang="ru-RU" sz="2800" dirty="0" smtClean="0"/>
                  <a:t>функция выпукла вверх</a:t>
                </a:r>
                <a:endParaRPr lang="ru-RU" sz="28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839" y="4263620"/>
                <a:ext cx="4143250" cy="523220"/>
              </a:xfrm>
              <a:prstGeom prst="rect">
                <a:avLst/>
              </a:prstGeom>
              <a:blipFill rotWithShape="1">
                <a:blip r:embed="rId20"/>
                <a:stretch>
                  <a:fillRect t="-10465" r="-3676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71406" y="214296"/>
            <a:ext cx="4832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Построим график логарифмической функции: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8559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34" grpId="0" animBg="1"/>
      <p:bldP spid="30" grpId="0" animBg="1"/>
      <p:bldP spid="31" grpId="0" animBg="1"/>
      <p:bldP spid="32" grpId="0" animBg="1"/>
      <p:bldP spid="28" grpId="0" animBg="1"/>
      <p:bldP spid="29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72000" y="0"/>
            <a:ext cx="4572000" cy="5140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3672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4664740" y="171103"/>
                <a:ext cx="1849352" cy="7500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740" y="171103"/>
                <a:ext cx="1849352" cy="750014"/>
              </a:xfrm>
              <a:prstGeom prst="rect">
                <a:avLst/>
              </a:prstGeom>
              <a:blipFill rotWithShape="1">
                <a:blip r:embed="rId4"/>
                <a:stretch>
                  <a:fillRect t="-7317" r="-82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1857590"/>
                  </p:ext>
                </p:extLst>
              </p:nvPr>
            </p:nvGraphicFramePr>
            <p:xfrm>
              <a:off x="4664740" y="1264857"/>
              <a:ext cx="3667158" cy="1063498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611193"/>
                    <a:gridCol w="611193"/>
                    <a:gridCol w="611193"/>
                    <a:gridCol w="611193"/>
                    <a:gridCol w="611193"/>
                    <a:gridCol w="611193"/>
                  </a:tblGrid>
                  <a:tr h="4584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RU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ru-RU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ru-RU" b="0" dirty="0"/>
                        </a:p>
                      </a:txBody>
                      <a:tcPr/>
                    </a:tc>
                  </a:tr>
                  <a:tr h="4584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75559987"/>
                  </p:ext>
                </p:extLst>
              </p:nvPr>
            </p:nvGraphicFramePr>
            <p:xfrm>
              <a:off x="4664740" y="1264857"/>
              <a:ext cx="3667158" cy="1063498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611193"/>
                    <a:gridCol w="611193"/>
                    <a:gridCol w="611193"/>
                    <a:gridCol w="611193"/>
                    <a:gridCol w="611193"/>
                    <a:gridCol w="611193"/>
                  </a:tblGrid>
                  <a:tr h="60502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t="-5000" r="-502000" b="-7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99010" t="-5000" r="-397030" b="-7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201000" t="-5000" r="-301000" b="-7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301000" t="-5000" r="-201000" b="-7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397030" t="-5000" r="-99010" b="-7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502000" t="-5000" b="-76000"/>
                          </a:stretch>
                        </a:blipFill>
                      </a:tcPr>
                    </a:tc>
                  </a:tr>
                  <a:tr h="45847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t="-140000" r="-502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99010" t="-140000" r="-39703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201000" t="-140000" r="-301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301000" t="-140000" r="-201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397030" t="-140000" r="-9901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502000" t="-140000" b="-13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" name="Picture 2" descr="D:\Математика\Котяшёва\list2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55" t="15989" r="18981" b="42640"/>
          <a:stretch/>
        </p:blipFill>
        <p:spPr bwMode="auto">
          <a:xfrm>
            <a:off x="200683" y="928608"/>
            <a:ext cx="4176464" cy="329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 стрелкой 11"/>
          <p:cNvCxnSpPr/>
          <p:nvPr/>
        </p:nvCxnSpPr>
        <p:spPr>
          <a:xfrm flipV="1">
            <a:off x="2040642" y="928608"/>
            <a:ext cx="0" cy="329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87409" y="3076931"/>
            <a:ext cx="4089738" cy="1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4052038" y="3000888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038" y="3000888"/>
                <a:ext cx="36798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1732479" y="94248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479" y="942486"/>
                <a:ext cx="36798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1749570" y="3030434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570" y="3030434"/>
                <a:ext cx="398699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2094708" y="3030434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708" y="3030434"/>
                <a:ext cx="367985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1715748" y="2734738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748" y="2734738"/>
                <a:ext cx="367985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>
            <a:off x="1955674" y="2779312"/>
            <a:ext cx="1606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358466" y="2991144"/>
            <a:ext cx="0" cy="171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Полилиния 33"/>
          <p:cNvSpPr/>
          <p:nvPr/>
        </p:nvSpPr>
        <p:spPr>
          <a:xfrm rot="839361" flipH="1">
            <a:off x="1780008" y="1341745"/>
            <a:ext cx="2748133" cy="2275142"/>
          </a:xfrm>
          <a:custGeom>
            <a:avLst/>
            <a:gdLst>
              <a:gd name="connsiteX0" fmla="*/ 0 w 2681288"/>
              <a:gd name="connsiteY0" fmla="*/ 2247900 h 2247900"/>
              <a:gd name="connsiteX1" fmla="*/ 1195388 w 2681288"/>
              <a:gd name="connsiteY1" fmla="*/ 2224087 h 2247900"/>
              <a:gd name="connsiteX2" fmla="*/ 1776413 w 2681288"/>
              <a:gd name="connsiteY2" fmla="*/ 2009775 h 2247900"/>
              <a:gd name="connsiteX3" fmla="*/ 2085975 w 2681288"/>
              <a:gd name="connsiteY3" fmla="*/ 1719262 h 2247900"/>
              <a:gd name="connsiteX4" fmla="*/ 2381250 w 2681288"/>
              <a:gd name="connsiteY4" fmla="*/ 1147762 h 2247900"/>
              <a:gd name="connsiteX5" fmla="*/ 2681288 w 2681288"/>
              <a:gd name="connsiteY5" fmla="*/ 0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288" h="2247900">
                <a:moveTo>
                  <a:pt x="0" y="2247900"/>
                </a:moveTo>
                <a:lnTo>
                  <a:pt x="1195388" y="2224087"/>
                </a:lnTo>
                <a:cubicBezTo>
                  <a:pt x="1491457" y="2184399"/>
                  <a:pt x="1627982" y="2093912"/>
                  <a:pt x="1776413" y="2009775"/>
                </a:cubicBezTo>
                <a:cubicBezTo>
                  <a:pt x="1924844" y="1925637"/>
                  <a:pt x="1985169" y="1862931"/>
                  <a:pt x="2085975" y="1719262"/>
                </a:cubicBezTo>
                <a:cubicBezTo>
                  <a:pt x="2186781" y="1575593"/>
                  <a:pt x="2282031" y="1434306"/>
                  <a:pt x="2381250" y="1147762"/>
                </a:cubicBezTo>
                <a:cubicBezTo>
                  <a:pt x="2480469" y="861218"/>
                  <a:pt x="2580878" y="430609"/>
                  <a:pt x="2681288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325034" y="304241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608160" y="333603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217095" y="361083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104104" y="246275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183727" y="274968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4651170" y="175209"/>
                <a:ext cx="36574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170" y="175209"/>
                <a:ext cx="3657475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3833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4445509" y="728776"/>
                <a:ext cx="30547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1. </m:t>
                      </m:r>
                      <m:r>
                        <a:rPr lang="en-US" sz="28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=(0;+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∞)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509" y="728776"/>
                <a:ext cx="3054747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10588" r="-4990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TextBox 38"/>
              <p:cNvSpPr txBox="1"/>
              <p:nvPr/>
            </p:nvSpPr>
            <p:spPr>
              <a:xfrm>
                <a:off x="4443810" y="1069750"/>
                <a:ext cx="34093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2. </m:t>
                      </m:r>
                      <m:r>
                        <a:rPr lang="en-US" sz="28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=(−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∞</m:t>
                      </m:r>
                      <m:r>
                        <a:rPr lang="en-US" sz="2800" b="0" i="1" smtClean="0">
                          <a:latin typeface="Cambria Math"/>
                        </a:rPr>
                        <m:t>;+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∞)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810" y="1069750"/>
                <a:ext cx="3409331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0465" r="-4293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/>
              <p:cNvSpPr txBox="1"/>
              <p:nvPr/>
            </p:nvSpPr>
            <p:spPr>
              <a:xfrm>
                <a:off x="4501510" y="1419622"/>
                <a:ext cx="424629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1341438" algn="l"/>
                  </a:tabLst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3. </m:t>
                    </m:r>
                  </m:oMath>
                </a14:m>
                <a:r>
                  <a:rPr lang="ru-RU" sz="2800" dirty="0" smtClean="0"/>
                  <a:t>функция не является ни </a:t>
                </a:r>
              </a:p>
              <a:p>
                <a:r>
                  <a:rPr lang="ru-RU" sz="2800" dirty="0" smtClean="0"/>
                  <a:t>четной, ни нечетной </a:t>
                </a:r>
                <a:endParaRPr lang="ru-RU" sz="28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510" y="1419622"/>
                <a:ext cx="4246291" cy="954107"/>
              </a:xfrm>
              <a:prstGeom prst="rect">
                <a:avLst/>
              </a:prstGeom>
              <a:blipFill rotWithShape="1">
                <a:blip r:embed="rId15"/>
                <a:stretch>
                  <a:fillRect l="-2869" t="-5769" r="-3874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/>
              <p:cNvSpPr txBox="1"/>
              <p:nvPr/>
            </p:nvSpPr>
            <p:spPr>
              <a:xfrm>
                <a:off x="4503235" y="2247735"/>
                <a:ext cx="45419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</a:rPr>
                      <m:t>4</m:t>
                    </m:r>
                    <m:r>
                      <a:rPr lang="en-US" sz="2800" b="0" i="1" smtClean="0">
                        <a:latin typeface="Cambria Math"/>
                      </a:rPr>
                      <m:t>. </m:t>
                    </m:r>
                  </m:oMath>
                </a14:m>
                <a:r>
                  <a:rPr lang="ru-RU" sz="2800" dirty="0" smtClean="0"/>
                  <a:t>функция убывает на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𝐷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sz="2800" dirty="0" smtClean="0"/>
                  <a:t/>
                </a:r>
                <a:endParaRPr lang="ru-RU" sz="28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235" y="2247735"/>
                <a:ext cx="4541949" cy="523220"/>
              </a:xfrm>
              <a:prstGeom prst="rect">
                <a:avLst/>
              </a:prstGeom>
              <a:blipFill rotWithShape="1">
                <a:blip r:embed="rId16"/>
                <a:stretch>
                  <a:fillRect t="-10465" r="-3490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/>
              <p:cNvSpPr txBox="1"/>
              <p:nvPr/>
            </p:nvSpPr>
            <p:spPr>
              <a:xfrm>
                <a:off x="4507570" y="2616278"/>
                <a:ext cx="460844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5. </m:t>
                    </m:r>
                  </m:oMath>
                </a14:m>
                <a:r>
                  <a:rPr lang="ru-RU" sz="2800" dirty="0" smtClean="0"/>
                  <a:t>функция не ограничена ни</a:t>
                </a:r>
              </a:p>
              <a:p>
                <a:r>
                  <a:rPr lang="ru-RU" sz="2800" dirty="0" smtClean="0"/>
                  <a:t>сверху, н</a:t>
                </a:r>
                <a:r>
                  <a:rPr lang="ru-RU" sz="2800" dirty="0"/>
                  <a:t>и</a:t>
                </a:r>
                <a:r>
                  <a:rPr lang="ru-RU" sz="2800" dirty="0" smtClean="0"/>
                  <a:t> снизу  </a:t>
                </a:r>
                <a:endParaRPr lang="ru-RU" sz="28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570" y="2616278"/>
                <a:ext cx="4608441" cy="954107"/>
              </a:xfrm>
              <a:prstGeom prst="rect">
                <a:avLst/>
              </a:prstGeom>
              <a:blipFill rotWithShape="1">
                <a:blip r:embed="rId17"/>
                <a:stretch>
                  <a:fillRect l="-2646" t="-5732" r="-3439" b="-17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TextBox 42"/>
              <p:cNvSpPr txBox="1"/>
              <p:nvPr/>
            </p:nvSpPr>
            <p:spPr>
              <a:xfrm>
                <a:off x="4480490" y="3403162"/>
                <a:ext cx="488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</a:rPr>
                      <m:t>6</m:t>
                    </m:r>
                    <m:r>
                      <a:rPr lang="en-US" sz="2800" b="0" i="1" smtClean="0">
                        <a:latin typeface="Cambria Math"/>
                      </a:rPr>
                      <m:t>. 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800" b="0" i="1" smtClean="0">
                            <a:latin typeface="Cambria Math"/>
                          </a:rPr>
                          <m:t>наиб</m:t>
                        </m:r>
                      </m:sub>
                    </m:sSub>
                    <m:r>
                      <a:rPr lang="ru-RU" sz="28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800" b="0" i="1" smtClean="0">
                            <a:latin typeface="Cambria Math"/>
                          </a:rPr>
                          <m:t>наим</m:t>
                        </m:r>
                      </m:sub>
                    </m:sSub>
                  </m:oMath>
                </a14:m>
                <a:r>
                  <a:rPr lang="ru-RU" sz="2800" dirty="0" smtClean="0"/>
                  <a:t> − не существует  </a:t>
                </a:r>
                <a:endParaRPr lang="ru-RU" sz="28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490" y="3403162"/>
                <a:ext cx="4880631" cy="523220"/>
              </a:xfrm>
              <a:prstGeom prst="rect">
                <a:avLst/>
              </a:prstGeom>
              <a:blipFill rotWithShape="1">
                <a:blip r:embed="rId18"/>
                <a:stretch>
                  <a:fillRect t="-10465" r="-3121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4480490" y="3814094"/>
                <a:ext cx="40586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/>
                      </a:rPr>
                      <m:t>7</m:t>
                    </m:r>
                    <m:r>
                      <a:rPr lang="en-US" sz="2800" b="0" i="1" smtClean="0">
                        <a:latin typeface="Cambria Math"/>
                      </a:rPr>
                      <m:t>. </m:t>
                    </m:r>
                  </m:oMath>
                </a14:m>
                <a:r>
                  <a:rPr lang="ru-RU" sz="2800" dirty="0" smtClean="0"/>
                  <a:t>функция непрерывная </a:t>
                </a:r>
                <a:endParaRPr lang="ru-RU" sz="28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490" y="3814094"/>
                <a:ext cx="4058612" cy="523220"/>
              </a:xfrm>
              <a:prstGeom prst="rect">
                <a:avLst/>
              </a:prstGeom>
              <a:blipFill rotWithShape="1">
                <a:blip r:embed="rId19"/>
                <a:stretch>
                  <a:fillRect t="-10465" r="-3904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4491189" y="4263620"/>
                <a:ext cx="40730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8. </m:t>
                    </m:r>
                  </m:oMath>
                </a14:m>
                <a:r>
                  <a:rPr lang="ru-RU" sz="2800" dirty="0" smtClean="0"/>
                  <a:t>функция выпукла вниз </a:t>
                </a:r>
                <a:endParaRPr lang="ru-RU" sz="28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189" y="4263620"/>
                <a:ext cx="4073038" cy="523220"/>
              </a:xfrm>
              <a:prstGeom prst="rect">
                <a:avLst/>
              </a:prstGeom>
              <a:blipFill rotWithShape="1">
                <a:blip r:embed="rId20"/>
                <a:stretch>
                  <a:fillRect t="-10465" r="-4042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0" y="285734"/>
            <a:ext cx="4832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Построим график логарифмической функции: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62000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34" grpId="0" animBg="1"/>
      <p:bldP spid="30" grpId="0" animBg="1"/>
      <p:bldP spid="31" grpId="0" animBg="1"/>
      <p:bldP spid="32" grpId="0" animBg="1"/>
      <p:bldP spid="28" grpId="0" animBg="1"/>
      <p:bldP spid="29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Сравнить числа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18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ru-RU" sz="1800" b="0" i="1" smtClean="0">
                            <a:latin typeface="Cambria Math"/>
                          </a:rPr>
                          <m:t>7</m:t>
                        </m:r>
                      </m:e>
                    </m:func>
                  </m:oMath>
                </a14:m>
                <a:r>
                  <a:rPr lang="ru-RU" sz="1800" dirty="0" smtClean="0"/>
                  <a:t> и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18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ru-RU" sz="1800" b="0" i="1" smtClean="0">
                            <a:latin typeface="Cambria Math"/>
                          </a:rPr>
                          <m:t>23</m:t>
                        </m:r>
                      </m:e>
                    </m:func>
                  </m:oMath>
                </a14:m>
                <a:r>
                  <a:rPr lang="ru-RU" sz="1800" dirty="0" smtClean="0"/>
                  <a:t>.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ru-RU" sz="12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4&gt;1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1800" dirty="0" smtClean="0"/>
                  <a:t> − </a:t>
                </a:r>
                <a:r>
                  <a:rPr lang="ru-RU" sz="1800" dirty="0" smtClean="0"/>
                  <a:t>возрастает</a:t>
                </a:r>
                <a:endParaRPr lang="en-US" sz="1800" dirty="0" smtClean="0"/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7&lt;23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⇒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ru-RU" sz="1800" i="1">
                              <a:latin typeface="Cambria Math"/>
                            </a:rPr>
                            <m:t>7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&lt;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i="1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23</m:t>
                          </m:r>
                        </m:e>
                      </m:func>
                    </m:oMath>
                  </m:oMathPara>
                </a14:m>
                <a:endParaRPr lang="en-US" sz="1800" dirty="0" smtClean="0"/>
              </a:p>
            </p:txBody>
          </p:sp>
        </mc:Choice>
        <mc:Fallback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 t="-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622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Сравнить числа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0,8</m:t>
                        </m:r>
                      </m:e>
                    </m:func>
                  </m:oMath>
                </a14:m>
                <a:r>
                  <a:rPr lang="ru-RU" sz="1800" dirty="0" smtClean="0"/>
                  <a:t> и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</m:e>
                    </m:func>
                  </m:oMath>
                </a14:m>
                <a:r>
                  <a:rPr lang="ru-RU" sz="1800" dirty="0" smtClean="0"/>
                  <a:t>.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ru-RU" sz="12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&lt;1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1800" dirty="0" smtClean="0"/>
                  <a:t> − </a:t>
                </a:r>
                <a:r>
                  <a:rPr lang="ru-RU" sz="1800" dirty="0" smtClean="0"/>
                  <a:t>убывает</a:t>
                </a:r>
                <a:endParaRPr lang="en-US" sz="1800" dirty="0" smtClean="0"/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800" b="0" i="1" smtClean="0">
                          <a:latin typeface="Cambria Math"/>
                        </a:rPr>
                        <m:t>0,8</m:t>
                      </m:r>
                      <m:r>
                        <a:rPr lang="en-US" sz="1800" b="0" i="1" smtClean="0">
                          <a:latin typeface="Cambria Math"/>
                        </a:rPr>
                        <m:t>&lt;</m:t>
                      </m:r>
                      <m:r>
                        <a:rPr lang="ru-RU" sz="1800" b="0" i="1" smtClean="0">
                          <a:latin typeface="Cambria Math"/>
                        </a:rPr>
                        <m:t>1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⇒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1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0,8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&gt;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1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US" sz="1800" dirty="0" smtClean="0"/>
              </a:p>
            </p:txBody>
          </p:sp>
        </mc:Choice>
        <mc:Fallback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 t="-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9370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>
            <a:off x="6276618" y="1257312"/>
            <a:ext cx="607591" cy="17397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451689" y="9657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251520" y="672638"/>
                <a:ext cx="8455593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Построить и прочитать график функции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−3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+3, при 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≤1</m:t>
                            </m:r>
                          </m:e>
                          <m:e>
                            <m:func>
                              <m:func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f>
                                      <m:fPr>
                                        <m:ctrlPr>
                                          <a:rPr lang="en-US" sz="1800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sub>
                                </m:sSub>
                              </m:fName>
                              <m:e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US" sz="1800" b="0" i="1" smtClean="0">
                                <a:latin typeface="Cambria Math"/>
                              </a:rPr>
                              <m:t>, </m:t>
                            </m:r>
                            <m:r>
                              <a:rPr lang="ru-RU" sz="1800" b="0" i="1" smtClean="0">
                                <a:latin typeface="Cambria Math"/>
                              </a:rPr>
                              <m:t>при 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&gt;1 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800" dirty="0" smtClean="0"/>
                  <a:t>.</a:t>
                </a:r>
                <a:endParaRPr lang="ru-RU" sz="18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:endParaRPr lang="en-US" sz="1800" dirty="0" smtClean="0"/>
              </a:p>
            </p:txBody>
          </p:sp>
        </mc:Choice>
        <mc:Fallback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72638"/>
                <a:ext cx="8455593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77" t="-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2" descr="D:\Математика\Котяшёва\list2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55" t="15989" r="18981" b="42640"/>
          <a:stretch/>
        </p:blipFill>
        <p:spPr bwMode="auto">
          <a:xfrm>
            <a:off x="4742581" y="1143776"/>
            <a:ext cx="4176464" cy="329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 стрелкой 10"/>
          <p:cNvCxnSpPr/>
          <p:nvPr/>
        </p:nvCxnSpPr>
        <p:spPr>
          <a:xfrm>
            <a:off x="4993847" y="2997035"/>
            <a:ext cx="38061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6590175" y="1257312"/>
            <a:ext cx="0" cy="2880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276618" y="1257312"/>
            <a:ext cx="936104" cy="26947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TextBox 33"/>
              <p:cNvSpPr txBox="1"/>
              <p:nvPr/>
            </p:nvSpPr>
            <p:spPr>
              <a:xfrm>
                <a:off x="8343544" y="294106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3544" y="2941066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TextBox 38"/>
              <p:cNvSpPr txBox="1"/>
              <p:nvPr/>
            </p:nvSpPr>
            <p:spPr>
              <a:xfrm>
                <a:off x="6315396" y="124028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396" y="1240286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/>
              <p:cNvSpPr txBox="1"/>
              <p:nvPr/>
            </p:nvSpPr>
            <p:spPr>
              <a:xfrm>
                <a:off x="6300156" y="2932512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56" y="2932512"/>
                <a:ext cx="39869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818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/>
              <p:cNvSpPr txBox="1"/>
              <p:nvPr/>
            </p:nvSpPr>
            <p:spPr>
              <a:xfrm>
                <a:off x="6640086" y="2940132"/>
                <a:ext cx="3041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086" y="2940132"/>
                <a:ext cx="304120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38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/>
              <p:cNvSpPr txBox="1"/>
              <p:nvPr/>
            </p:nvSpPr>
            <p:spPr>
              <a:xfrm>
                <a:off x="6334914" y="262157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914" y="2621576"/>
                <a:ext cx="36798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Полилиния 42"/>
          <p:cNvSpPr/>
          <p:nvPr/>
        </p:nvSpPr>
        <p:spPr>
          <a:xfrm rot="5400000">
            <a:off x="6367232" y="1400052"/>
            <a:ext cx="2786752" cy="2247900"/>
          </a:xfrm>
          <a:custGeom>
            <a:avLst/>
            <a:gdLst>
              <a:gd name="connsiteX0" fmla="*/ 0 w 2681288"/>
              <a:gd name="connsiteY0" fmla="*/ 2247900 h 2247900"/>
              <a:gd name="connsiteX1" fmla="*/ 1195388 w 2681288"/>
              <a:gd name="connsiteY1" fmla="*/ 2224087 h 2247900"/>
              <a:gd name="connsiteX2" fmla="*/ 1776413 w 2681288"/>
              <a:gd name="connsiteY2" fmla="*/ 2009775 h 2247900"/>
              <a:gd name="connsiteX3" fmla="*/ 2085975 w 2681288"/>
              <a:gd name="connsiteY3" fmla="*/ 1719262 h 2247900"/>
              <a:gd name="connsiteX4" fmla="*/ 2381250 w 2681288"/>
              <a:gd name="connsiteY4" fmla="*/ 1147762 h 2247900"/>
              <a:gd name="connsiteX5" fmla="*/ 2681288 w 2681288"/>
              <a:gd name="connsiteY5" fmla="*/ 0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288" h="2247900">
                <a:moveTo>
                  <a:pt x="0" y="2247900"/>
                </a:moveTo>
                <a:lnTo>
                  <a:pt x="1195388" y="2224087"/>
                </a:lnTo>
                <a:cubicBezTo>
                  <a:pt x="1491457" y="2184399"/>
                  <a:pt x="1627982" y="2093912"/>
                  <a:pt x="1776413" y="2009775"/>
                </a:cubicBezTo>
                <a:cubicBezTo>
                  <a:pt x="1924844" y="1925637"/>
                  <a:pt x="1985169" y="1862931"/>
                  <a:pt x="2085975" y="1719262"/>
                </a:cubicBezTo>
                <a:cubicBezTo>
                  <a:pt x="2186781" y="1575593"/>
                  <a:pt x="2282031" y="1434306"/>
                  <a:pt x="2381250" y="1147762"/>
                </a:cubicBezTo>
                <a:cubicBezTo>
                  <a:pt x="2480469" y="861218"/>
                  <a:pt x="2580878" y="430609"/>
                  <a:pt x="2681288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5401" r="2162"/>
          <a:stretch/>
        </p:blipFill>
        <p:spPr>
          <a:xfrm>
            <a:off x="6582555" y="2990908"/>
            <a:ext cx="2302003" cy="999649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6508290" y="2714082"/>
            <a:ext cx="1606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892030" y="2925914"/>
            <a:ext cx="0" cy="171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193564" y="2131085"/>
                <a:ext cx="22753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1. 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=(−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</m:t>
                      </m:r>
                      <m:r>
                        <a:rPr lang="en-US" b="0" i="1" smtClean="0">
                          <a:latin typeface="Cambria Math"/>
                        </a:rPr>
                        <m:t>;+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∞)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64" y="2131085"/>
                <a:ext cx="2275303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94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202342" y="2515286"/>
                <a:ext cx="22615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=(−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</m:t>
                      </m:r>
                      <m:r>
                        <a:rPr lang="en-US" b="0" i="1" smtClean="0">
                          <a:latin typeface="Cambria Math"/>
                        </a:rPr>
                        <m:t>;+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∞)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42" y="2515286"/>
                <a:ext cx="2261580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32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236868" y="2772734"/>
                <a:ext cx="468045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1341438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3. </m:t>
                    </m:r>
                  </m:oMath>
                </a14:m>
                <a:r>
                  <a:rPr lang="ru-RU" dirty="0" smtClean="0"/>
                  <a:t>функция не является ни</a:t>
                </a:r>
                <a:r>
                  <a:rPr lang="en-US" dirty="0" smtClean="0"/>
                  <a:t/>
                </a:r>
                <a:r>
                  <a:rPr lang="ru-RU" dirty="0" smtClean="0"/>
                  <a:t>четной, ни</a:t>
                </a:r>
                <a:r>
                  <a:rPr lang="en-US" dirty="0" smtClean="0"/>
                  <a:t/>
                </a:r>
                <a:r>
                  <a:rPr lang="ru-RU" dirty="0" smtClean="0"/>
                  <a:t>нечетной </a:t>
                </a:r>
                <a:endParaRPr lang="ru-RU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68" y="2772734"/>
                <a:ext cx="4680454" cy="646331"/>
              </a:xfrm>
              <a:prstGeom prst="rect">
                <a:avLst/>
              </a:prstGeom>
              <a:blipFill rotWithShape="1">
                <a:blip r:embed="rId13"/>
                <a:stretch>
                  <a:fillRect l="-1172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TextBox 46"/>
              <p:cNvSpPr txBox="1"/>
              <p:nvPr/>
            </p:nvSpPr>
            <p:spPr>
              <a:xfrm>
                <a:off x="230700" y="3293298"/>
                <a:ext cx="2603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. </m:t>
                    </m:r>
                  </m:oMath>
                </a14:m>
                <a:r>
                  <a:rPr lang="ru-RU" dirty="0" smtClean="0"/>
                  <a:t>функция убывает на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00" y="3293298"/>
                <a:ext cx="2603277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304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>
            <a:off x="6281381" y="1257312"/>
            <a:ext cx="592659" cy="1724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TextBox 47"/>
              <p:cNvSpPr txBox="1"/>
              <p:nvPr/>
            </p:nvSpPr>
            <p:spPr>
              <a:xfrm>
                <a:off x="213302" y="3578758"/>
                <a:ext cx="48627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5. </m:t>
                    </m:r>
                  </m:oMath>
                </a14:m>
                <a:r>
                  <a:rPr lang="ru-RU" dirty="0" smtClean="0"/>
                  <a:t>функция не ограничена ни</a:t>
                </a:r>
                <a:r>
                  <a:rPr lang="en-US" dirty="0" smtClean="0"/>
                  <a:t/>
                </a:r>
                <a:r>
                  <a:rPr lang="ru-RU" dirty="0" smtClean="0"/>
                  <a:t>сверху, н</a:t>
                </a:r>
                <a:r>
                  <a:rPr lang="ru-RU" dirty="0"/>
                  <a:t>и</a:t>
                </a:r>
                <a:r>
                  <a:rPr lang="ru-RU" dirty="0" smtClean="0"/>
                  <a:t> снизу  </a:t>
                </a:r>
                <a:endParaRPr lang="ru-RU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02" y="3578758"/>
                <a:ext cx="4862754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Овал 30"/>
          <p:cNvSpPr/>
          <p:nvPr/>
        </p:nvSpPr>
        <p:spPr>
          <a:xfrm>
            <a:off x="6862559" y="2974810"/>
            <a:ext cx="45874" cy="4587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TextBox 48"/>
              <p:cNvSpPr txBox="1"/>
              <p:nvPr/>
            </p:nvSpPr>
            <p:spPr>
              <a:xfrm>
                <a:off x="213608" y="3855832"/>
                <a:ext cx="32142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6</m:t>
                    </m:r>
                    <m:r>
                      <a:rPr lang="en-US" b="0" i="1" smtClean="0">
                        <a:latin typeface="Cambria Math"/>
                      </a:rPr>
                      <m:t>.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наиб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ru-RU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наим</m:t>
                        </m:r>
                      </m:sub>
                    </m:sSub>
                  </m:oMath>
                </a14:m>
                <a:r>
                  <a:rPr lang="ru-RU" dirty="0" smtClean="0"/>
                  <a:t> − не существует  </a:t>
                </a:r>
                <a:endParaRPr lang="ru-RU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08" y="3855832"/>
                <a:ext cx="3214213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r="-24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0" name="TextBox 49"/>
              <p:cNvSpPr txBox="1"/>
              <p:nvPr/>
            </p:nvSpPr>
            <p:spPr>
              <a:xfrm>
                <a:off x="205872" y="4147444"/>
                <a:ext cx="31748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7</m:t>
                    </m:r>
                    <m:r>
                      <a:rPr lang="en-US" b="0" i="1" smtClean="0">
                        <a:latin typeface="Cambria Math"/>
                      </a:rPr>
                      <m:t>. </m:t>
                    </m:r>
                  </m:oMath>
                </a14:m>
                <a:r>
                  <a:rPr lang="ru-RU" dirty="0" smtClean="0"/>
                  <a:t>функция непрерывная</a:t>
                </a:r>
                <a:r>
                  <a:rPr lang="en-US" dirty="0" smtClean="0"/>
                  <a:t/>
                </a:r>
                <a:r>
                  <a:rPr lang="ru-RU" dirty="0"/>
                  <a:t>на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𝑅</m:t>
                    </m:r>
                  </m:oMath>
                </a14:m>
                <a:r>
                  <a:rPr lang="ru-RU" dirty="0" smtClean="0"/>
                  <a:t/>
                </a:r>
                <a:endParaRPr lang="ru-RU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872" y="4147444"/>
                <a:ext cx="3174843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197" r="-23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TextBox 50"/>
              <p:cNvSpPr txBox="1"/>
              <p:nvPr/>
            </p:nvSpPr>
            <p:spPr>
              <a:xfrm>
                <a:off x="205278" y="4418500"/>
                <a:ext cx="43533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8. </m:t>
                    </m:r>
                  </m:oMath>
                </a14:m>
                <a:r>
                  <a:rPr lang="ru-RU" dirty="0" smtClean="0"/>
                  <a:t>функция выпукла вниз</a:t>
                </a:r>
                <a:r>
                  <a:rPr lang="en-US" dirty="0" smtClean="0"/>
                  <a:t/>
                </a:r>
                <a:r>
                  <a:rPr lang="ru-RU" dirty="0" smtClean="0"/>
                  <a:t>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∈(1;+∞)</m:t>
                    </m:r>
                  </m:oMath>
                </a14:m>
                <a:r>
                  <a:rPr lang="ru-RU" dirty="0" smtClean="0"/>
                  <a:t/>
                </a:r>
                <a:endParaRPr lang="ru-RU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78" y="4418500"/>
                <a:ext cx="4353308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333" r="-154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6350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1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4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5" grpId="0" animBg="1"/>
      <p:bldP spid="46" grpId="0" animBg="1"/>
      <p:bldP spid="47" grpId="0" animBg="1"/>
      <p:bldP spid="48" grpId="0" animBg="1"/>
      <p:bldP spid="31" grpId="0" animBg="1"/>
      <p:bldP spid="49" grpId="0" animBg="1"/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451689" y="267494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1800" dirty="0" smtClean="0"/>
                  <a:t>Найти область определения функции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0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i="1" smtClean="0">
                                <a:latin typeface="Cambria Math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(4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−1)</m:t>
                        </m:r>
                      </m:e>
                    </m:func>
                  </m:oMath>
                </a14:m>
                <a:r>
                  <a:rPr lang="ru-RU" sz="1800" dirty="0" smtClean="0"/>
                  <a:t>.</a:t>
                </a:r>
              </a:p>
              <a:p>
                <a:pPr marL="0" indent="0">
                  <a:buFont typeface="Arial" pitchFamily="34" charset="0"/>
                  <a:buNone/>
                </a:pPr>
                <a:endParaRPr lang="ru-RU" sz="1200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4</m:t>
                      </m:r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</a:rPr>
                        <m:t>&gt;1</m:t>
                      </m:r>
                    </m:oMath>
                  </m:oMathPara>
                </a14:m>
                <a:endParaRPr lang="en-US" sz="1800" b="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</a:rPr>
                        <m:t>&gt;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∈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;+∞</m:t>
                          </m:r>
                        </m:e>
                      </m:d>
                    </m:oMath>
                  </m:oMathPara>
                </a14:m>
                <a:endParaRPr lang="en-US" sz="1800" b="0" dirty="0" smtClean="0">
                  <a:ea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800" dirty="0" smtClean="0"/>
              </a:p>
            </p:txBody>
          </p:sp>
        </mc:Choice>
        <mc:Fallback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13" y="843558"/>
                <a:ext cx="8229600" cy="3831621"/>
              </a:xfrm>
              <a:prstGeom prst="rect">
                <a:avLst/>
              </a:prstGeom>
              <a:blipFill rotWithShape="1">
                <a:blip r:embed="rId3"/>
                <a:stretch>
                  <a:fillRect l="-593" t="-795" b="-8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5087788" y="842352"/>
                <a:ext cx="9001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4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788" y="842352"/>
                <a:ext cx="900182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884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1204716" y="1664924"/>
                <a:ext cx="60305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716" y="1664924"/>
                <a:ext cx="603050" cy="646331"/>
              </a:xfrm>
              <a:prstGeom prst="rect">
                <a:avLst/>
              </a:prstGeom>
              <a:blipFill rotWithShape="1">
                <a:blip r:embed="rId5"/>
                <a:stretch>
                  <a:fillRect r="-7071" b="-2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5408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926 L -0.50712 0.1974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65" y="94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2" grpId="1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9502"/>
                <a:ext cx="8229600" cy="425512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Функцию вида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 smtClean="0"/>
                  <a:t>, </a:t>
                </a:r>
                <a:r>
                  <a:rPr lang="ru-RU" dirty="0" smtClean="0"/>
                  <a:t>где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/>
                </a:r>
                <a:r>
                  <a:rPr lang="ru-RU" dirty="0" smtClean="0"/>
                  <a:t>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ru-RU" dirty="0" smtClean="0"/>
                  <a:t>называют </a:t>
                </a:r>
                <a:r>
                  <a:rPr lang="ru-RU" b="1" dirty="0" smtClean="0">
                    <a:solidFill>
                      <a:srgbClr val="FF0000"/>
                    </a:solidFill>
                  </a:rPr>
                  <a:t>логарифмической функцией</a:t>
                </a:r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9502"/>
                <a:ext cx="8229600" cy="4255121"/>
              </a:xfrm>
              <a:blipFill rotWithShape="1">
                <a:blip r:embed="rId2"/>
                <a:stretch>
                  <a:fillRect l="-1852" t="-17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3672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98189"/>
                  </p:ext>
                </p:extLst>
              </p:nvPr>
            </p:nvGraphicFramePr>
            <p:xfrm>
              <a:off x="1524000" y="1635646"/>
              <a:ext cx="6096000" cy="2651760"/>
            </p:xfrm>
            <a:graphic>
              <a:graphicData uri="http://schemas.openxmlformats.org/drawingml/2006/table">
                <a:tbl>
                  <a:tblPr firstRow="1" bandRow="1">
                    <a:tableStyleId>{ED083AE6-46FA-4A59-8FB0-9F97EB10719F}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ru-RU" sz="3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𝟎</m:t>
                                </m:r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&lt;</m:t>
                                </m:r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𝒂</m:t>
                                </m:r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&lt;</m:t>
                                </m:r>
                                <m:r>
                                  <a:rPr kumimoji="0" lang="en-US" sz="32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ru-RU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𝐷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;+∞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𝐷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;+∞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=(</m:t>
                                </m:r>
                                <m:r>
                                  <a:rPr lang="ru-RU" sz="2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ru-RU" sz="2800" b="0" i="1" smtClean="0"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;+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∞)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𝐸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=(</m:t>
                                </m:r>
                                <m:r>
                                  <a:rPr lang="ru-RU" sz="2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ru-RU" sz="2800" b="0" i="1" smtClean="0"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;+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∞)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Возрастает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Убывает</a:t>
                          </a:r>
                          <a:endParaRPr lang="ru-RU" sz="28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Непрерывна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Непрерывна</a:t>
                          </a:r>
                          <a:endParaRPr lang="ru-RU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928758520"/>
                  </p:ext>
                </p:extLst>
              </p:nvPr>
            </p:nvGraphicFramePr>
            <p:xfrm>
              <a:off x="1524000" y="1635646"/>
              <a:ext cx="6096000" cy="2651760"/>
            </p:xfrm>
            <a:graphic>
              <a:graphicData uri="http://schemas.openxmlformats.org/drawingml/2006/table">
                <a:tbl>
                  <a:tblPr firstRow="1" bandRow="1">
                    <a:tableStyleId>{ED083AE6-46FA-4A59-8FB0-9F97EB10719F}</a:tableStyleId>
                  </a:tblPr>
                  <a:tblGrid>
                    <a:gridCol w="3048000"/>
                    <a:gridCol w="3048000"/>
                  </a:tblGrid>
                  <a:tr h="57912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t="-12632" r="-100000" b="-38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000" t="-12632" b="-388421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t="-125882" r="-100000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000" t="-125882" b="-334118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t="-225882" r="-100000" b="-2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000" t="-225882" b="-234118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Возрастает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Убывает</a:t>
                          </a:r>
                          <a:endParaRPr lang="ru-RU" sz="2800" dirty="0"/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Непрерывна</a:t>
                          </a:r>
                          <a:endParaRPr lang="ru-RU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800" dirty="0" smtClean="0"/>
                            <a:t>Непрерывна</a:t>
                          </a:r>
                          <a:endParaRPr lang="ru-RU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401076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85</Words>
  <Application>Microsoft Office PowerPoint</Application>
  <PresentationFormat>Экран (16:9)</PresentationFormat>
  <Paragraphs>83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Логарифмическая функция. Её свойства и график.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Домашнее задание:</vt:lpstr>
    </vt:vector>
  </TitlesOfParts>
  <Company>CompEdu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Логарифмическая функция. Её свойства и график</dc:title>
  <dc:creator>User</dc:creator>
  <cp:lastModifiedBy>SERGEY</cp:lastModifiedBy>
  <cp:revision>4</cp:revision>
  <dcterms:created xsi:type="dcterms:W3CDTF">2014-12-10T12:23:47Z</dcterms:created>
  <dcterms:modified xsi:type="dcterms:W3CDTF">2022-01-25T14:04:32Z</dcterms:modified>
</cp:coreProperties>
</file>