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1" r:id="rId4"/>
    <p:sldId id="262" r:id="rId5"/>
    <p:sldId id="265" r:id="rId6"/>
    <p:sldId id="266" r:id="rId7"/>
    <p:sldId id="268" r:id="rId8"/>
    <p:sldId id="269" r:id="rId9"/>
    <p:sldId id="270" r:id="rId10"/>
    <p:sldId id="271" r:id="rId11"/>
    <p:sldId id="272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21" d="100"/>
          <a:sy n="121" d="100"/>
        </p:scale>
        <p:origin x="-102" y="-2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C3D8B-DFA8-4193-9624-B7A69CC60B23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B897E-8429-4BAE-9BED-78B7D5A33D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7647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F45D6-D4AA-4942-AC42-52F03F68F89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3481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CF45D6-D4AA-4942-AC42-52F03F68F89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3481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2385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0089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777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76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5064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9375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436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1085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7996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468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0879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0F7F0-0112-468F-9D18-93AA0D14C06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31D6B-5537-4027-BECA-789F408143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456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13" Type="http://schemas.openxmlformats.org/officeDocument/2006/relationships/image" Target="../media/image67.png"/><Relationship Id="rId3" Type="http://schemas.openxmlformats.org/officeDocument/2006/relationships/image" Target="../media/image5.jpeg"/><Relationship Id="rId7" Type="http://schemas.openxmlformats.org/officeDocument/2006/relationships/image" Target="../media/image61.png"/><Relationship Id="rId12" Type="http://schemas.openxmlformats.org/officeDocument/2006/relationships/image" Target="../media/image6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11" Type="http://schemas.openxmlformats.org/officeDocument/2006/relationships/image" Target="../media/image65.png"/><Relationship Id="rId5" Type="http://schemas.openxmlformats.org/officeDocument/2006/relationships/image" Target="../media/image59.png"/><Relationship Id="rId15" Type="http://schemas.openxmlformats.org/officeDocument/2006/relationships/image" Target="../media/image69.png"/><Relationship Id="rId10" Type="http://schemas.openxmlformats.org/officeDocument/2006/relationships/image" Target="../media/image64.png"/><Relationship Id="rId4" Type="http://schemas.openxmlformats.org/officeDocument/2006/relationships/image" Target="../media/image58.png"/><Relationship Id="rId9" Type="http://schemas.openxmlformats.org/officeDocument/2006/relationships/image" Target="../media/image63.png"/><Relationship Id="rId14" Type="http://schemas.openxmlformats.org/officeDocument/2006/relationships/image" Target="../media/image6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olgadumnova80@mail.ru" TargetMode="External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k.com/id40702247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18" Type="http://schemas.openxmlformats.org/officeDocument/2006/relationships/image" Target="../media/image33.png"/><Relationship Id="rId3" Type="http://schemas.openxmlformats.org/officeDocument/2006/relationships/image" Target="../media/image2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1.png"/><Relationship Id="rId20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26.png"/><Relationship Id="rId5" Type="http://schemas.openxmlformats.org/officeDocument/2006/relationships/image" Target="../media/image21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19" Type="http://schemas.openxmlformats.org/officeDocument/2006/relationships/image" Target="../media/image34.png"/><Relationship Id="rId4" Type="http://schemas.openxmlformats.org/officeDocument/2006/relationships/image" Target="../media/image20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18" Type="http://schemas.openxmlformats.org/officeDocument/2006/relationships/image" Target="../media/image52.png"/><Relationship Id="rId3" Type="http://schemas.openxmlformats.org/officeDocument/2006/relationships/image" Target="../media/image38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17" Type="http://schemas.openxmlformats.org/officeDocument/2006/relationships/image" Target="../media/image51.png"/><Relationship Id="rId2" Type="http://schemas.openxmlformats.org/officeDocument/2006/relationships/image" Target="../media/image2.png"/><Relationship Id="rId16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10" Type="http://schemas.openxmlformats.org/officeDocument/2006/relationships/image" Target="../media/image44.png"/><Relationship Id="rId4" Type="http://schemas.openxmlformats.org/officeDocument/2006/relationships/image" Target="../media/image5.jpeg"/><Relationship Id="rId9" Type="http://schemas.openxmlformats.org/officeDocument/2006/relationships/image" Target="../media/image43.png"/><Relationship Id="rId14" Type="http://schemas.openxmlformats.org/officeDocument/2006/relationships/image" Target="../media/image4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Логарифмическая функция. Её свойства и </a:t>
            </a:r>
            <a:r>
              <a:rPr lang="ru-RU" sz="5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график.</a:t>
            </a:r>
            <a:endParaRPr lang="ru-RU" sz="50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925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Прямоугольник 57"/>
          <p:cNvSpPr/>
          <p:nvPr/>
        </p:nvSpPr>
        <p:spPr>
          <a:xfrm>
            <a:off x="0" y="0"/>
            <a:ext cx="4572000" cy="51407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6691345" y="4793672"/>
            <a:ext cx="2455100" cy="347122"/>
            <a:chOff x="6691345" y="4796378"/>
            <a:chExt cx="2455100" cy="347122"/>
          </a:xfrm>
        </p:grpSpPr>
        <p:sp>
          <p:nvSpPr>
            <p:cNvPr id="5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7" name="Picture 2" descr="D:\Математика\Котяшёва\list2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655" t="15989" r="18981" b="42640"/>
          <a:stretch/>
        </p:blipFill>
        <p:spPr bwMode="auto">
          <a:xfrm>
            <a:off x="195788" y="1365205"/>
            <a:ext cx="4176464" cy="3295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:\Математика\Котяшёва\list2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655" t="15989" r="18981" b="42640"/>
          <a:stretch/>
        </p:blipFill>
        <p:spPr bwMode="auto">
          <a:xfrm>
            <a:off x="195788" y="793035"/>
            <a:ext cx="4176464" cy="3295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Прямая со стрелкой 8"/>
          <p:cNvCxnSpPr/>
          <p:nvPr/>
        </p:nvCxnSpPr>
        <p:spPr>
          <a:xfrm flipV="1">
            <a:off x="1739671" y="902163"/>
            <a:ext cx="0" cy="36454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70977" y="2638973"/>
            <a:ext cx="41764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TextBox 10"/>
              <p:cNvSpPr txBox="1"/>
              <p:nvPr/>
            </p:nvSpPr>
            <p:spPr>
              <a:xfrm>
                <a:off x="4067944" y="2628509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2628509"/>
                <a:ext cx="367985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r="-21311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1436144" y="806913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6144" y="806913"/>
                <a:ext cx="367985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r="-2166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Прямоугольник 58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/>
              <p:cNvSpPr txBox="1"/>
              <p:nvPr/>
            </p:nvSpPr>
            <p:spPr>
              <a:xfrm>
                <a:off x="1436143" y="2595751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6143" y="2595751"/>
                <a:ext cx="398699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8333" r="-18462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TextBox 13"/>
              <p:cNvSpPr txBox="1"/>
              <p:nvPr/>
            </p:nvSpPr>
            <p:spPr>
              <a:xfrm>
                <a:off x="1935109" y="2604297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5109" y="2604297"/>
                <a:ext cx="367985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197" r="-21311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1402321" y="2071455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2321" y="2071455"/>
                <a:ext cx="367985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8333" r="-23333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>
            <a:off x="1659339" y="2344629"/>
            <a:ext cx="1606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045039" y="2556461"/>
            <a:ext cx="0" cy="1715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Полилиния 17"/>
          <p:cNvSpPr/>
          <p:nvPr/>
        </p:nvSpPr>
        <p:spPr>
          <a:xfrm rot="5400000" flipH="1">
            <a:off x="1555791" y="2007627"/>
            <a:ext cx="2681288" cy="2247900"/>
          </a:xfrm>
          <a:custGeom>
            <a:avLst/>
            <a:gdLst>
              <a:gd name="connsiteX0" fmla="*/ 0 w 2681288"/>
              <a:gd name="connsiteY0" fmla="*/ 2247900 h 2247900"/>
              <a:gd name="connsiteX1" fmla="*/ 1195388 w 2681288"/>
              <a:gd name="connsiteY1" fmla="*/ 2224087 h 2247900"/>
              <a:gd name="connsiteX2" fmla="*/ 1776413 w 2681288"/>
              <a:gd name="connsiteY2" fmla="*/ 2009775 h 2247900"/>
              <a:gd name="connsiteX3" fmla="*/ 2085975 w 2681288"/>
              <a:gd name="connsiteY3" fmla="*/ 1719262 h 2247900"/>
              <a:gd name="connsiteX4" fmla="*/ 2381250 w 2681288"/>
              <a:gd name="connsiteY4" fmla="*/ 1147762 h 2247900"/>
              <a:gd name="connsiteX5" fmla="*/ 2681288 w 2681288"/>
              <a:gd name="connsiteY5" fmla="*/ 0 h 224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81288" h="2247900">
                <a:moveTo>
                  <a:pt x="0" y="2247900"/>
                </a:moveTo>
                <a:lnTo>
                  <a:pt x="1195388" y="2224087"/>
                </a:lnTo>
                <a:cubicBezTo>
                  <a:pt x="1491457" y="2184399"/>
                  <a:pt x="1627982" y="2093912"/>
                  <a:pt x="1776413" y="2009775"/>
                </a:cubicBezTo>
                <a:cubicBezTo>
                  <a:pt x="1924844" y="1925637"/>
                  <a:pt x="1985169" y="1862931"/>
                  <a:pt x="2085975" y="1719262"/>
                </a:cubicBezTo>
                <a:cubicBezTo>
                  <a:pt x="2186781" y="1575593"/>
                  <a:pt x="2282031" y="1434306"/>
                  <a:pt x="2381250" y="1147762"/>
                </a:cubicBezTo>
                <a:cubicBezTo>
                  <a:pt x="2480469" y="861218"/>
                  <a:pt x="2580878" y="430609"/>
                  <a:pt x="2681288" y="0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998867" y="2607735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304361" y="2314110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2896435" y="2030717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773585" y="3174299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1855405" y="2884495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TextBox 23"/>
              <p:cNvSpPr txBox="1"/>
              <p:nvPr/>
            </p:nvSpPr>
            <p:spPr>
              <a:xfrm>
                <a:off x="714589" y="116341"/>
                <a:ext cx="30507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1400" b="1" dirty="0">
                  <a:solidFill>
                    <a:srgbClr val="003366"/>
                  </a:solidFill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589" y="116341"/>
                <a:ext cx="3050772" cy="523220"/>
              </a:xfrm>
              <a:prstGeom prst="rect">
                <a:avLst/>
              </a:prstGeom>
              <a:blipFill rotWithShape="1">
                <a:blip r:embed="rId9"/>
                <a:stretch>
                  <a:fillRect t="-10465" r="-3593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Picture 2" descr="D:\Математика\Котяшёва\list2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655" t="15989" r="18981" b="42640"/>
          <a:stretch/>
        </p:blipFill>
        <p:spPr bwMode="auto">
          <a:xfrm>
            <a:off x="4762825" y="1025320"/>
            <a:ext cx="4176464" cy="3295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42" name="Прямая со стрелкой 41"/>
          <p:cNvCxnSpPr/>
          <p:nvPr/>
        </p:nvCxnSpPr>
        <p:spPr>
          <a:xfrm flipV="1">
            <a:off x="6607480" y="1025320"/>
            <a:ext cx="0" cy="32950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4849551" y="3173643"/>
            <a:ext cx="4089738" cy="14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4" name="TextBox 43"/>
              <p:cNvSpPr txBox="1"/>
              <p:nvPr/>
            </p:nvSpPr>
            <p:spPr>
              <a:xfrm>
                <a:off x="8614180" y="3097600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4180" y="3097600"/>
                <a:ext cx="367985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8197" r="-23333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5" name="TextBox 44"/>
              <p:cNvSpPr txBox="1"/>
              <p:nvPr/>
            </p:nvSpPr>
            <p:spPr>
              <a:xfrm>
                <a:off x="6294621" y="1039198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4621" y="1039198"/>
                <a:ext cx="367985" cy="369332"/>
              </a:xfrm>
              <a:prstGeom prst="rect">
                <a:avLst/>
              </a:prstGeom>
              <a:blipFill rotWithShape="1">
                <a:blip r:embed="rId11"/>
                <a:stretch>
                  <a:fillRect t="-8197" r="-2166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6" name="TextBox 45"/>
              <p:cNvSpPr txBox="1"/>
              <p:nvPr/>
            </p:nvSpPr>
            <p:spPr>
              <a:xfrm>
                <a:off x="6311712" y="3127146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1712" y="3127146"/>
                <a:ext cx="398699" cy="369332"/>
              </a:xfrm>
              <a:prstGeom prst="rect">
                <a:avLst/>
              </a:prstGeom>
              <a:blipFill rotWithShape="1">
                <a:blip r:embed="rId12"/>
                <a:stretch>
                  <a:fillRect t="-8197" r="-18182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7" name="TextBox 46"/>
              <p:cNvSpPr txBox="1"/>
              <p:nvPr/>
            </p:nvSpPr>
            <p:spPr>
              <a:xfrm>
                <a:off x="6656850" y="312714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6850" y="3127146"/>
                <a:ext cx="367985" cy="369332"/>
              </a:xfrm>
              <a:prstGeom prst="rect">
                <a:avLst/>
              </a:prstGeom>
              <a:blipFill rotWithShape="1">
                <a:blip r:embed="rId13"/>
                <a:stretch>
                  <a:fillRect t="-8197" r="-23333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8" name="TextBox 47"/>
              <p:cNvSpPr txBox="1"/>
              <p:nvPr/>
            </p:nvSpPr>
            <p:spPr>
              <a:xfrm>
                <a:off x="6277890" y="2831450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7890" y="2831450"/>
                <a:ext cx="367985" cy="369332"/>
              </a:xfrm>
              <a:prstGeom prst="rect">
                <a:avLst/>
              </a:prstGeom>
              <a:blipFill rotWithShape="1">
                <a:blip r:embed="rId14"/>
                <a:stretch>
                  <a:fillRect t="-8197" r="-2166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Прямая соединительная линия 48"/>
          <p:cNvCxnSpPr/>
          <p:nvPr/>
        </p:nvCxnSpPr>
        <p:spPr>
          <a:xfrm>
            <a:off x="6517816" y="2876024"/>
            <a:ext cx="1606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6920608" y="3087856"/>
            <a:ext cx="0" cy="1715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Полилиния 50"/>
          <p:cNvSpPr/>
          <p:nvPr/>
        </p:nvSpPr>
        <p:spPr>
          <a:xfrm rot="839361" flipH="1">
            <a:off x="6342150" y="1438457"/>
            <a:ext cx="2748133" cy="2275142"/>
          </a:xfrm>
          <a:custGeom>
            <a:avLst/>
            <a:gdLst>
              <a:gd name="connsiteX0" fmla="*/ 0 w 2681288"/>
              <a:gd name="connsiteY0" fmla="*/ 2247900 h 2247900"/>
              <a:gd name="connsiteX1" fmla="*/ 1195388 w 2681288"/>
              <a:gd name="connsiteY1" fmla="*/ 2224087 h 2247900"/>
              <a:gd name="connsiteX2" fmla="*/ 1776413 w 2681288"/>
              <a:gd name="connsiteY2" fmla="*/ 2009775 h 2247900"/>
              <a:gd name="connsiteX3" fmla="*/ 2085975 w 2681288"/>
              <a:gd name="connsiteY3" fmla="*/ 1719262 h 2247900"/>
              <a:gd name="connsiteX4" fmla="*/ 2381250 w 2681288"/>
              <a:gd name="connsiteY4" fmla="*/ 1147762 h 2247900"/>
              <a:gd name="connsiteX5" fmla="*/ 2681288 w 2681288"/>
              <a:gd name="connsiteY5" fmla="*/ 0 h 224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81288" h="2247900">
                <a:moveTo>
                  <a:pt x="0" y="2247900"/>
                </a:moveTo>
                <a:lnTo>
                  <a:pt x="1195388" y="2224087"/>
                </a:lnTo>
                <a:cubicBezTo>
                  <a:pt x="1491457" y="2184399"/>
                  <a:pt x="1627982" y="2093912"/>
                  <a:pt x="1776413" y="2009775"/>
                </a:cubicBezTo>
                <a:cubicBezTo>
                  <a:pt x="1924844" y="1925637"/>
                  <a:pt x="1985169" y="1862931"/>
                  <a:pt x="2085975" y="1719262"/>
                </a:cubicBezTo>
                <a:cubicBezTo>
                  <a:pt x="2186781" y="1575593"/>
                  <a:pt x="2282031" y="1434306"/>
                  <a:pt x="2381250" y="1147762"/>
                </a:cubicBezTo>
                <a:cubicBezTo>
                  <a:pt x="2480469" y="861218"/>
                  <a:pt x="2580878" y="430609"/>
                  <a:pt x="2681288" y="0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6887176" y="3139130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7170302" y="3432748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7779237" y="3707550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6666246" y="2559470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6745869" y="2846394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7" name="TextBox 56"/>
              <p:cNvSpPr txBox="1"/>
              <p:nvPr/>
            </p:nvSpPr>
            <p:spPr>
              <a:xfrm>
                <a:off x="4949791" y="122457"/>
                <a:ext cx="36574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1400" b="1" dirty="0">
                  <a:solidFill>
                    <a:srgbClr val="003366"/>
                  </a:solidFill>
                </a:endParaRPr>
              </a:p>
            </p:txBody>
          </p:sp>
        </mc:Choice>
        <mc:Fallback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9791" y="122457"/>
                <a:ext cx="3657475" cy="523220"/>
              </a:xfrm>
              <a:prstGeom prst="rect">
                <a:avLst/>
              </a:prstGeom>
              <a:blipFill rotWithShape="1">
                <a:blip r:embed="rId15"/>
                <a:stretch>
                  <a:fillRect t="-10465" r="-3833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Группа 62"/>
          <p:cNvGrpSpPr/>
          <p:nvPr/>
        </p:nvGrpSpPr>
        <p:grpSpPr>
          <a:xfrm>
            <a:off x="6686566" y="4793656"/>
            <a:ext cx="2455100" cy="347122"/>
            <a:chOff x="6691345" y="4796378"/>
            <a:chExt cx="2455100" cy="347122"/>
          </a:xfrm>
        </p:grpSpPr>
        <p:sp>
          <p:nvSpPr>
            <p:cNvPr id="64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5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6" name="Скругленный прямоугольник 65"/>
          <p:cNvSpPr/>
          <p:nvPr/>
        </p:nvSpPr>
        <p:spPr>
          <a:xfrm>
            <a:off x="3314643" y="4424619"/>
            <a:ext cx="2740295" cy="33777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0" name="Прямая со стрелкой 59"/>
          <p:cNvCxnSpPr/>
          <p:nvPr/>
        </p:nvCxnSpPr>
        <p:spPr>
          <a:xfrm flipH="1" flipV="1">
            <a:off x="2416434" y="3422458"/>
            <a:ext cx="1872569" cy="9494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V="1">
            <a:off x="5076056" y="3608395"/>
            <a:ext cx="2152793" cy="7635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314643" y="4410268"/>
            <a:ext cx="3076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Логарифмическая кривая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363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7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66" grpId="0" animBg="1"/>
      <p:bldP spid="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285866"/>
            <a:ext cx="5435616" cy="135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214414" y="3000378"/>
            <a:ext cx="65008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Сделать конспект занятия и домашнее задание в тетради.  Выполненную работу в отсканированном виде отправить преподавателю на электронную почту </a:t>
            </a:r>
            <a:r>
              <a:rPr lang="ru-RU" u="sng" dirty="0" smtClean="0">
                <a:hlinkClick r:id="rId3"/>
              </a:rPr>
              <a:t>olgadumnova80@mail.ru</a:t>
            </a:r>
            <a:r>
              <a:rPr lang="ru-RU" dirty="0" smtClean="0"/>
              <a:t> или сфотографировать работу и отправить «В контакте» </a:t>
            </a:r>
            <a:r>
              <a:rPr lang="ru-RU" u="sng" dirty="0" smtClean="0">
                <a:hlinkClick r:id="rId4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285984" y="2857502"/>
            <a:ext cx="4515065" cy="845513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2305287" y="2994255"/>
                <a:ext cx="453816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𝐥𝐨𝐠</m:t>
                              </m:r>
                            </m:e>
                            <m:sub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∈(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;+∞)</m:t>
                      </m:r>
                    </m:oMath>
                  </m:oMathPara>
                </a14:m>
                <a:endParaRPr lang="ru-RU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287" y="2994255"/>
                <a:ext cx="4538165" cy="584775"/>
              </a:xfrm>
              <a:prstGeom prst="rect">
                <a:avLst/>
              </a:prstGeom>
              <a:blipFill rotWithShape="1">
                <a:blip r:embed="rId2"/>
                <a:stretch>
                  <a:fillRect t="-12500" r="-3893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857356" y="1785932"/>
            <a:ext cx="5788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Функцию, заданную формулой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57290" y="3857634"/>
            <a:ext cx="718382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н</a:t>
            </a:r>
            <a:r>
              <a:rPr lang="ru-RU" sz="3200" b="1" dirty="0" smtClean="0">
                <a:solidFill>
                  <a:srgbClr val="002060"/>
                </a:solidFill>
              </a:rPr>
              <a:t>азывают логарифмической функцией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 с основанием </a:t>
            </a:r>
            <a:r>
              <a:rPr lang="ru-RU" sz="3200" b="1" i="1" dirty="0" smtClean="0">
                <a:solidFill>
                  <a:srgbClr val="002060"/>
                </a:solidFill>
              </a:rPr>
              <a:t>а.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43240" y="785800"/>
            <a:ext cx="304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u="sng" dirty="0" smtClean="0">
                <a:solidFill>
                  <a:srgbClr val="FF0000"/>
                </a:solidFill>
              </a:rPr>
              <a:t>Определение.</a:t>
            </a:r>
            <a:endParaRPr lang="ru-RU" sz="3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7760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467225" y="0"/>
            <a:ext cx="4676775" cy="5140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6691345" y="4793672"/>
            <a:ext cx="2455100" cy="347122"/>
            <a:chOff x="6691345" y="4796378"/>
            <a:chExt cx="2455100" cy="347122"/>
          </a:xfrm>
        </p:grpSpPr>
        <p:sp>
          <p:nvSpPr>
            <p:cNvPr id="5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4664740" y="123478"/>
                <a:ext cx="184935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4740" y="123478"/>
                <a:ext cx="1849352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0465" r="-8224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9" name="Таблица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7072281"/>
                  </p:ext>
                </p:extLst>
              </p:nvPr>
            </p:nvGraphicFramePr>
            <p:xfrm>
              <a:off x="4597072" y="689428"/>
              <a:ext cx="3143280" cy="1063498"/>
            </p:xfrm>
            <a:graphic>
              <a:graphicData uri="http://schemas.openxmlformats.org/drawingml/2006/table">
                <a:tbl>
                  <a:tblPr firstRow="1" bandRow="1">
                    <a:tableStyleId>{5DA37D80-6434-44D0-A028-1B22A696006F}</a:tableStyleId>
                  </a:tblPr>
                  <a:tblGrid>
                    <a:gridCol w="523880"/>
                    <a:gridCol w="523880"/>
                    <a:gridCol w="523880"/>
                    <a:gridCol w="523880"/>
                    <a:gridCol w="523880"/>
                    <a:gridCol w="523880"/>
                  </a:tblGrid>
                  <a:tr h="45847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ru-RU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ru-RU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ru-RU" b="0" dirty="0"/>
                        </a:p>
                      </a:txBody>
                      <a:tcPr/>
                    </a:tc>
                  </a:tr>
                  <a:tr h="45847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9" name="Таблица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463758469"/>
                  </p:ext>
                </p:extLst>
              </p:nvPr>
            </p:nvGraphicFramePr>
            <p:xfrm>
              <a:off x="4597072" y="689428"/>
              <a:ext cx="3143280" cy="1063498"/>
            </p:xfrm>
            <a:graphic>
              <a:graphicData uri="http://schemas.openxmlformats.org/drawingml/2006/table">
                <a:tbl>
                  <a:tblPr firstRow="1" bandRow="1">
                    <a:tableStyleId>{5DA37D80-6434-44D0-A028-1B22A696006F}</a:tableStyleId>
                  </a:tblPr>
                  <a:tblGrid>
                    <a:gridCol w="523880"/>
                    <a:gridCol w="523880"/>
                    <a:gridCol w="523880"/>
                    <a:gridCol w="523880"/>
                    <a:gridCol w="523880"/>
                    <a:gridCol w="523880"/>
                  </a:tblGrid>
                  <a:tr h="60502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t="-5000" r="-500000" b="-7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00000" t="-5000" r="-400000" b="-7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200000" t="-5000" r="-300000" b="-7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300000" t="-5000" r="-200000" b="-7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400000" t="-5000" r="-100000" b="-7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500000" t="-5000" b="-75000"/>
                          </a:stretch>
                        </a:blipFill>
                      </a:tcPr>
                    </a:tc>
                  </a:tr>
                  <a:tr h="45847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t="-140000" r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00000" t="-140000" r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200000" t="-140000" r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300000" t="-140000" r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400000" t="-140000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500000" t="-140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33" name="Picture 2" descr="D:\Математика\Котяшёва\list2.JPG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655" t="15989" r="18981" b="42640"/>
          <a:stretch/>
        </p:blipFill>
        <p:spPr bwMode="auto">
          <a:xfrm>
            <a:off x="153058" y="1262653"/>
            <a:ext cx="4176464" cy="3295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:\Математика\Котяшёва\list2.JPG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655" t="15989" r="18981" b="42640"/>
          <a:stretch/>
        </p:blipFill>
        <p:spPr bwMode="auto">
          <a:xfrm>
            <a:off x="153058" y="690483"/>
            <a:ext cx="4176464" cy="3295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Прямая со стрелкой 11"/>
          <p:cNvCxnSpPr/>
          <p:nvPr/>
        </p:nvCxnSpPr>
        <p:spPr>
          <a:xfrm flipV="1">
            <a:off x="1696941" y="799611"/>
            <a:ext cx="0" cy="36454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128247" y="2536421"/>
            <a:ext cx="41764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4024567" y="2483989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4567" y="2483989"/>
                <a:ext cx="367985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197" r="-21311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TextBox 15"/>
              <p:cNvSpPr txBox="1"/>
              <p:nvPr/>
            </p:nvSpPr>
            <p:spPr>
              <a:xfrm>
                <a:off x="1393414" y="704361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414" y="704361"/>
                <a:ext cx="367985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8333" r="-21667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TextBox 16"/>
              <p:cNvSpPr txBox="1"/>
              <p:nvPr/>
            </p:nvSpPr>
            <p:spPr>
              <a:xfrm>
                <a:off x="1393413" y="2493199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413" y="2493199"/>
                <a:ext cx="398699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8197" r="-18462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TextBox 17"/>
              <p:cNvSpPr txBox="1"/>
              <p:nvPr/>
            </p:nvSpPr>
            <p:spPr>
              <a:xfrm>
                <a:off x="1892379" y="2501745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379" y="2501745"/>
                <a:ext cx="367985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8197" r="-21311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18"/>
              <p:cNvSpPr txBox="1"/>
              <p:nvPr/>
            </p:nvSpPr>
            <p:spPr>
              <a:xfrm>
                <a:off x="1359591" y="1968903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9591" y="1968903"/>
                <a:ext cx="367985" cy="369332"/>
              </a:xfrm>
              <a:prstGeom prst="rect">
                <a:avLst/>
              </a:prstGeom>
              <a:blipFill rotWithShape="1">
                <a:blip r:embed="rId11"/>
                <a:stretch>
                  <a:fillRect t="-8197" r="-23333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>
            <a:off x="1616609" y="2242077"/>
            <a:ext cx="1606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002309" y="2453909"/>
            <a:ext cx="0" cy="1715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Полилиния 33"/>
          <p:cNvSpPr/>
          <p:nvPr/>
        </p:nvSpPr>
        <p:spPr>
          <a:xfrm rot="5400000" flipH="1">
            <a:off x="1513061" y="1905075"/>
            <a:ext cx="2681288" cy="2247900"/>
          </a:xfrm>
          <a:custGeom>
            <a:avLst/>
            <a:gdLst>
              <a:gd name="connsiteX0" fmla="*/ 0 w 2681288"/>
              <a:gd name="connsiteY0" fmla="*/ 2247900 h 2247900"/>
              <a:gd name="connsiteX1" fmla="*/ 1195388 w 2681288"/>
              <a:gd name="connsiteY1" fmla="*/ 2224087 h 2247900"/>
              <a:gd name="connsiteX2" fmla="*/ 1776413 w 2681288"/>
              <a:gd name="connsiteY2" fmla="*/ 2009775 h 2247900"/>
              <a:gd name="connsiteX3" fmla="*/ 2085975 w 2681288"/>
              <a:gd name="connsiteY3" fmla="*/ 1719262 h 2247900"/>
              <a:gd name="connsiteX4" fmla="*/ 2381250 w 2681288"/>
              <a:gd name="connsiteY4" fmla="*/ 1147762 h 2247900"/>
              <a:gd name="connsiteX5" fmla="*/ 2681288 w 2681288"/>
              <a:gd name="connsiteY5" fmla="*/ 0 h 224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81288" h="2247900">
                <a:moveTo>
                  <a:pt x="0" y="2247900"/>
                </a:moveTo>
                <a:lnTo>
                  <a:pt x="1195388" y="2224087"/>
                </a:lnTo>
                <a:cubicBezTo>
                  <a:pt x="1491457" y="2184399"/>
                  <a:pt x="1627982" y="2093912"/>
                  <a:pt x="1776413" y="2009775"/>
                </a:cubicBezTo>
                <a:cubicBezTo>
                  <a:pt x="1924844" y="1925637"/>
                  <a:pt x="1985169" y="1862931"/>
                  <a:pt x="2085975" y="1719262"/>
                </a:cubicBezTo>
                <a:cubicBezTo>
                  <a:pt x="2186781" y="1575593"/>
                  <a:pt x="2282031" y="1434306"/>
                  <a:pt x="2381250" y="1147762"/>
                </a:cubicBezTo>
                <a:cubicBezTo>
                  <a:pt x="2480469" y="861218"/>
                  <a:pt x="2580878" y="430609"/>
                  <a:pt x="2681288" y="0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1956137" y="2505183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2261631" y="2211558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2853705" y="1928165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1730855" y="3071747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1812675" y="2781943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TextBox 36"/>
              <p:cNvSpPr txBox="1"/>
              <p:nvPr/>
            </p:nvSpPr>
            <p:spPr>
              <a:xfrm>
                <a:off x="4607119" y="122264"/>
                <a:ext cx="305077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1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7119" y="122264"/>
                <a:ext cx="3050772" cy="523220"/>
              </a:xfrm>
              <a:prstGeom prst="rect">
                <a:avLst/>
              </a:prstGeom>
              <a:blipFill rotWithShape="1">
                <a:blip r:embed="rId12"/>
                <a:stretch>
                  <a:fillRect t="-10465" r="-3600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Box 37"/>
              <p:cNvSpPr txBox="1"/>
              <p:nvPr/>
            </p:nvSpPr>
            <p:spPr>
              <a:xfrm>
                <a:off x="4317756" y="657473"/>
                <a:ext cx="30547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1. </m:t>
                      </m:r>
                      <m:r>
                        <a:rPr lang="en-US" sz="2800" b="0" i="1" smtClean="0">
                          <a:latin typeface="Cambria Math"/>
                        </a:rPr>
                        <m:t>𝐷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=(0;+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∞)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7756" y="657473"/>
                <a:ext cx="3054746" cy="523220"/>
              </a:xfrm>
              <a:prstGeom prst="rect">
                <a:avLst/>
              </a:prstGeom>
              <a:blipFill rotWithShape="1">
                <a:blip r:embed="rId13"/>
                <a:stretch>
                  <a:fillRect t="-10465" r="-4990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9" name="TextBox 38"/>
              <p:cNvSpPr txBox="1"/>
              <p:nvPr/>
            </p:nvSpPr>
            <p:spPr>
              <a:xfrm>
                <a:off x="4333875" y="1104493"/>
                <a:ext cx="20487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2. </m:t>
                      </m:r>
                      <m:r>
                        <a:rPr lang="en-US" sz="2800" b="0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875" y="1104493"/>
                <a:ext cx="2048766" cy="523220"/>
              </a:xfrm>
              <a:prstGeom prst="rect">
                <a:avLst/>
              </a:prstGeom>
              <a:blipFill rotWithShape="1">
                <a:blip r:embed="rId14"/>
                <a:stretch>
                  <a:fillRect t="-10465" r="-7440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0" name="TextBox 39"/>
              <p:cNvSpPr txBox="1"/>
              <p:nvPr/>
            </p:nvSpPr>
            <p:spPr>
              <a:xfrm>
                <a:off x="4375256" y="1500778"/>
                <a:ext cx="4246291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3. </m:t>
                    </m:r>
                  </m:oMath>
                </a14:m>
                <a:r>
                  <a:rPr lang="ru-RU" sz="2800" dirty="0" smtClean="0"/>
                  <a:t>функция не является ни </a:t>
                </a:r>
              </a:p>
              <a:p>
                <a:r>
                  <a:rPr lang="ru-RU" sz="2800" dirty="0" smtClean="0"/>
                  <a:t>четной, ни нечетной </a:t>
                </a:r>
                <a:endParaRPr lang="ru-RU" sz="28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5256" y="1500778"/>
                <a:ext cx="4246291" cy="954107"/>
              </a:xfrm>
              <a:prstGeom prst="rect">
                <a:avLst/>
              </a:prstGeom>
              <a:blipFill rotWithShape="1">
                <a:blip r:embed="rId15"/>
                <a:stretch>
                  <a:fillRect l="-3017" t="-5732" r="-3879" b="-17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" name="TextBox 40"/>
              <p:cNvSpPr txBox="1"/>
              <p:nvPr/>
            </p:nvSpPr>
            <p:spPr>
              <a:xfrm>
                <a:off x="4369885" y="2247735"/>
                <a:ext cx="49443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b="0" i="1" smtClean="0">
                        <a:latin typeface="Cambria Math"/>
                      </a:rPr>
                      <m:t>4</m:t>
                    </m:r>
                    <m:r>
                      <a:rPr lang="en-US" sz="2800" b="0" i="1" smtClean="0">
                        <a:latin typeface="Cambria Math"/>
                      </a:rPr>
                      <m:t>. </m:t>
                    </m:r>
                  </m:oMath>
                </a14:m>
                <a:r>
                  <a:rPr lang="ru-RU" sz="2800" dirty="0" smtClean="0"/>
                  <a:t>функция возрастает на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𝐷</m:t>
                    </m:r>
                    <m:r>
                      <a:rPr lang="en-US" sz="2800" b="0" i="1" smtClean="0">
                        <a:latin typeface="Cambria Math"/>
                      </a:rPr>
                      <m:t>(</m:t>
                    </m:r>
                    <m:r>
                      <a:rPr lang="en-US" sz="2800" b="0" i="1" smtClean="0">
                        <a:latin typeface="Cambria Math"/>
                      </a:rPr>
                      <m:t>𝑦</m:t>
                    </m:r>
                    <m:r>
                      <a:rPr lang="en-US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ru-RU" sz="2800" dirty="0" smtClean="0"/>
                  <a:t/>
                </a:r>
                <a:endParaRPr lang="ru-RU" sz="28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9885" y="2247735"/>
                <a:ext cx="4944302" cy="523220"/>
              </a:xfrm>
              <a:prstGeom prst="rect">
                <a:avLst/>
              </a:prstGeom>
              <a:blipFill rotWithShape="1">
                <a:blip r:embed="rId16"/>
                <a:stretch>
                  <a:fillRect t="-10465" r="-3083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2" name="TextBox 41"/>
              <p:cNvSpPr txBox="1"/>
              <p:nvPr/>
            </p:nvSpPr>
            <p:spPr>
              <a:xfrm>
                <a:off x="4374220" y="2616278"/>
                <a:ext cx="4369979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5. </m:t>
                    </m:r>
                  </m:oMath>
                </a14:m>
                <a:r>
                  <a:rPr lang="ru-RU" sz="2800" dirty="0" smtClean="0"/>
                  <a:t>функция не ограничена </a:t>
                </a:r>
              </a:p>
              <a:p>
                <a:r>
                  <a:rPr lang="en-US" sz="2800" dirty="0" smtClean="0"/>
                  <a:t/>
                </a:r>
                <a:r>
                  <a:rPr lang="ru-RU" sz="2800" dirty="0" smtClean="0"/>
                  <a:t>ни сверху, ни снизу  </a:t>
                </a:r>
                <a:endParaRPr lang="ru-RU" sz="2800" dirty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220" y="2616278"/>
                <a:ext cx="4369979" cy="954107"/>
              </a:xfrm>
              <a:prstGeom prst="rect">
                <a:avLst/>
              </a:prstGeom>
              <a:blipFill rotWithShape="1">
                <a:blip r:embed="rId17"/>
                <a:stretch>
                  <a:fillRect l="-2933" t="-5732" r="-419" b="-17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3" name="TextBox 42"/>
              <p:cNvSpPr txBox="1"/>
              <p:nvPr/>
            </p:nvSpPr>
            <p:spPr>
              <a:xfrm>
                <a:off x="4347140" y="3403162"/>
                <a:ext cx="488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b="0" i="1" smtClean="0">
                        <a:latin typeface="Cambria Math"/>
                      </a:rPr>
                      <m:t>6</m:t>
                    </m:r>
                    <m:r>
                      <a:rPr lang="en-US" sz="2800" b="0" i="1" smtClean="0">
                        <a:latin typeface="Cambria Math"/>
                      </a:rPr>
                      <m:t>. </m:t>
                    </m:r>
                    <m:sSub>
                      <m:sSub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2800" b="0" i="1" smtClean="0">
                            <a:latin typeface="Cambria Math"/>
                          </a:rPr>
                          <m:t>наиб</m:t>
                        </m:r>
                      </m:sub>
                    </m:sSub>
                    <m:r>
                      <a:rPr lang="ru-RU" sz="28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ru-RU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2800" b="0" i="1" smtClean="0">
                            <a:latin typeface="Cambria Math"/>
                          </a:rPr>
                          <m:t>наим</m:t>
                        </m:r>
                      </m:sub>
                    </m:sSub>
                  </m:oMath>
                </a14:m>
                <a:r>
                  <a:rPr lang="ru-RU" sz="2800" dirty="0" smtClean="0"/>
                  <a:t> − не существует  </a:t>
                </a:r>
                <a:endParaRPr lang="ru-RU" sz="2800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140" y="3403162"/>
                <a:ext cx="4880631" cy="523220"/>
              </a:xfrm>
              <a:prstGeom prst="rect">
                <a:avLst/>
              </a:prstGeom>
              <a:blipFill rotWithShape="1">
                <a:blip r:embed="rId18"/>
                <a:stretch>
                  <a:fillRect t="-10465" r="-3246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4" name="TextBox 43"/>
              <p:cNvSpPr txBox="1"/>
              <p:nvPr/>
            </p:nvSpPr>
            <p:spPr>
              <a:xfrm>
                <a:off x="4347140" y="3814094"/>
                <a:ext cx="40586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b="0" i="1" smtClean="0">
                        <a:latin typeface="Cambria Math"/>
                      </a:rPr>
                      <m:t>7</m:t>
                    </m:r>
                    <m:r>
                      <a:rPr lang="en-US" sz="2800" b="0" i="1" smtClean="0">
                        <a:latin typeface="Cambria Math"/>
                      </a:rPr>
                      <m:t>. </m:t>
                    </m:r>
                  </m:oMath>
                </a14:m>
                <a:r>
                  <a:rPr lang="ru-RU" sz="2800" dirty="0" smtClean="0"/>
                  <a:t>функция непрерывная </a:t>
                </a:r>
                <a:endParaRPr lang="ru-RU" sz="2800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140" y="3814094"/>
                <a:ext cx="4058612" cy="523220"/>
              </a:xfrm>
              <a:prstGeom prst="rect">
                <a:avLst/>
              </a:prstGeom>
              <a:blipFill rotWithShape="1">
                <a:blip r:embed="rId19"/>
                <a:stretch>
                  <a:fillRect t="-10465" r="-4054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5" name="TextBox 44"/>
              <p:cNvSpPr txBox="1"/>
              <p:nvPr/>
            </p:nvSpPr>
            <p:spPr>
              <a:xfrm>
                <a:off x="4357839" y="4263620"/>
                <a:ext cx="41432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8. </m:t>
                    </m:r>
                  </m:oMath>
                </a14:m>
                <a:r>
                  <a:rPr lang="ru-RU" sz="2800" dirty="0" smtClean="0"/>
                  <a:t>функция выпукла вверх</a:t>
                </a:r>
                <a:endParaRPr lang="ru-RU" sz="2800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7839" y="4263620"/>
                <a:ext cx="4143250" cy="523220"/>
              </a:xfrm>
              <a:prstGeom prst="rect">
                <a:avLst/>
              </a:prstGeom>
              <a:blipFill rotWithShape="1">
                <a:blip r:embed="rId20"/>
                <a:stretch>
                  <a:fillRect t="-10465" r="-3676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71406" y="214296"/>
            <a:ext cx="4832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Построим график логарифмической функции: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85599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5" grpId="0" animBg="1"/>
      <p:bldP spid="16" grpId="0" animBg="1"/>
      <p:bldP spid="17" grpId="0" animBg="1"/>
      <p:bldP spid="18" grpId="0" animBg="1"/>
      <p:bldP spid="19" grpId="0" animBg="1"/>
      <p:bldP spid="34" grpId="0" animBg="1"/>
      <p:bldP spid="30" grpId="0" animBg="1"/>
      <p:bldP spid="31" grpId="0" animBg="1"/>
      <p:bldP spid="32" grpId="0" animBg="1"/>
      <p:bldP spid="28" grpId="0" animBg="1"/>
      <p:bldP spid="29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572000" y="0"/>
            <a:ext cx="4572000" cy="5140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6691345" y="4793672"/>
            <a:ext cx="2455100" cy="347122"/>
            <a:chOff x="6691345" y="4796378"/>
            <a:chExt cx="2455100" cy="347122"/>
          </a:xfrm>
        </p:grpSpPr>
        <p:sp>
          <p:nvSpPr>
            <p:cNvPr id="5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4664740" y="171103"/>
                <a:ext cx="1849352" cy="7500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𝑦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4740" y="171103"/>
                <a:ext cx="1849352" cy="750014"/>
              </a:xfrm>
              <a:prstGeom prst="rect">
                <a:avLst/>
              </a:prstGeom>
              <a:blipFill rotWithShape="1">
                <a:blip r:embed="rId4"/>
                <a:stretch>
                  <a:fillRect t="-7317" r="-82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9" name="Таблица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71857590"/>
                  </p:ext>
                </p:extLst>
              </p:nvPr>
            </p:nvGraphicFramePr>
            <p:xfrm>
              <a:off x="4664740" y="1264857"/>
              <a:ext cx="3667158" cy="1063498"/>
            </p:xfrm>
            <a:graphic>
              <a:graphicData uri="http://schemas.openxmlformats.org/drawingml/2006/table">
                <a:tbl>
                  <a:tblPr firstRow="1" bandRow="1">
                    <a:tableStyleId>{5DA37D80-6434-44D0-A028-1B22A696006F}</a:tableStyleId>
                  </a:tblPr>
                  <a:tblGrid>
                    <a:gridCol w="611193"/>
                    <a:gridCol w="611193"/>
                    <a:gridCol w="611193"/>
                    <a:gridCol w="611193"/>
                    <a:gridCol w="611193"/>
                    <a:gridCol w="611193"/>
                  </a:tblGrid>
                  <a:tr h="45847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b="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ru-RU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ru-RU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ru-RU" b="0" dirty="0"/>
                        </a:p>
                      </a:txBody>
                      <a:tcPr/>
                    </a:tc>
                  </a:tr>
                  <a:tr h="45847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9" name="Таблица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75559987"/>
                  </p:ext>
                </p:extLst>
              </p:nvPr>
            </p:nvGraphicFramePr>
            <p:xfrm>
              <a:off x="4664740" y="1264857"/>
              <a:ext cx="3667158" cy="1063498"/>
            </p:xfrm>
            <a:graphic>
              <a:graphicData uri="http://schemas.openxmlformats.org/drawingml/2006/table">
                <a:tbl>
                  <a:tblPr firstRow="1" bandRow="1">
                    <a:tableStyleId>{5DA37D80-6434-44D0-A028-1B22A696006F}</a:tableStyleId>
                  </a:tblPr>
                  <a:tblGrid>
                    <a:gridCol w="611193"/>
                    <a:gridCol w="611193"/>
                    <a:gridCol w="611193"/>
                    <a:gridCol w="611193"/>
                    <a:gridCol w="611193"/>
                    <a:gridCol w="611193"/>
                  </a:tblGrid>
                  <a:tr h="60502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t="-5000" r="-502000" b="-7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99010" t="-5000" r="-397030" b="-7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201000" t="-5000" r="-301000" b="-7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301000" t="-5000" r="-201000" b="-7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397030" t="-5000" r="-99010" b="-7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502000" t="-5000" b="-76000"/>
                          </a:stretch>
                        </a:blipFill>
                      </a:tcPr>
                    </a:tc>
                  </a:tr>
                  <a:tr h="45847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t="-140000" r="-502000" b="-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99010" t="-140000" r="-397030" b="-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201000" t="-140000" r="-301000" b="-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301000" t="-140000" r="-201000" b="-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397030" t="-140000" r="-99010" b="-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502000" t="-140000" b="-133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10" name="Picture 2" descr="D:\Математика\Котяшёва\list2.JPG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655" t="15989" r="18981" b="42640"/>
          <a:stretch/>
        </p:blipFill>
        <p:spPr bwMode="auto">
          <a:xfrm>
            <a:off x="200683" y="928608"/>
            <a:ext cx="4176464" cy="3295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Прямая со стрелкой 11"/>
          <p:cNvCxnSpPr/>
          <p:nvPr/>
        </p:nvCxnSpPr>
        <p:spPr>
          <a:xfrm flipV="1">
            <a:off x="2040642" y="928608"/>
            <a:ext cx="0" cy="32950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87409" y="3076931"/>
            <a:ext cx="4089738" cy="14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4052038" y="3000888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2038" y="3000888"/>
                <a:ext cx="367985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197" r="-2166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TextBox 15"/>
              <p:cNvSpPr txBox="1"/>
              <p:nvPr/>
            </p:nvSpPr>
            <p:spPr>
              <a:xfrm>
                <a:off x="1732479" y="94248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2479" y="942486"/>
                <a:ext cx="367985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8333" r="-21311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TextBox 16"/>
              <p:cNvSpPr txBox="1"/>
              <p:nvPr/>
            </p:nvSpPr>
            <p:spPr>
              <a:xfrm>
                <a:off x="1749570" y="3030434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570" y="3030434"/>
                <a:ext cx="398699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8197" r="-20000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TextBox 17"/>
              <p:cNvSpPr txBox="1"/>
              <p:nvPr/>
            </p:nvSpPr>
            <p:spPr>
              <a:xfrm>
                <a:off x="2094708" y="3030434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4708" y="3030434"/>
                <a:ext cx="367985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8197" r="-2166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18"/>
              <p:cNvSpPr txBox="1"/>
              <p:nvPr/>
            </p:nvSpPr>
            <p:spPr>
              <a:xfrm>
                <a:off x="1715748" y="2734738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748" y="2734738"/>
                <a:ext cx="367985" cy="369332"/>
              </a:xfrm>
              <a:prstGeom prst="rect">
                <a:avLst/>
              </a:prstGeom>
              <a:blipFill rotWithShape="1">
                <a:blip r:embed="rId11"/>
                <a:stretch>
                  <a:fillRect t="-8333" r="-21311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>
            <a:off x="1955674" y="2779312"/>
            <a:ext cx="1606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358466" y="2991144"/>
            <a:ext cx="0" cy="1715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Полилиния 33"/>
          <p:cNvSpPr/>
          <p:nvPr/>
        </p:nvSpPr>
        <p:spPr>
          <a:xfrm rot="839361" flipH="1">
            <a:off x="1780008" y="1341745"/>
            <a:ext cx="2748133" cy="2275142"/>
          </a:xfrm>
          <a:custGeom>
            <a:avLst/>
            <a:gdLst>
              <a:gd name="connsiteX0" fmla="*/ 0 w 2681288"/>
              <a:gd name="connsiteY0" fmla="*/ 2247900 h 2247900"/>
              <a:gd name="connsiteX1" fmla="*/ 1195388 w 2681288"/>
              <a:gd name="connsiteY1" fmla="*/ 2224087 h 2247900"/>
              <a:gd name="connsiteX2" fmla="*/ 1776413 w 2681288"/>
              <a:gd name="connsiteY2" fmla="*/ 2009775 h 2247900"/>
              <a:gd name="connsiteX3" fmla="*/ 2085975 w 2681288"/>
              <a:gd name="connsiteY3" fmla="*/ 1719262 h 2247900"/>
              <a:gd name="connsiteX4" fmla="*/ 2381250 w 2681288"/>
              <a:gd name="connsiteY4" fmla="*/ 1147762 h 2247900"/>
              <a:gd name="connsiteX5" fmla="*/ 2681288 w 2681288"/>
              <a:gd name="connsiteY5" fmla="*/ 0 h 224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81288" h="2247900">
                <a:moveTo>
                  <a:pt x="0" y="2247900"/>
                </a:moveTo>
                <a:lnTo>
                  <a:pt x="1195388" y="2224087"/>
                </a:lnTo>
                <a:cubicBezTo>
                  <a:pt x="1491457" y="2184399"/>
                  <a:pt x="1627982" y="2093912"/>
                  <a:pt x="1776413" y="2009775"/>
                </a:cubicBezTo>
                <a:cubicBezTo>
                  <a:pt x="1924844" y="1925637"/>
                  <a:pt x="1985169" y="1862931"/>
                  <a:pt x="2085975" y="1719262"/>
                </a:cubicBezTo>
                <a:cubicBezTo>
                  <a:pt x="2186781" y="1575593"/>
                  <a:pt x="2282031" y="1434306"/>
                  <a:pt x="2381250" y="1147762"/>
                </a:cubicBezTo>
                <a:cubicBezTo>
                  <a:pt x="2480469" y="861218"/>
                  <a:pt x="2580878" y="430609"/>
                  <a:pt x="2681288" y="0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325034" y="3042418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2608160" y="3336036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217095" y="3610838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2104104" y="2462758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183727" y="2749682"/>
            <a:ext cx="72008" cy="7200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TextBox 36"/>
              <p:cNvSpPr txBox="1"/>
              <p:nvPr/>
            </p:nvSpPr>
            <p:spPr>
              <a:xfrm>
                <a:off x="4651170" y="175209"/>
                <a:ext cx="36574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1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1170" y="175209"/>
                <a:ext cx="3657475" cy="523220"/>
              </a:xfrm>
              <a:prstGeom prst="rect">
                <a:avLst/>
              </a:prstGeom>
              <a:blipFill rotWithShape="1">
                <a:blip r:embed="rId12"/>
                <a:stretch>
                  <a:fillRect t="-10465" r="-3833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TextBox 37"/>
              <p:cNvSpPr txBox="1"/>
              <p:nvPr/>
            </p:nvSpPr>
            <p:spPr>
              <a:xfrm>
                <a:off x="4445509" y="728776"/>
                <a:ext cx="305474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1. </m:t>
                      </m:r>
                      <m:r>
                        <a:rPr lang="en-US" sz="2800" b="0" i="1" smtClean="0">
                          <a:latin typeface="Cambria Math"/>
                        </a:rPr>
                        <m:t>𝐷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=(0;+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∞)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5509" y="728776"/>
                <a:ext cx="3054747" cy="523220"/>
              </a:xfrm>
              <a:prstGeom prst="rect">
                <a:avLst/>
              </a:prstGeom>
              <a:blipFill rotWithShape="1">
                <a:blip r:embed="rId13"/>
                <a:stretch>
                  <a:fillRect t="-10588" r="-4990" b="-341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9" name="TextBox 38"/>
              <p:cNvSpPr txBox="1"/>
              <p:nvPr/>
            </p:nvSpPr>
            <p:spPr>
              <a:xfrm>
                <a:off x="4443810" y="1069750"/>
                <a:ext cx="34093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2. </m:t>
                      </m:r>
                      <m:r>
                        <a:rPr lang="en-US" sz="2800" b="0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=(−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∞</m:t>
                      </m:r>
                      <m:r>
                        <a:rPr lang="en-US" sz="2800" b="0" i="1" smtClean="0">
                          <a:latin typeface="Cambria Math"/>
                        </a:rPr>
                        <m:t>;+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∞)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3810" y="1069750"/>
                <a:ext cx="3409331" cy="523220"/>
              </a:xfrm>
              <a:prstGeom prst="rect">
                <a:avLst/>
              </a:prstGeom>
              <a:blipFill rotWithShape="1">
                <a:blip r:embed="rId14"/>
                <a:stretch>
                  <a:fillRect t="-10465" r="-4293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0" name="TextBox 39"/>
              <p:cNvSpPr txBox="1"/>
              <p:nvPr/>
            </p:nvSpPr>
            <p:spPr>
              <a:xfrm>
                <a:off x="4501510" y="1419622"/>
                <a:ext cx="4246291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1341438" algn="l"/>
                  </a:tabLst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3. </m:t>
                    </m:r>
                  </m:oMath>
                </a14:m>
                <a:r>
                  <a:rPr lang="ru-RU" sz="2800" dirty="0" smtClean="0"/>
                  <a:t>функция не является ни </a:t>
                </a:r>
              </a:p>
              <a:p>
                <a:r>
                  <a:rPr lang="ru-RU" sz="2800" dirty="0" smtClean="0"/>
                  <a:t>четной, ни нечетной </a:t>
                </a:r>
                <a:endParaRPr lang="ru-RU" sz="28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510" y="1419622"/>
                <a:ext cx="4246291" cy="954107"/>
              </a:xfrm>
              <a:prstGeom prst="rect">
                <a:avLst/>
              </a:prstGeom>
              <a:blipFill rotWithShape="1">
                <a:blip r:embed="rId15"/>
                <a:stretch>
                  <a:fillRect l="-2869" t="-5769" r="-3874" b="-17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" name="TextBox 40"/>
              <p:cNvSpPr txBox="1"/>
              <p:nvPr/>
            </p:nvSpPr>
            <p:spPr>
              <a:xfrm>
                <a:off x="4503235" y="2247735"/>
                <a:ext cx="454194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b="0" i="1" smtClean="0">
                        <a:latin typeface="Cambria Math"/>
                      </a:rPr>
                      <m:t>4</m:t>
                    </m:r>
                    <m:r>
                      <a:rPr lang="en-US" sz="2800" b="0" i="1" smtClean="0">
                        <a:latin typeface="Cambria Math"/>
                      </a:rPr>
                      <m:t>. </m:t>
                    </m:r>
                  </m:oMath>
                </a14:m>
                <a:r>
                  <a:rPr lang="ru-RU" sz="2800" dirty="0" smtClean="0"/>
                  <a:t>функция убывает на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𝐷</m:t>
                    </m:r>
                    <m:r>
                      <a:rPr lang="en-US" sz="2800" b="0" i="1" smtClean="0">
                        <a:latin typeface="Cambria Math"/>
                      </a:rPr>
                      <m:t>(</m:t>
                    </m:r>
                    <m:r>
                      <a:rPr lang="en-US" sz="2800" b="0" i="1" smtClean="0">
                        <a:latin typeface="Cambria Math"/>
                      </a:rPr>
                      <m:t>𝑦</m:t>
                    </m:r>
                    <m:r>
                      <a:rPr lang="en-US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ru-RU" sz="2800" dirty="0" smtClean="0"/>
                  <a:t/>
                </a:r>
                <a:endParaRPr lang="ru-RU" sz="28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235" y="2247735"/>
                <a:ext cx="4541949" cy="523220"/>
              </a:xfrm>
              <a:prstGeom prst="rect">
                <a:avLst/>
              </a:prstGeom>
              <a:blipFill rotWithShape="1">
                <a:blip r:embed="rId16"/>
                <a:stretch>
                  <a:fillRect t="-10465" r="-3490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2" name="TextBox 41"/>
              <p:cNvSpPr txBox="1"/>
              <p:nvPr/>
            </p:nvSpPr>
            <p:spPr>
              <a:xfrm>
                <a:off x="4507570" y="2616278"/>
                <a:ext cx="4608441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5. </m:t>
                    </m:r>
                  </m:oMath>
                </a14:m>
                <a:r>
                  <a:rPr lang="ru-RU" sz="2800" dirty="0" smtClean="0"/>
                  <a:t>функция не ограничена ни</a:t>
                </a:r>
              </a:p>
              <a:p>
                <a:r>
                  <a:rPr lang="ru-RU" sz="2800" dirty="0" smtClean="0"/>
                  <a:t>сверху, н</a:t>
                </a:r>
                <a:r>
                  <a:rPr lang="ru-RU" sz="2800" dirty="0"/>
                  <a:t>и</a:t>
                </a:r>
                <a:r>
                  <a:rPr lang="ru-RU" sz="2800" dirty="0" smtClean="0"/>
                  <a:t> снизу  </a:t>
                </a:r>
                <a:endParaRPr lang="ru-RU" sz="2800" dirty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7570" y="2616278"/>
                <a:ext cx="4608441" cy="954107"/>
              </a:xfrm>
              <a:prstGeom prst="rect">
                <a:avLst/>
              </a:prstGeom>
              <a:blipFill rotWithShape="1">
                <a:blip r:embed="rId17"/>
                <a:stretch>
                  <a:fillRect l="-2646" t="-5732" r="-3439" b="-17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3" name="TextBox 42"/>
              <p:cNvSpPr txBox="1"/>
              <p:nvPr/>
            </p:nvSpPr>
            <p:spPr>
              <a:xfrm>
                <a:off x="4480490" y="3403162"/>
                <a:ext cx="48806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b="0" i="1" smtClean="0">
                        <a:latin typeface="Cambria Math"/>
                      </a:rPr>
                      <m:t>6</m:t>
                    </m:r>
                    <m:r>
                      <a:rPr lang="en-US" sz="2800" b="0" i="1" smtClean="0">
                        <a:latin typeface="Cambria Math"/>
                      </a:rPr>
                      <m:t>. </m:t>
                    </m:r>
                    <m:sSub>
                      <m:sSub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2800" b="0" i="1" smtClean="0">
                            <a:latin typeface="Cambria Math"/>
                          </a:rPr>
                          <m:t>наиб</m:t>
                        </m:r>
                      </m:sub>
                    </m:sSub>
                    <m:r>
                      <a:rPr lang="ru-RU" sz="28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ru-RU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sz="2800" b="0" i="1" smtClean="0">
                            <a:latin typeface="Cambria Math"/>
                          </a:rPr>
                          <m:t>наим</m:t>
                        </m:r>
                      </m:sub>
                    </m:sSub>
                  </m:oMath>
                </a14:m>
                <a:r>
                  <a:rPr lang="ru-RU" sz="2800" dirty="0" smtClean="0"/>
                  <a:t> − не существует  </a:t>
                </a:r>
                <a:endParaRPr lang="ru-RU" sz="2800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0490" y="3403162"/>
                <a:ext cx="4880631" cy="523220"/>
              </a:xfrm>
              <a:prstGeom prst="rect">
                <a:avLst/>
              </a:prstGeom>
              <a:blipFill rotWithShape="1">
                <a:blip r:embed="rId18"/>
                <a:stretch>
                  <a:fillRect t="-10465" r="-3121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4" name="TextBox 43"/>
              <p:cNvSpPr txBox="1"/>
              <p:nvPr/>
            </p:nvSpPr>
            <p:spPr>
              <a:xfrm>
                <a:off x="4480490" y="3814094"/>
                <a:ext cx="40586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b="0" i="1" smtClean="0">
                        <a:latin typeface="Cambria Math"/>
                      </a:rPr>
                      <m:t>7</m:t>
                    </m:r>
                    <m:r>
                      <a:rPr lang="en-US" sz="2800" b="0" i="1" smtClean="0">
                        <a:latin typeface="Cambria Math"/>
                      </a:rPr>
                      <m:t>. </m:t>
                    </m:r>
                  </m:oMath>
                </a14:m>
                <a:r>
                  <a:rPr lang="ru-RU" sz="2800" dirty="0" smtClean="0"/>
                  <a:t>функция непрерывная </a:t>
                </a:r>
                <a:endParaRPr lang="ru-RU" sz="2800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0490" y="3814094"/>
                <a:ext cx="4058612" cy="523220"/>
              </a:xfrm>
              <a:prstGeom prst="rect">
                <a:avLst/>
              </a:prstGeom>
              <a:blipFill rotWithShape="1">
                <a:blip r:embed="rId19"/>
                <a:stretch>
                  <a:fillRect t="-10465" r="-3904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5" name="TextBox 44"/>
              <p:cNvSpPr txBox="1"/>
              <p:nvPr/>
            </p:nvSpPr>
            <p:spPr>
              <a:xfrm>
                <a:off x="4491189" y="4263620"/>
                <a:ext cx="407303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8. </m:t>
                    </m:r>
                  </m:oMath>
                </a14:m>
                <a:r>
                  <a:rPr lang="ru-RU" sz="2800" dirty="0" smtClean="0"/>
                  <a:t>функция выпукла вниз </a:t>
                </a:r>
                <a:endParaRPr lang="ru-RU" sz="2800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1189" y="4263620"/>
                <a:ext cx="4073038" cy="523220"/>
              </a:xfrm>
              <a:prstGeom prst="rect">
                <a:avLst/>
              </a:prstGeom>
              <a:blipFill rotWithShape="1">
                <a:blip r:embed="rId20"/>
                <a:stretch>
                  <a:fillRect t="-10465" r="-4042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0" y="285734"/>
            <a:ext cx="4832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Построим график логарифмической функции: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62000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5" grpId="0" animBg="1"/>
      <p:bldP spid="16" grpId="0" animBg="1"/>
      <p:bldP spid="17" grpId="0" animBg="1"/>
      <p:bldP spid="18" grpId="0" animBg="1"/>
      <p:bldP spid="19" grpId="0" animBg="1"/>
      <p:bldP spid="34" grpId="0" animBg="1"/>
      <p:bldP spid="30" grpId="0" animBg="1"/>
      <p:bldP spid="31" grpId="0" animBg="1"/>
      <p:bldP spid="32" grpId="0" animBg="1"/>
      <p:bldP spid="28" grpId="0" animBg="1"/>
      <p:bldP spid="29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5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Заголовок 1"/>
          <p:cNvSpPr txBox="1">
            <a:spLocks/>
          </p:cNvSpPr>
          <p:nvPr/>
        </p:nvSpPr>
        <p:spPr>
          <a:xfrm>
            <a:off x="451689" y="267494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Объект 2"/>
              <p:cNvSpPr txBox="1">
                <a:spLocks/>
              </p:cNvSpPr>
              <p:nvPr/>
            </p:nvSpPr>
            <p:spPr>
              <a:xfrm>
                <a:off x="477513" y="843558"/>
                <a:ext cx="8229600" cy="383162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1800" dirty="0" smtClean="0"/>
                  <a:t>Сравнить числа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ru-RU" sz="1800" b="0" i="1" smtClean="0"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ru-RU" sz="1800" b="0" i="1" smtClean="0">
                            <a:latin typeface="Cambria Math"/>
                          </a:rPr>
                          <m:t>7</m:t>
                        </m:r>
                      </m:e>
                    </m:func>
                  </m:oMath>
                </a14:m>
                <a:r>
                  <a:rPr lang="ru-RU" sz="1800" dirty="0" smtClean="0"/>
                  <a:t> и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ru-RU" sz="1800" b="0" i="1" smtClean="0"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ru-RU" sz="1800" b="0" i="1" smtClean="0">
                            <a:latin typeface="Cambria Math"/>
                          </a:rPr>
                          <m:t>23</m:t>
                        </m:r>
                      </m:e>
                    </m:func>
                  </m:oMath>
                </a14:m>
                <a:r>
                  <a:rPr lang="ru-RU" sz="1800" dirty="0" smtClean="0"/>
                  <a:t>.</a:t>
                </a:r>
              </a:p>
              <a:p>
                <a:pPr marL="0" indent="0">
                  <a:buFont typeface="Arial" pitchFamily="34" charset="0"/>
                  <a:buNone/>
                </a:pPr>
                <a:endParaRPr lang="ru-RU" sz="1200" dirty="0" smtClean="0"/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1800" dirty="0" smtClean="0"/>
                  <a:t>Решение:</a:t>
                </a:r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4&gt;1</m:t>
                    </m:r>
                    <m:r>
                      <a:rPr lang="en-US" sz="1800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sz="18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sz="1800" b="0" i="1" smtClean="0">
                        <a:latin typeface="Cambria Math"/>
                        <a:ea typeface="Cambria Math"/>
                      </a:rPr>
                      <m:t>=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  <a:ea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1800" b="0" i="1" smtClean="0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sz="1800" dirty="0" smtClean="0"/>
                  <a:t> − </a:t>
                </a:r>
                <a:r>
                  <a:rPr lang="ru-RU" sz="1800" dirty="0" smtClean="0"/>
                  <a:t>возрастает</a:t>
                </a:r>
                <a:endParaRPr lang="en-US" sz="1800" dirty="0" smtClean="0"/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</a:rPr>
                        <m:t>7&lt;23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⇒</m:t>
                      </m:r>
                      <m:func>
                        <m:funcPr>
                          <m:ctrlPr>
                            <a:rPr lang="en-US" sz="18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1800" i="1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</m:fName>
                        <m:e>
                          <m:r>
                            <a:rPr lang="ru-RU" sz="1800" i="1">
                              <a:latin typeface="Cambria Math"/>
                            </a:rPr>
                            <m:t>7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</a:rPr>
                        <m:t>&lt;</m:t>
                      </m:r>
                      <m:func>
                        <m:funcPr>
                          <m:ctrlPr>
                            <a:rPr lang="en-US" sz="18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1800" i="1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</m:fName>
                        <m:e>
                          <m:r>
                            <a:rPr lang="en-US" sz="1800" b="0" i="1" smtClean="0">
                              <a:latin typeface="Cambria Math"/>
                            </a:rPr>
                            <m:t>23</m:t>
                          </m:r>
                        </m:e>
                      </m:func>
                    </m:oMath>
                  </m:oMathPara>
                </a14:m>
                <a:endParaRPr lang="en-US" sz="1800" dirty="0" smtClean="0"/>
              </a:p>
            </p:txBody>
          </p:sp>
        </mc:Choice>
        <mc:Fallback>
          <p:sp>
            <p:nvSpPr>
              <p:cNvPr id="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13" y="843558"/>
                <a:ext cx="8229600" cy="3831621"/>
              </a:xfrm>
              <a:prstGeom prst="rect">
                <a:avLst/>
              </a:prstGeom>
              <a:blipFill rotWithShape="1">
                <a:blip r:embed="rId3"/>
                <a:stretch>
                  <a:fillRect l="-593" t="-7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36223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5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Заголовок 1"/>
          <p:cNvSpPr txBox="1">
            <a:spLocks/>
          </p:cNvSpPr>
          <p:nvPr/>
        </p:nvSpPr>
        <p:spPr>
          <a:xfrm>
            <a:off x="451689" y="267494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Объект 2"/>
              <p:cNvSpPr txBox="1">
                <a:spLocks/>
              </p:cNvSpPr>
              <p:nvPr/>
            </p:nvSpPr>
            <p:spPr>
              <a:xfrm>
                <a:off x="477513" y="843558"/>
                <a:ext cx="8229600" cy="383162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1800" dirty="0" smtClean="0"/>
                  <a:t>Сравнить числа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0,8</m:t>
                        </m:r>
                      </m:e>
                    </m:func>
                  </m:oMath>
                </a14:m>
                <a:r>
                  <a:rPr lang="ru-RU" sz="1800" dirty="0" smtClean="0"/>
                  <a:t> и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8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1</m:t>
                        </m:r>
                      </m:e>
                    </m:func>
                  </m:oMath>
                </a14:m>
                <a:r>
                  <a:rPr lang="ru-RU" sz="1800" dirty="0" smtClean="0"/>
                  <a:t>.</a:t>
                </a:r>
              </a:p>
              <a:p>
                <a:pPr marL="0" indent="0">
                  <a:buFont typeface="Arial" pitchFamily="34" charset="0"/>
                  <a:buNone/>
                </a:pPr>
                <a:endParaRPr lang="ru-RU" sz="1200" dirty="0" smtClean="0"/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1800" dirty="0" smtClean="0"/>
                  <a:t>Решение:</a:t>
                </a:r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1800" b="0" i="1" smtClean="0">
                        <a:latin typeface="Cambria Math"/>
                      </a:rPr>
                      <m:t>&lt;1</m:t>
                    </m:r>
                    <m:r>
                      <a:rPr lang="en-US" sz="1800" b="0" i="1" smtClean="0"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sz="18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sz="1800" b="0" i="1" smtClean="0">
                        <a:latin typeface="Cambria Math"/>
                        <a:ea typeface="Cambria Math"/>
                      </a:rPr>
                      <m:t>=</m:t>
                    </m:r>
                    <m:func>
                      <m:funcPr>
                        <m:ctrlPr>
                          <a:rPr lang="en-US" sz="1800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b="0" i="0" smtClean="0">
                                <a:latin typeface="Cambria Math"/>
                                <a:ea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18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sz="1800" b="0" i="1" smtClean="0"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sz="1800" dirty="0" smtClean="0"/>
                  <a:t> − </a:t>
                </a:r>
                <a:r>
                  <a:rPr lang="ru-RU" sz="1800" dirty="0" smtClean="0"/>
                  <a:t>убывает</a:t>
                </a:r>
                <a:endParaRPr lang="en-US" sz="1800" dirty="0" smtClean="0"/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1800" b="0" i="1" smtClean="0">
                          <a:latin typeface="Cambria Math"/>
                        </a:rPr>
                        <m:t>0,8</m:t>
                      </m:r>
                      <m:r>
                        <a:rPr lang="en-US" sz="1800" b="0" i="1" smtClean="0">
                          <a:latin typeface="Cambria Math"/>
                        </a:rPr>
                        <m:t>&lt;</m:t>
                      </m:r>
                      <m:r>
                        <a:rPr lang="ru-RU" sz="1800" b="0" i="1" smtClean="0">
                          <a:latin typeface="Cambria Math"/>
                        </a:rPr>
                        <m:t>1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⇒</m:t>
                      </m:r>
                      <m:func>
                        <m:funcPr>
                          <m:ctrlPr>
                            <a:rPr lang="en-US" sz="18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18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ru-RU" sz="18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ru-RU" sz="1800" b="0" i="1" smtClean="0">
                              <a:latin typeface="Cambria Math"/>
                            </a:rPr>
                            <m:t>0,8</m:t>
                          </m:r>
                        </m:e>
                      </m:func>
                      <m:r>
                        <a:rPr lang="en-US" sz="1800" b="0" i="1" smtClean="0">
                          <a:latin typeface="Cambria Math"/>
                        </a:rPr>
                        <m:t>&gt;</m:t>
                      </m:r>
                      <m:func>
                        <m:funcPr>
                          <m:ctrlPr>
                            <a:rPr lang="en-US" sz="18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18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en-US" sz="1800" b="0" i="1" smtClean="0">
                              <a:latin typeface="Cambria Math"/>
                            </a:rPr>
                            <m:t>1</m:t>
                          </m:r>
                        </m:e>
                      </m:func>
                    </m:oMath>
                  </m:oMathPara>
                </a14:m>
                <a:endParaRPr lang="en-US" sz="1800" dirty="0" smtClean="0"/>
              </a:p>
            </p:txBody>
          </p:sp>
        </mc:Choice>
        <mc:Fallback>
          <p:sp>
            <p:nvSpPr>
              <p:cNvPr id="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13" y="843558"/>
                <a:ext cx="8229600" cy="3831621"/>
              </a:xfrm>
              <a:prstGeom prst="rect">
                <a:avLst/>
              </a:prstGeom>
              <a:blipFill rotWithShape="1">
                <a:blip r:embed="rId3"/>
                <a:stretch>
                  <a:fillRect l="-593" t="-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59370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Прямая соединительная линия 28"/>
          <p:cNvCxnSpPr/>
          <p:nvPr/>
        </p:nvCxnSpPr>
        <p:spPr>
          <a:xfrm>
            <a:off x="6276618" y="1257312"/>
            <a:ext cx="607591" cy="17397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5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Заголовок 1"/>
          <p:cNvSpPr txBox="1">
            <a:spLocks/>
          </p:cNvSpPr>
          <p:nvPr/>
        </p:nvSpPr>
        <p:spPr>
          <a:xfrm>
            <a:off x="451689" y="96574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Объект 2"/>
              <p:cNvSpPr txBox="1">
                <a:spLocks/>
              </p:cNvSpPr>
              <p:nvPr/>
            </p:nvSpPr>
            <p:spPr>
              <a:xfrm>
                <a:off x="251520" y="672638"/>
                <a:ext cx="8455593" cy="383162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1800" dirty="0" smtClean="0"/>
                  <a:t>Построить и прочитать график функции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1800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sz="1800" b="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1800" b="0" i="1" smtClean="0">
                                <a:latin typeface="Cambria Math"/>
                              </a:rPr>
                              <m:t>−3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+3, при 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1800" b="0" i="1" smtClean="0">
                                <a:latin typeface="Cambria Math"/>
                                <a:ea typeface="Cambria Math"/>
                              </a:rPr>
                              <m:t>≤1</m:t>
                            </m:r>
                          </m:e>
                          <m:e>
                            <m:func>
                              <m:func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18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800" b="0" i="0" smtClean="0">
                                        <a:latin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f>
                                      <m:fPr>
                                        <m:ctrlPr>
                                          <a:rPr lang="en-US" sz="1800" b="0" i="1" smtClean="0"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800" b="0" i="1" smtClean="0">
                                            <a:latin typeface="Cambria Math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sz="1800" b="0" i="1" smtClean="0">
                                            <a:latin typeface="Cambria Math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</m:sub>
                                </m:sSub>
                              </m:fName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func>
                            <m:r>
                              <a:rPr lang="en-US" sz="1800" b="0" i="1" smtClean="0">
                                <a:latin typeface="Cambria Math"/>
                              </a:rPr>
                              <m:t>, </m:t>
                            </m:r>
                            <m:r>
                              <a:rPr lang="ru-RU" sz="1800" b="0" i="1" smtClean="0">
                                <a:latin typeface="Cambria Math"/>
                              </a:rPr>
                              <m:t>при 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&gt;1   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1800" dirty="0" smtClean="0"/>
                  <a:t>.</a:t>
                </a:r>
                <a:endParaRPr lang="ru-RU" sz="1800" dirty="0" smtClean="0"/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1800" dirty="0" smtClean="0"/>
                  <a:t>Решение:</a:t>
                </a:r>
              </a:p>
              <a:p>
                <a:pPr marL="0" indent="0">
                  <a:lnSpc>
                    <a:spcPct val="200000"/>
                  </a:lnSpc>
                  <a:buNone/>
                </a:pPr>
                <a:endParaRPr lang="en-US" sz="1800" dirty="0" smtClean="0"/>
              </a:p>
            </p:txBody>
          </p:sp>
        </mc:Choice>
        <mc:Fallback>
          <p:sp>
            <p:nvSpPr>
              <p:cNvPr id="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72638"/>
                <a:ext cx="8455593" cy="3831621"/>
              </a:xfrm>
              <a:prstGeom prst="rect">
                <a:avLst/>
              </a:prstGeom>
              <a:blipFill rotWithShape="1">
                <a:blip r:embed="rId3"/>
                <a:stretch>
                  <a:fillRect l="-577" t="-7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2" descr="D:\Математика\Котяшёва\list2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2655" t="15989" r="18981" b="42640"/>
          <a:stretch/>
        </p:blipFill>
        <p:spPr bwMode="auto">
          <a:xfrm>
            <a:off x="4742581" y="1143776"/>
            <a:ext cx="4176464" cy="3295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 стрелкой 10"/>
          <p:cNvCxnSpPr/>
          <p:nvPr/>
        </p:nvCxnSpPr>
        <p:spPr>
          <a:xfrm>
            <a:off x="4993847" y="2997035"/>
            <a:ext cx="380611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6590175" y="1257312"/>
            <a:ext cx="0" cy="28803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276618" y="1257312"/>
            <a:ext cx="936104" cy="269477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TextBox 33"/>
              <p:cNvSpPr txBox="1"/>
              <p:nvPr/>
            </p:nvSpPr>
            <p:spPr>
              <a:xfrm>
                <a:off x="8343544" y="294106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3544" y="2941066"/>
                <a:ext cx="367985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r="-2166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9" name="TextBox 38"/>
              <p:cNvSpPr txBox="1"/>
              <p:nvPr/>
            </p:nvSpPr>
            <p:spPr>
              <a:xfrm>
                <a:off x="6315396" y="124028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396" y="1240286"/>
                <a:ext cx="367985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8197" r="-2166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0" name="TextBox 39"/>
              <p:cNvSpPr txBox="1"/>
              <p:nvPr/>
            </p:nvSpPr>
            <p:spPr>
              <a:xfrm>
                <a:off x="6300156" y="2932512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56" y="2932512"/>
                <a:ext cx="398699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197" r="-18182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" name="TextBox 40"/>
              <p:cNvSpPr txBox="1"/>
              <p:nvPr/>
            </p:nvSpPr>
            <p:spPr>
              <a:xfrm>
                <a:off x="6640086" y="2940132"/>
                <a:ext cx="3041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086" y="2940132"/>
                <a:ext cx="304120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8197" r="-38000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2" name="TextBox 41"/>
              <p:cNvSpPr txBox="1"/>
              <p:nvPr/>
            </p:nvSpPr>
            <p:spPr>
              <a:xfrm>
                <a:off x="6334914" y="262157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4914" y="2621576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8197" r="-21311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Полилиния 42"/>
          <p:cNvSpPr/>
          <p:nvPr/>
        </p:nvSpPr>
        <p:spPr>
          <a:xfrm rot="5400000">
            <a:off x="6367232" y="1400052"/>
            <a:ext cx="2786752" cy="2247900"/>
          </a:xfrm>
          <a:custGeom>
            <a:avLst/>
            <a:gdLst>
              <a:gd name="connsiteX0" fmla="*/ 0 w 2681288"/>
              <a:gd name="connsiteY0" fmla="*/ 2247900 h 2247900"/>
              <a:gd name="connsiteX1" fmla="*/ 1195388 w 2681288"/>
              <a:gd name="connsiteY1" fmla="*/ 2224087 h 2247900"/>
              <a:gd name="connsiteX2" fmla="*/ 1776413 w 2681288"/>
              <a:gd name="connsiteY2" fmla="*/ 2009775 h 2247900"/>
              <a:gd name="connsiteX3" fmla="*/ 2085975 w 2681288"/>
              <a:gd name="connsiteY3" fmla="*/ 1719262 h 2247900"/>
              <a:gd name="connsiteX4" fmla="*/ 2381250 w 2681288"/>
              <a:gd name="connsiteY4" fmla="*/ 1147762 h 2247900"/>
              <a:gd name="connsiteX5" fmla="*/ 2681288 w 2681288"/>
              <a:gd name="connsiteY5" fmla="*/ 0 h 224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81288" h="2247900">
                <a:moveTo>
                  <a:pt x="0" y="2247900"/>
                </a:moveTo>
                <a:lnTo>
                  <a:pt x="1195388" y="2224087"/>
                </a:lnTo>
                <a:cubicBezTo>
                  <a:pt x="1491457" y="2184399"/>
                  <a:pt x="1627982" y="2093912"/>
                  <a:pt x="1776413" y="2009775"/>
                </a:cubicBezTo>
                <a:cubicBezTo>
                  <a:pt x="1924844" y="1925637"/>
                  <a:pt x="1985169" y="1862931"/>
                  <a:pt x="2085975" y="1719262"/>
                </a:cubicBezTo>
                <a:cubicBezTo>
                  <a:pt x="2186781" y="1575593"/>
                  <a:pt x="2282031" y="1434306"/>
                  <a:pt x="2381250" y="1147762"/>
                </a:cubicBezTo>
                <a:cubicBezTo>
                  <a:pt x="2480469" y="861218"/>
                  <a:pt x="2580878" y="430609"/>
                  <a:pt x="2681288" y="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5401" r="2162"/>
          <a:stretch/>
        </p:blipFill>
        <p:spPr>
          <a:xfrm>
            <a:off x="6582555" y="2990908"/>
            <a:ext cx="2302003" cy="999649"/>
          </a:xfrm>
          <a:prstGeom prst="rect">
            <a:avLst/>
          </a:prstGeom>
        </p:spPr>
      </p:pic>
      <p:cxnSp>
        <p:nvCxnSpPr>
          <p:cNvPr id="28" name="Прямая соединительная линия 27"/>
          <p:cNvCxnSpPr/>
          <p:nvPr/>
        </p:nvCxnSpPr>
        <p:spPr>
          <a:xfrm>
            <a:off x="6508290" y="2714082"/>
            <a:ext cx="1606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892030" y="2925914"/>
            <a:ext cx="0" cy="1715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4" name="TextBox 43"/>
              <p:cNvSpPr txBox="1"/>
              <p:nvPr/>
            </p:nvSpPr>
            <p:spPr>
              <a:xfrm>
                <a:off x="193564" y="2131085"/>
                <a:ext cx="22753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1. </m:t>
                      </m:r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=(−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∞</m:t>
                      </m:r>
                      <m:r>
                        <a:rPr lang="en-US" b="0" i="1" smtClean="0">
                          <a:latin typeface="Cambria Math"/>
                        </a:rPr>
                        <m:t>;+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∞)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564" y="2131085"/>
                <a:ext cx="2275303" cy="369332"/>
              </a:xfrm>
              <a:prstGeom prst="rect">
                <a:avLst/>
              </a:prstGeom>
              <a:blipFill rotWithShape="1">
                <a:blip r:embed="rId11"/>
                <a:stretch>
                  <a:fillRect t="-8333" r="-2949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5" name="TextBox 44"/>
              <p:cNvSpPr txBox="1"/>
              <p:nvPr/>
            </p:nvSpPr>
            <p:spPr>
              <a:xfrm>
                <a:off x="202342" y="2515286"/>
                <a:ext cx="22615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2. </m:t>
                      </m:r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=(−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∞</m:t>
                      </m:r>
                      <m:r>
                        <a:rPr lang="en-US" b="0" i="1" smtClean="0">
                          <a:latin typeface="Cambria Math"/>
                        </a:rPr>
                        <m:t>;+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∞)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42" y="2515286"/>
                <a:ext cx="2261580" cy="369332"/>
              </a:xfrm>
              <a:prstGeom prst="rect">
                <a:avLst/>
              </a:prstGeom>
              <a:blipFill rotWithShape="1">
                <a:blip r:embed="rId12"/>
                <a:stretch>
                  <a:fillRect t="-8333" r="-3235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6" name="TextBox 45"/>
              <p:cNvSpPr txBox="1"/>
              <p:nvPr/>
            </p:nvSpPr>
            <p:spPr>
              <a:xfrm>
                <a:off x="236868" y="2772734"/>
                <a:ext cx="468045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1341438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3. </m:t>
                    </m:r>
                  </m:oMath>
                </a14:m>
                <a:r>
                  <a:rPr lang="ru-RU" dirty="0" smtClean="0"/>
                  <a:t>функция не является ни</a:t>
                </a:r>
                <a:r>
                  <a:rPr lang="en-US" dirty="0" smtClean="0"/>
                  <a:t/>
                </a:r>
                <a:r>
                  <a:rPr lang="ru-RU" dirty="0" smtClean="0"/>
                  <a:t>четной, ни</a:t>
                </a:r>
                <a:r>
                  <a:rPr lang="en-US" dirty="0" smtClean="0"/>
                  <a:t/>
                </a:r>
                <a:r>
                  <a:rPr lang="ru-RU" dirty="0" smtClean="0"/>
                  <a:t>нечетной </a:t>
                </a:r>
                <a:endParaRPr lang="ru-RU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68" y="2772734"/>
                <a:ext cx="4680454" cy="646331"/>
              </a:xfrm>
              <a:prstGeom prst="rect">
                <a:avLst/>
              </a:prstGeom>
              <a:blipFill rotWithShape="1">
                <a:blip r:embed="rId13"/>
                <a:stretch>
                  <a:fillRect l="-1172" t="-4717" b="-14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7" name="TextBox 46"/>
              <p:cNvSpPr txBox="1"/>
              <p:nvPr/>
            </p:nvSpPr>
            <p:spPr>
              <a:xfrm>
                <a:off x="230700" y="3293298"/>
                <a:ext cx="26032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4</m:t>
                    </m:r>
                    <m:r>
                      <a:rPr lang="en-US" b="0" i="1" smtClean="0">
                        <a:latin typeface="Cambria Math"/>
                      </a:rPr>
                      <m:t>. </m:t>
                    </m:r>
                  </m:oMath>
                </a14:m>
                <a:r>
                  <a:rPr lang="ru-RU" dirty="0" smtClean="0"/>
                  <a:t>функция убывает на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00" y="3293298"/>
                <a:ext cx="2603277" cy="369332"/>
              </a:xfrm>
              <a:prstGeom prst="rect">
                <a:avLst/>
              </a:prstGeom>
              <a:blipFill rotWithShape="1">
                <a:blip r:embed="rId14"/>
                <a:stretch>
                  <a:fillRect t="-8197" r="-3044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>
            <a:off x="6281381" y="1257312"/>
            <a:ext cx="592659" cy="17242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8" name="TextBox 47"/>
              <p:cNvSpPr txBox="1"/>
              <p:nvPr/>
            </p:nvSpPr>
            <p:spPr>
              <a:xfrm>
                <a:off x="213302" y="3578758"/>
                <a:ext cx="48627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5. </m:t>
                    </m:r>
                  </m:oMath>
                </a14:m>
                <a:r>
                  <a:rPr lang="ru-RU" dirty="0" smtClean="0"/>
                  <a:t>функция не ограничена ни</a:t>
                </a:r>
                <a:r>
                  <a:rPr lang="en-US" dirty="0" smtClean="0"/>
                  <a:t/>
                </a:r>
                <a:r>
                  <a:rPr lang="ru-RU" dirty="0" smtClean="0"/>
                  <a:t>сверху, н</a:t>
                </a:r>
                <a:r>
                  <a:rPr lang="ru-RU" dirty="0"/>
                  <a:t>и</a:t>
                </a:r>
                <a:r>
                  <a:rPr lang="ru-RU" dirty="0" smtClean="0"/>
                  <a:t> снизу  </a:t>
                </a:r>
                <a:endParaRPr lang="ru-RU" dirty="0"/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02" y="3578758"/>
                <a:ext cx="4862754" cy="369332"/>
              </a:xfrm>
              <a:prstGeom prst="rect">
                <a:avLst/>
              </a:prstGeom>
              <a:blipFill rotWithShape="1">
                <a:blip r:embed="rId1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Овал 30"/>
          <p:cNvSpPr/>
          <p:nvPr/>
        </p:nvSpPr>
        <p:spPr>
          <a:xfrm>
            <a:off x="6862559" y="2974810"/>
            <a:ext cx="45874" cy="4587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9" name="TextBox 48"/>
              <p:cNvSpPr txBox="1"/>
              <p:nvPr/>
            </p:nvSpPr>
            <p:spPr>
              <a:xfrm>
                <a:off x="213608" y="3855832"/>
                <a:ext cx="32142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6</m:t>
                    </m:r>
                    <m:r>
                      <a:rPr lang="en-US" b="0" i="1" smtClean="0">
                        <a:latin typeface="Cambria Math"/>
                      </a:rPr>
                      <m:t>. 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b="0" i="1" smtClean="0">
                            <a:latin typeface="Cambria Math"/>
                          </a:rPr>
                          <m:t>наиб</m:t>
                        </m:r>
                      </m:sub>
                    </m:sSub>
                    <m:r>
                      <a:rPr lang="ru-RU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ru-RU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ru-RU" b="0" i="1" smtClean="0">
                            <a:latin typeface="Cambria Math"/>
                          </a:rPr>
                          <m:t>наим</m:t>
                        </m:r>
                      </m:sub>
                    </m:sSub>
                  </m:oMath>
                </a14:m>
                <a:r>
                  <a:rPr lang="ru-RU" dirty="0" smtClean="0"/>
                  <a:t> − не существует  </a:t>
                </a:r>
                <a:endParaRPr lang="ru-RU" dirty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608" y="3855832"/>
                <a:ext cx="3214213" cy="369332"/>
              </a:xfrm>
              <a:prstGeom prst="rect">
                <a:avLst/>
              </a:prstGeom>
              <a:blipFill rotWithShape="1">
                <a:blip r:embed="rId16"/>
                <a:stretch>
                  <a:fillRect t="-8333" r="-2467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0" name="TextBox 49"/>
              <p:cNvSpPr txBox="1"/>
              <p:nvPr/>
            </p:nvSpPr>
            <p:spPr>
              <a:xfrm>
                <a:off x="205872" y="4147444"/>
                <a:ext cx="31748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7</m:t>
                    </m:r>
                    <m:r>
                      <a:rPr lang="en-US" b="0" i="1" smtClean="0">
                        <a:latin typeface="Cambria Math"/>
                      </a:rPr>
                      <m:t>. </m:t>
                    </m:r>
                  </m:oMath>
                </a14:m>
                <a:r>
                  <a:rPr lang="ru-RU" dirty="0" smtClean="0"/>
                  <a:t>функция непрерывная</a:t>
                </a:r>
                <a:r>
                  <a:rPr lang="en-US" dirty="0" smtClean="0"/>
                  <a:t/>
                </a:r>
                <a:r>
                  <a:rPr lang="ru-RU" dirty="0"/>
                  <a:t>на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𝑅</m:t>
                    </m:r>
                  </m:oMath>
                </a14:m>
                <a:r>
                  <a:rPr lang="ru-RU" dirty="0" smtClean="0"/>
                  <a:t/>
                </a:r>
                <a:endParaRPr lang="ru-RU" dirty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872" y="4147444"/>
                <a:ext cx="3174843" cy="369332"/>
              </a:xfrm>
              <a:prstGeom prst="rect">
                <a:avLst/>
              </a:prstGeom>
              <a:blipFill rotWithShape="1">
                <a:blip r:embed="rId17"/>
                <a:stretch>
                  <a:fillRect t="-8197" r="-2303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1" name="TextBox 50"/>
              <p:cNvSpPr txBox="1"/>
              <p:nvPr/>
            </p:nvSpPr>
            <p:spPr>
              <a:xfrm>
                <a:off x="205278" y="4418500"/>
                <a:ext cx="43533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8. </m:t>
                    </m:r>
                  </m:oMath>
                </a14:m>
                <a:r>
                  <a:rPr lang="ru-RU" dirty="0" smtClean="0"/>
                  <a:t>функция выпукла вниз</a:t>
                </a:r>
                <a:r>
                  <a:rPr lang="en-US" dirty="0" smtClean="0"/>
                  <a:t/>
                </a:r>
                <a:r>
                  <a:rPr lang="ru-RU" dirty="0" smtClean="0"/>
                  <a:t>при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∈(1;+∞)</m:t>
                    </m:r>
                  </m:oMath>
                </a14:m>
                <a:r>
                  <a:rPr lang="ru-RU" dirty="0" smtClean="0"/>
                  <a:t/>
                </a:r>
                <a:endParaRPr lang="ru-RU" dirty="0"/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78" y="4418500"/>
                <a:ext cx="4353308" cy="369332"/>
              </a:xfrm>
              <a:prstGeom prst="rect">
                <a:avLst/>
              </a:prstGeom>
              <a:blipFill rotWithShape="1">
                <a:blip r:embed="rId18"/>
                <a:stretch>
                  <a:fillRect t="-8333" r="-1541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86350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1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4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3" grpId="1" animBg="1"/>
      <p:bldP spid="44" grpId="0" animBg="1"/>
      <p:bldP spid="45" grpId="0" animBg="1"/>
      <p:bldP spid="46" grpId="0" animBg="1"/>
      <p:bldP spid="47" grpId="0" animBg="1"/>
      <p:bldP spid="48" grpId="0" animBg="1"/>
      <p:bldP spid="31" grpId="0" animBg="1"/>
      <p:bldP spid="49" grpId="0" animBg="1"/>
      <p:bldP spid="50" grpId="0" animBg="1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5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Заголовок 1"/>
          <p:cNvSpPr txBox="1">
            <a:spLocks/>
          </p:cNvSpPr>
          <p:nvPr/>
        </p:nvSpPr>
        <p:spPr>
          <a:xfrm>
            <a:off x="451689" y="267494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/>
              <a:t>Пример: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Объект 2"/>
              <p:cNvSpPr txBox="1">
                <a:spLocks/>
              </p:cNvSpPr>
              <p:nvPr/>
            </p:nvSpPr>
            <p:spPr>
              <a:xfrm>
                <a:off x="477513" y="843558"/>
                <a:ext cx="8229600" cy="383162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1800" dirty="0" smtClean="0"/>
                  <a:t>Найти область определения функции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𝑦</m:t>
                    </m:r>
                    <m:r>
                      <a:rPr lang="en-US" sz="1800" b="0" i="0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18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1800" i="1" smtClean="0">
                                <a:latin typeface="Cambria Math"/>
                              </a:rPr>
                              <m:t>6</m:t>
                            </m:r>
                          </m:sub>
                        </m:sSub>
                      </m:fName>
                      <m:e>
                        <m:r>
                          <a:rPr lang="en-US" sz="1800" b="0" i="1" smtClean="0">
                            <a:latin typeface="Cambria Math"/>
                          </a:rPr>
                          <m:t>(4</m:t>
                        </m:r>
                        <m:r>
                          <a:rPr lang="en-US" sz="1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−1)</m:t>
                        </m:r>
                      </m:e>
                    </m:func>
                  </m:oMath>
                </a14:m>
                <a:r>
                  <a:rPr lang="ru-RU" sz="1800" dirty="0" smtClean="0"/>
                  <a:t>.</a:t>
                </a:r>
              </a:p>
              <a:p>
                <a:pPr marL="0" indent="0">
                  <a:buFont typeface="Arial" pitchFamily="34" charset="0"/>
                  <a:buNone/>
                </a:pPr>
                <a:endParaRPr lang="ru-RU" sz="1200" dirty="0" smtClean="0"/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1800" dirty="0" smtClean="0"/>
                  <a:t>Решение:</a:t>
                </a:r>
              </a:p>
              <a:p>
                <a:pPr marL="0" indent="0">
                  <a:lnSpc>
                    <a:spcPct val="200000"/>
                  </a:lnSpc>
                  <a:buNone/>
                </a:pPr>
                <a:endParaRPr lang="en-US" sz="18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</a:rPr>
                        <m:t>4</m:t>
                      </m:r>
                      <m:r>
                        <a:rPr lang="en-US" sz="1800" b="0" i="1" smtClean="0">
                          <a:latin typeface="Cambria Math"/>
                        </a:rPr>
                        <m:t>𝑥</m:t>
                      </m:r>
                      <m:r>
                        <a:rPr lang="en-US" sz="1800" b="0" i="1" smtClean="0">
                          <a:latin typeface="Cambria Math"/>
                        </a:rPr>
                        <m:t>&gt;1</m:t>
                      </m:r>
                    </m:oMath>
                  </m:oMathPara>
                </a14:m>
                <a:endParaRPr lang="en-US" sz="1800" b="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</a:rPr>
                        <m:t>𝑥</m:t>
                      </m:r>
                      <m:r>
                        <a:rPr lang="en-US" sz="1800" b="0" i="1" smtClean="0">
                          <a:latin typeface="Cambria Math"/>
                        </a:rPr>
                        <m:t>&gt;</m:t>
                      </m:r>
                      <m:f>
                        <m:fPr>
                          <m:ctrlPr>
                            <a:rPr lang="en-US" sz="1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18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/>
                        </a:rPr>
                        <m:t>𝑥</m:t>
                      </m:r>
                      <m:r>
                        <a:rPr lang="en-US" sz="1800" b="0" i="1" smtClean="0">
                          <a:latin typeface="Cambria Math"/>
                          <a:ea typeface="Cambria Math"/>
                        </a:rPr>
                        <m:t>∈</m:t>
                      </m:r>
                      <m:d>
                        <m:dPr>
                          <m:ctrlPr>
                            <a:rPr lang="en-US" sz="18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800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1800" b="0" i="1" smtClean="0">
                              <a:latin typeface="Cambria Math"/>
                              <a:ea typeface="Cambria Math"/>
                            </a:rPr>
                            <m:t>;+∞</m:t>
                          </m:r>
                        </m:e>
                      </m:d>
                    </m:oMath>
                  </m:oMathPara>
                </a14:m>
                <a:endParaRPr lang="en-US" sz="1800" b="0" dirty="0" smtClean="0">
                  <a:ea typeface="Cambria Math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sz="1800" dirty="0" smtClean="0"/>
              </a:p>
            </p:txBody>
          </p:sp>
        </mc:Choice>
        <mc:Fallback>
          <p:sp>
            <p:nvSpPr>
              <p:cNvPr id="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513" y="843558"/>
                <a:ext cx="8229600" cy="3831621"/>
              </a:xfrm>
              <a:prstGeom prst="rect">
                <a:avLst/>
              </a:prstGeom>
              <a:blipFill rotWithShape="1">
                <a:blip r:embed="rId3"/>
                <a:stretch>
                  <a:fillRect l="-593" t="-795" b="-81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Прямоугольник 1"/>
              <p:cNvSpPr/>
              <p:nvPr/>
            </p:nvSpPr>
            <p:spPr>
              <a:xfrm>
                <a:off x="5087788" y="842352"/>
                <a:ext cx="9001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4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788" y="842352"/>
                <a:ext cx="900182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r="-8844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Прямоугольник 2"/>
              <p:cNvSpPr/>
              <p:nvPr/>
            </p:nvSpPr>
            <p:spPr>
              <a:xfrm>
                <a:off x="1204716" y="1664924"/>
                <a:ext cx="60305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&gt;0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4716" y="1664924"/>
                <a:ext cx="603050" cy="646331"/>
              </a:xfrm>
              <a:prstGeom prst="rect">
                <a:avLst/>
              </a:prstGeom>
              <a:blipFill rotWithShape="1">
                <a:blip r:embed="rId5"/>
                <a:stretch>
                  <a:fillRect r="-7071" b="-28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95408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926 L -0.50712 0.1974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65" y="94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45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 animBg="1"/>
      <p:bldP spid="2" grpId="1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9502"/>
                <a:ext cx="8229600" cy="425512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Функцию вида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dirty="0" smtClean="0"/>
                  <a:t>, </a:t>
                </a:r>
                <a:r>
                  <a:rPr lang="ru-RU" dirty="0" smtClean="0"/>
                  <a:t>где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US" dirty="0" smtClean="0"/>
                  <a:t/>
                </a:r>
                <a:r>
                  <a:rPr lang="ru-RU" dirty="0" smtClean="0"/>
                  <a:t>и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≠1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ru-RU" dirty="0" smtClean="0"/>
                  <a:t>называют </a:t>
                </a:r>
                <a:r>
                  <a:rPr lang="ru-RU" b="1" dirty="0" smtClean="0">
                    <a:solidFill>
                      <a:srgbClr val="FF0000"/>
                    </a:solidFill>
                  </a:rPr>
                  <a:t>логарифмической функцией</a:t>
                </a:r>
                <a:r>
                  <a:rPr lang="ru-RU" dirty="0" smtClean="0"/>
                  <a:t>.</a:t>
                </a:r>
              </a:p>
              <a:p>
                <a:pPr marL="0" indent="0">
                  <a:buNone/>
                </a:pPr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9502"/>
                <a:ext cx="8229600" cy="4255121"/>
              </a:xfrm>
              <a:blipFill rotWithShape="1">
                <a:blip r:embed="rId2"/>
                <a:stretch>
                  <a:fillRect l="-1852" t="-17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Группа 3"/>
          <p:cNvGrpSpPr/>
          <p:nvPr/>
        </p:nvGrpSpPr>
        <p:grpSpPr>
          <a:xfrm>
            <a:off x="6691345" y="4793672"/>
            <a:ext cx="2455100" cy="347122"/>
            <a:chOff x="6691345" y="4796378"/>
            <a:chExt cx="2455100" cy="347122"/>
          </a:xfrm>
        </p:grpSpPr>
        <p:sp>
          <p:nvSpPr>
            <p:cNvPr id="5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7" name="Таблица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98189"/>
                  </p:ext>
                </p:extLst>
              </p:nvPr>
            </p:nvGraphicFramePr>
            <p:xfrm>
              <a:off x="1524000" y="1635646"/>
              <a:ext cx="6096000" cy="2651760"/>
            </p:xfrm>
            <a:graphic>
              <a:graphicData uri="http://schemas.openxmlformats.org/drawingml/2006/table">
                <a:tbl>
                  <a:tblPr firstRow="1" bandRow="1">
                    <a:tableStyleId>{ED083AE6-46FA-4A59-8FB0-9F97EB10719F}</a:tableStyleId>
                  </a:tblPr>
                  <a:tblGrid>
                    <a:gridCol w="3048000"/>
                    <a:gridCol w="3048000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𝒂</m:t>
                                </m:r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&gt;</m:t>
                                </m:r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ru-RU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𝟎</m:t>
                                </m:r>
                                <m:r>
                                  <a:rPr kumimoji="0" lang="en-US" sz="32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&lt;</m:t>
                                </m:r>
                                <m:r>
                                  <a:rPr kumimoji="0" lang="en-US" sz="32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𝒂</m:t>
                                </m:r>
                                <m:r>
                                  <a:rPr kumimoji="0" lang="en-US" sz="32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&lt;</m:t>
                                </m:r>
                                <m:r>
                                  <a:rPr kumimoji="0" lang="en-US" sz="32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ru-RU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𝐷</m:t>
                                </m:r>
                                <m:d>
                                  <m:dPr>
                                    <m:ctrlP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d>
                                <m: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  <m: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;+∞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ru-RU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𝐷</m:t>
                                </m:r>
                                <m:d>
                                  <m:dPr>
                                    <m:ctrlP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d>
                                <m:r>
                                  <a:rPr 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ru-RU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0</m:t>
                                    </m:r>
                                    <m:r>
                                      <a:rPr lang="en-US" sz="2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;+∞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ru-RU" sz="2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𝐸</m:t>
                                </m:r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d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=(</m:t>
                                </m:r>
                                <m:r>
                                  <a:rPr lang="ru-RU" sz="28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ru-RU" sz="2800" b="0" i="1" smtClean="0"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;+</m:t>
                                </m:r>
                                <m:r>
                                  <a:rPr lang="en-US" sz="2800" b="0" i="1" smtClean="0">
                                    <a:latin typeface="Cambria Math"/>
                                    <a:ea typeface="Cambria Math"/>
                                  </a:rPr>
                                  <m:t>∞)</m:t>
                                </m:r>
                              </m:oMath>
                            </m:oMathPara>
                          </a14:m>
                          <a:endParaRPr lang="ru-RU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𝐸</m:t>
                                </m:r>
                                <m:d>
                                  <m:dPr>
                                    <m:ctrlPr>
                                      <a:rPr lang="en-US" sz="2800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d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=(</m:t>
                                </m:r>
                                <m:r>
                                  <a:rPr lang="ru-RU" sz="28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ru-RU" sz="2800" b="0" i="1" smtClean="0"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;+</m:t>
                                </m:r>
                                <m:r>
                                  <a:rPr lang="en-US" sz="2800" b="0" i="1" smtClean="0">
                                    <a:latin typeface="Cambria Math"/>
                                    <a:ea typeface="Cambria Math"/>
                                  </a:rPr>
                                  <m:t>∞)</m:t>
                                </m:r>
                              </m:oMath>
                            </m:oMathPara>
                          </a14:m>
                          <a:endParaRPr lang="ru-RU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/>
                            <a:t>Возрастает</a:t>
                          </a:r>
                          <a:endParaRPr lang="ru-RU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/>
                            <a:t>Убывает</a:t>
                          </a:r>
                          <a:endParaRPr lang="ru-RU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/>
                            <a:t>Непрерывна</a:t>
                          </a:r>
                          <a:endParaRPr lang="ru-RU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/>
                            <a:t>Непрерывна</a:t>
                          </a:r>
                          <a:endParaRPr lang="ru-RU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Таблица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928758520"/>
                  </p:ext>
                </p:extLst>
              </p:nvPr>
            </p:nvGraphicFramePr>
            <p:xfrm>
              <a:off x="1524000" y="1635646"/>
              <a:ext cx="6096000" cy="2651760"/>
            </p:xfrm>
            <a:graphic>
              <a:graphicData uri="http://schemas.openxmlformats.org/drawingml/2006/table">
                <a:tbl>
                  <a:tblPr firstRow="1" bandRow="1">
                    <a:tableStyleId>{ED083AE6-46FA-4A59-8FB0-9F97EB10719F}</a:tableStyleId>
                  </a:tblPr>
                  <a:tblGrid>
                    <a:gridCol w="3048000"/>
                    <a:gridCol w="3048000"/>
                  </a:tblGrid>
                  <a:tr h="57912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2632" r="-100000" b="-3884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12632" b="-388421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25882" r="-100000" b="-3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125882" b="-334118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225882" r="-100000" b="-2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00000" t="-225882" b="-234118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/>
                            <a:t>Возрастает</a:t>
                          </a:r>
                          <a:endParaRPr lang="ru-RU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/>
                            <a:t>Убывает</a:t>
                          </a:r>
                          <a:endParaRPr lang="ru-RU" sz="2800" dirty="0"/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/>
                            <a:t>Непрерывна</a:t>
                          </a:r>
                          <a:endParaRPr lang="ru-RU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800" dirty="0" smtClean="0"/>
                            <a:t>Непрерывна</a:t>
                          </a:r>
                          <a:endParaRPr lang="ru-RU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xmlns="" val="401076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85</Words>
  <Application>Microsoft Office PowerPoint</Application>
  <PresentationFormat>Экран (16:9)</PresentationFormat>
  <Paragraphs>83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Логарифмическая функция. Её свойства и график.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Домашнее задание:</vt:lpstr>
    </vt:vector>
  </TitlesOfParts>
  <Company>CompEdu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Логарифмическая функция. Её свойства и график</dc:title>
  <dc:creator>User</dc:creator>
  <cp:lastModifiedBy>SERGEY</cp:lastModifiedBy>
  <cp:revision>4</cp:revision>
  <dcterms:created xsi:type="dcterms:W3CDTF">2014-12-10T12:23:47Z</dcterms:created>
  <dcterms:modified xsi:type="dcterms:W3CDTF">2022-01-25T14:04:32Z</dcterms:modified>
</cp:coreProperties>
</file>