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78" r:id="rId2"/>
    <p:sldId id="279" r:id="rId3"/>
    <p:sldId id="280" r:id="rId4"/>
    <p:sldId id="286" r:id="rId5"/>
    <p:sldId id="281" r:id="rId6"/>
    <p:sldId id="266" r:id="rId7"/>
    <p:sldId id="282" r:id="rId8"/>
    <p:sldId id="268" r:id="rId9"/>
    <p:sldId id="283" r:id="rId10"/>
    <p:sldId id="270" r:id="rId11"/>
    <p:sldId id="284" r:id="rId12"/>
    <p:sldId id="272" r:id="rId13"/>
    <p:sldId id="274" r:id="rId14"/>
    <p:sldId id="275" r:id="rId15"/>
    <p:sldId id="288" r:id="rId16"/>
    <p:sldId id="289" r:id="rId17"/>
    <p:sldId id="292" r:id="rId18"/>
    <p:sldId id="290" r:id="rId19"/>
    <p:sldId id="291" r:id="rId20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20000"/>
      </a:spcBef>
      <a:spcAft>
        <a:spcPct val="0"/>
      </a:spcAft>
      <a:buClr>
        <a:schemeClr val="hlink"/>
      </a:buClr>
      <a:buSzPct val="120000"/>
      <a:defRPr sz="2400" kern="1200">
        <a:solidFill>
          <a:srgbClr val="FFCC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chemeClr val="hlink"/>
      </a:buClr>
      <a:buSzPct val="120000"/>
      <a:defRPr sz="2400" kern="1200">
        <a:solidFill>
          <a:srgbClr val="FFCC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chemeClr val="hlink"/>
      </a:buClr>
      <a:buSzPct val="120000"/>
      <a:defRPr sz="2400" kern="1200">
        <a:solidFill>
          <a:srgbClr val="FFCC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chemeClr val="hlink"/>
      </a:buClr>
      <a:buSzPct val="120000"/>
      <a:defRPr sz="2400" kern="1200">
        <a:solidFill>
          <a:srgbClr val="FFCC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chemeClr val="hlink"/>
      </a:buClr>
      <a:buSzPct val="120000"/>
      <a:defRPr sz="2400" kern="1200">
        <a:solidFill>
          <a:srgbClr val="FFCC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CC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CC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CC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CC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38A8"/>
    <a:srgbClr val="000000"/>
    <a:srgbClr val="734EC4"/>
    <a:srgbClr val="9D84D6"/>
    <a:srgbClr val="99CCFF"/>
    <a:srgbClr val="FFFFFF"/>
    <a:srgbClr val="0033CC"/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038" autoAdjust="0"/>
  </p:normalViewPr>
  <p:slideViewPr>
    <p:cSldViewPr>
      <p:cViewPr varScale="1">
        <p:scale>
          <a:sx n="83" d="100"/>
          <a:sy n="83" d="100"/>
        </p:scale>
        <p:origin x="-11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26.wmf"/><Relationship Id="rId18" Type="http://schemas.openxmlformats.org/officeDocument/2006/relationships/image" Target="../media/image3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17" Type="http://schemas.openxmlformats.org/officeDocument/2006/relationships/image" Target="../media/image30.wmf"/><Relationship Id="rId2" Type="http://schemas.openxmlformats.org/officeDocument/2006/relationships/image" Target="../media/image15.wmf"/><Relationship Id="rId16" Type="http://schemas.openxmlformats.org/officeDocument/2006/relationships/image" Target="../media/image29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5" Type="http://schemas.openxmlformats.org/officeDocument/2006/relationships/image" Target="../media/image2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Relationship Id="rId14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53347AB-45EC-4748-9B75-7D69653BC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884C-C6CE-46D4-9FE7-08FC18CC66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DBF5-A692-43E1-BB2F-97C3D913F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EAAFD45-87DF-43DC-9622-957674C0C2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B2E5774-11BF-49D0-99C2-797E9CB11B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06563B-CABB-449E-91B9-595C9CFDB6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965212F-0A90-4DA0-A716-3FA5337755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F744D-B0C5-44B3-B17F-DDABA1A586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57731-D291-49B0-BED1-9F71427FD7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E87D1B-60F8-4278-BC57-9FC399E1F7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9C40-201B-4EED-A1FA-4E4828C9E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6D320C0-EFF4-4FB7-9893-4B0A2B26D4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22647E-9EE3-47A7-83B1-1DFCC29C49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65CF4F-713C-4ABC-AFB2-F1FFF41881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oleObject" Target="../embeddings/oleObject23.bin"/><Relationship Id="rId18" Type="http://schemas.openxmlformats.org/officeDocument/2006/relationships/oleObject" Target="../embeddings/oleObject2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2.bin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6.bin"/><Relationship Id="rId20" Type="http://schemas.openxmlformats.org/officeDocument/2006/relationships/oleObject" Target="../embeddings/oleObject30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5.bin"/><Relationship Id="rId10" Type="http://schemas.openxmlformats.org/officeDocument/2006/relationships/oleObject" Target="../embeddings/oleObject20.bin"/><Relationship Id="rId19" Type="http://schemas.openxmlformats.org/officeDocument/2006/relationships/oleObject" Target="../embeddings/oleObject29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Relationship Id="rId14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4.bin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3.bin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60.png"/><Relationship Id="rId4" Type="http://schemas.openxmlformats.org/officeDocument/2006/relationships/oleObject" Target="../embeddings/oleObject4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4282" y="357166"/>
            <a:ext cx="5152373" cy="23267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Bookman Old Style" pitchFamily="18" charset="0"/>
              </a:rPr>
              <a:t>Системы </a:t>
            </a:r>
          </a:p>
          <a:p>
            <a:r>
              <a:rPr lang="ru-RU" sz="6600" b="1" dirty="0" smtClean="0">
                <a:solidFill>
                  <a:srgbClr val="C00000"/>
                </a:solidFill>
                <a:latin typeface="Bookman Old Style" pitchFamily="18" charset="0"/>
              </a:rPr>
              <a:t>уравнений</a:t>
            </a:r>
            <a:endParaRPr lang="ru-RU" sz="66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714752"/>
            <a:ext cx="4273926" cy="23267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i="1" dirty="0" smtClean="0">
                <a:solidFill>
                  <a:srgbClr val="7030A0"/>
                </a:solidFill>
                <a:latin typeface="Bookman Old Style" pitchFamily="18" charset="0"/>
              </a:rPr>
              <a:t>Методы </a:t>
            </a:r>
          </a:p>
          <a:p>
            <a:r>
              <a:rPr lang="ru-RU" sz="6600" b="1" i="1" dirty="0" smtClean="0">
                <a:solidFill>
                  <a:srgbClr val="7030A0"/>
                </a:solidFill>
                <a:latin typeface="Bookman Old Style" pitchFamily="18" charset="0"/>
              </a:rPr>
              <a:t>решения</a:t>
            </a:r>
            <a:endParaRPr lang="ru-RU" sz="6600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2098675" cy="620713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 </a:t>
            </a:r>
            <a:r>
              <a:rPr lang="ru-RU" sz="3200" b="1" dirty="0">
                <a:solidFill>
                  <a:schemeClr val="accent1"/>
                </a:solidFill>
              </a:rPr>
              <a:t>Пример</a:t>
            </a:r>
            <a:r>
              <a:rPr lang="ru-RU" sz="4000" b="1" dirty="0">
                <a:solidFill>
                  <a:schemeClr val="accent1"/>
                </a:solidFill>
              </a:rPr>
              <a:t>:</a:t>
            </a:r>
            <a:r>
              <a:rPr lang="ru-RU" sz="3200" b="1" dirty="0">
                <a:solidFill>
                  <a:schemeClr val="accent1"/>
                </a:solidFill>
              </a:rPr>
              <a:t> </a:t>
            </a:r>
            <a:endParaRPr lang="ru-RU" sz="3600" b="1" dirty="0">
              <a:solidFill>
                <a:schemeClr val="accent1"/>
              </a:solidFill>
            </a:endParaRP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765175"/>
            <a:ext cx="8569325" cy="5832475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dirty="0">
                <a:latin typeface="Times New Roman" pitchFamily="18" charset="0"/>
              </a:rPr>
              <a:t>Решим систему уравнений:</a:t>
            </a:r>
          </a:p>
          <a:p>
            <a:pPr>
              <a:buFontTx/>
              <a:buNone/>
            </a:pPr>
            <a:r>
              <a:rPr lang="ru-RU" sz="2800" b="1" dirty="0">
                <a:solidFill>
                  <a:srgbClr val="0033CC"/>
                </a:solidFill>
                <a:latin typeface="Times New Roman" pitchFamily="18" charset="0"/>
              </a:rPr>
              <a:t>1.</a:t>
            </a:r>
            <a:r>
              <a:rPr lang="ru-RU" sz="2800" dirty="0">
                <a:latin typeface="Times New Roman" pitchFamily="18" charset="0"/>
              </a:rPr>
              <a:t>Построим график линейной функции </a:t>
            </a:r>
          </a:p>
          <a:p>
            <a:pPr>
              <a:buFontTx/>
              <a:buNone/>
            </a:pPr>
            <a:r>
              <a:rPr lang="ru-RU" sz="2800" dirty="0">
                <a:latin typeface="Times New Roman" pitchFamily="18" charset="0"/>
              </a:rPr>
              <a:t>                </a:t>
            </a:r>
            <a:r>
              <a:rPr lang="ru-RU" sz="28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2х+3у=5, 3</a:t>
            </a:r>
            <a:r>
              <a:rPr lang="en-US" sz="28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y=5-2x / :3 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.</a:t>
            </a:r>
            <a:endParaRPr lang="ru-RU" sz="2800" b="1" dirty="0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ru-RU" sz="2800" dirty="0">
                <a:latin typeface="Times New Roman" pitchFamily="18" charset="0"/>
              </a:rPr>
              <a:t>Её графиком является прямая </a:t>
            </a:r>
            <a:r>
              <a:rPr lang="ru-RU" sz="2800" b="1" dirty="0">
                <a:latin typeface="Times New Roman" pitchFamily="18" charset="0"/>
              </a:rPr>
              <a:t>АВ</a:t>
            </a:r>
            <a:r>
              <a:rPr lang="ru-RU" sz="2800" dirty="0">
                <a:latin typeface="Times New Roman" pitchFamily="18" charset="0"/>
              </a:rPr>
              <a:t>.</a:t>
            </a:r>
          </a:p>
          <a:p>
            <a:pPr>
              <a:buFontTx/>
              <a:buNone/>
            </a:pPr>
            <a:r>
              <a:rPr lang="ru-RU" sz="2800" b="1" dirty="0">
                <a:solidFill>
                  <a:srgbClr val="0033CC"/>
                </a:solidFill>
                <a:latin typeface="Times New Roman" pitchFamily="18" charset="0"/>
              </a:rPr>
              <a:t>2.</a:t>
            </a:r>
            <a:r>
              <a:rPr lang="ru-RU" sz="2800" dirty="0">
                <a:latin typeface="Times New Roman" pitchFamily="18" charset="0"/>
              </a:rPr>
              <a:t>Построим график линейной </a:t>
            </a:r>
          </a:p>
          <a:p>
            <a:pPr>
              <a:buFontTx/>
              <a:buNone/>
            </a:pPr>
            <a:r>
              <a:rPr lang="ru-RU" sz="2800" dirty="0">
                <a:latin typeface="Times New Roman" pitchFamily="18" charset="0"/>
              </a:rPr>
              <a:t>функции    </a:t>
            </a:r>
            <a:r>
              <a:rPr lang="ru-RU" sz="2800" b="1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3х-у=-</a:t>
            </a:r>
            <a:r>
              <a:rPr lang="ru-RU" sz="28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9</a:t>
            </a:r>
            <a:r>
              <a:rPr lang="en-US" sz="28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, y=9+3x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.</a:t>
            </a:r>
            <a:endParaRPr lang="ru-RU" sz="2800" dirty="0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ru-RU" sz="2800" dirty="0">
                <a:latin typeface="Times New Roman" pitchFamily="18" charset="0"/>
              </a:rPr>
              <a:t>Её графиком является прямая </a:t>
            </a:r>
            <a:r>
              <a:rPr lang="ru-RU" sz="2800" b="1" dirty="0">
                <a:latin typeface="Times New Roman" pitchFamily="18" charset="0"/>
              </a:rPr>
              <a:t>С</a:t>
            </a:r>
            <a:r>
              <a:rPr lang="en-US" sz="2800" b="1" dirty="0">
                <a:latin typeface="Times New Roman" pitchFamily="18" charset="0"/>
              </a:rPr>
              <a:t>D</a:t>
            </a:r>
            <a:r>
              <a:rPr lang="ru-RU" sz="2800" dirty="0">
                <a:latin typeface="Times New Roman" pitchFamily="18" charset="0"/>
              </a:rPr>
              <a:t>.</a:t>
            </a:r>
          </a:p>
          <a:p>
            <a:pPr>
              <a:buFontTx/>
              <a:buNone/>
            </a:pP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</a:rPr>
              <a:t>3.</a:t>
            </a:r>
            <a:r>
              <a:rPr lang="ru-RU" sz="2800" dirty="0">
                <a:latin typeface="Times New Roman" pitchFamily="18" charset="0"/>
              </a:rPr>
              <a:t>Графики пересекаются в точке </a:t>
            </a:r>
          </a:p>
          <a:p>
            <a:pPr>
              <a:buFontTx/>
              <a:buNone/>
            </a:pPr>
            <a:r>
              <a:rPr lang="ru-RU" sz="2800" b="1" dirty="0">
                <a:latin typeface="Times New Roman" pitchFamily="18" charset="0"/>
              </a:rPr>
              <a:t>К(-2;3). </a:t>
            </a:r>
            <a:r>
              <a:rPr lang="ru-RU" sz="2800" dirty="0">
                <a:latin typeface="Times New Roman" pitchFamily="18" charset="0"/>
              </a:rPr>
              <a:t>Значит, система имеет </a:t>
            </a:r>
          </a:p>
          <a:p>
            <a:pPr>
              <a:buFontTx/>
              <a:buNone/>
            </a:pPr>
            <a:r>
              <a:rPr lang="ru-RU" sz="2800" dirty="0">
                <a:latin typeface="Times New Roman" pitchFamily="18" charset="0"/>
              </a:rPr>
              <a:t>Единственное решение:</a:t>
            </a:r>
            <a:endParaRPr lang="en-US" sz="28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800" dirty="0">
                <a:latin typeface="Times New Roman" pitchFamily="18" charset="0"/>
              </a:rPr>
              <a:t>            </a:t>
            </a:r>
            <a:r>
              <a:rPr lang="ru-RU" sz="2800" dirty="0">
                <a:latin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</a:rPr>
              <a:t>х=</a:t>
            </a:r>
            <a:r>
              <a:rPr lang="ru-RU" sz="2800" b="1" dirty="0">
                <a:latin typeface="Times New Roman" pitchFamily="18" charset="0"/>
              </a:rPr>
              <a:t> -2, у=3</a:t>
            </a:r>
          </a:p>
          <a:p>
            <a:pPr>
              <a:buFontTx/>
              <a:buNone/>
            </a:pPr>
            <a:endParaRPr lang="ru-RU" sz="2800" b="1" dirty="0">
              <a:latin typeface="Times New Roman" pitchFamily="18" charset="0"/>
            </a:endParaRPr>
          </a:p>
        </p:txBody>
      </p:sp>
      <p:graphicFrame>
        <p:nvGraphicFramePr>
          <p:cNvPr id="18432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805363" y="404813"/>
          <a:ext cx="1763712" cy="1008062"/>
        </p:xfrm>
        <a:graphic>
          <a:graphicData uri="http://schemas.openxmlformats.org/presentationml/2006/ole">
            <p:oleObj spid="_x0000_s184325" name="Формула" r:id="rId3" imgW="800100" imgH="457200" progId="Equation.3">
              <p:embed/>
            </p:oleObj>
          </a:graphicData>
        </a:graphic>
      </p:graphicFrame>
      <p:sp>
        <p:nvSpPr>
          <p:cNvPr id="184329" name="Line 9"/>
          <p:cNvSpPr>
            <a:spLocks noChangeShapeType="1"/>
          </p:cNvSpPr>
          <p:nvPr/>
        </p:nvSpPr>
        <p:spPr bwMode="auto">
          <a:xfrm flipH="1" flipV="1">
            <a:off x="7596188" y="2565400"/>
            <a:ext cx="71437" cy="2735263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30" name="Line 10"/>
          <p:cNvSpPr>
            <a:spLocks noChangeShapeType="1"/>
          </p:cNvSpPr>
          <p:nvPr/>
        </p:nvSpPr>
        <p:spPr bwMode="auto">
          <a:xfrm flipV="1">
            <a:off x="6659563" y="3141663"/>
            <a:ext cx="1008062" cy="2087562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35" name="Line 15"/>
          <p:cNvSpPr>
            <a:spLocks noChangeShapeType="1"/>
          </p:cNvSpPr>
          <p:nvPr/>
        </p:nvSpPr>
        <p:spPr bwMode="auto">
          <a:xfrm flipV="1">
            <a:off x="7596188" y="2636838"/>
            <a:ext cx="0" cy="3314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37" name="Line 17"/>
          <p:cNvSpPr>
            <a:spLocks noChangeShapeType="1"/>
          </p:cNvSpPr>
          <p:nvPr/>
        </p:nvSpPr>
        <p:spPr bwMode="auto">
          <a:xfrm>
            <a:off x="5724525" y="5300663"/>
            <a:ext cx="34194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38" name="Line 18"/>
          <p:cNvSpPr>
            <a:spLocks noChangeShapeType="1"/>
          </p:cNvSpPr>
          <p:nvPr/>
        </p:nvSpPr>
        <p:spPr bwMode="auto">
          <a:xfrm flipV="1">
            <a:off x="6516688" y="2636838"/>
            <a:ext cx="1368425" cy="32400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39" name="Line 19"/>
          <p:cNvSpPr>
            <a:spLocks noChangeShapeType="1"/>
          </p:cNvSpPr>
          <p:nvPr/>
        </p:nvSpPr>
        <p:spPr bwMode="auto">
          <a:xfrm>
            <a:off x="6156325" y="3933825"/>
            <a:ext cx="2987675" cy="172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41" name="Line 21"/>
          <p:cNvSpPr>
            <a:spLocks noChangeShapeType="1"/>
          </p:cNvSpPr>
          <p:nvPr/>
        </p:nvSpPr>
        <p:spPr bwMode="auto">
          <a:xfrm flipV="1">
            <a:off x="7092950" y="4437063"/>
            <a:ext cx="0" cy="863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42" name="Line 22"/>
          <p:cNvSpPr>
            <a:spLocks noChangeShapeType="1"/>
          </p:cNvSpPr>
          <p:nvPr/>
        </p:nvSpPr>
        <p:spPr bwMode="auto">
          <a:xfrm flipH="1">
            <a:off x="7092950" y="4508500"/>
            <a:ext cx="5032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44" name="Text Box 24"/>
          <p:cNvSpPr txBox="1">
            <a:spLocks noChangeArrowheads="1"/>
          </p:cNvSpPr>
          <p:nvPr/>
        </p:nvSpPr>
        <p:spPr bwMode="auto">
          <a:xfrm>
            <a:off x="8388350" y="2924175"/>
            <a:ext cx="5032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>
              <a:effectLst/>
              <a:latin typeface="Monotype Corsiva" pitchFamily="66" charset="0"/>
            </a:endParaRPr>
          </a:p>
        </p:txBody>
      </p:sp>
      <p:sp>
        <p:nvSpPr>
          <p:cNvPr id="184345" name="Text Box 25"/>
          <p:cNvSpPr txBox="1">
            <a:spLocks noChangeArrowheads="1"/>
          </p:cNvSpPr>
          <p:nvPr/>
        </p:nvSpPr>
        <p:spPr bwMode="auto">
          <a:xfrm>
            <a:off x="1979613" y="-168275"/>
            <a:ext cx="1841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600">
              <a:effectLst/>
            </a:endParaRPr>
          </a:p>
        </p:txBody>
      </p:sp>
      <p:sp>
        <p:nvSpPr>
          <p:cNvPr id="184346" name="Text Box 26"/>
          <p:cNvSpPr txBox="1">
            <a:spLocks noChangeArrowheads="1"/>
          </p:cNvSpPr>
          <p:nvPr/>
        </p:nvSpPr>
        <p:spPr bwMode="auto">
          <a:xfrm>
            <a:off x="7662863" y="431482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dirty="0">
                <a:solidFill>
                  <a:srgbClr val="000000"/>
                </a:solidFill>
                <a:effectLst/>
              </a:rPr>
              <a:t>3</a:t>
            </a:r>
          </a:p>
        </p:txBody>
      </p:sp>
      <p:sp>
        <p:nvSpPr>
          <p:cNvPr id="184347" name="Text Box 27"/>
          <p:cNvSpPr txBox="1">
            <a:spLocks noChangeArrowheads="1"/>
          </p:cNvSpPr>
          <p:nvPr/>
        </p:nvSpPr>
        <p:spPr bwMode="auto">
          <a:xfrm>
            <a:off x="6905625" y="5322888"/>
            <a:ext cx="3746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dirty="0">
                <a:solidFill>
                  <a:srgbClr val="000000"/>
                </a:solidFill>
                <a:effectLst/>
              </a:rPr>
              <a:t>-2</a:t>
            </a:r>
          </a:p>
        </p:txBody>
      </p:sp>
      <p:sp>
        <p:nvSpPr>
          <p:cNvPr id="184348" name="Text Box 28"/>
          <p:cNvSpPr txBox="1">
            <a:spLocks noChangeArrowheads="1"/>
          </p:cNvSpPr>
          <p:nvPr/>
        </p:nvSpPr>
        <p:spPr bwMode="auto">
          <a:xfrm>
            <a:off x="6708775" y="4386263"/>
            <a:ext cx="3365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dirty="0">
                <a:solidFill>
                  <a:srgbClr val="000000"/>
                </a:solidFill>
                <a:effectLst/>
              </a:rPr>
              <a:t>К</a:t>
            </a:r>
          </a:p>
        </p:txBody>
      </p:sp>
      <p:sp>
        <p:nvSpPr>
          <p:cNvPr id="184349" name="Text Box 29"/>
          <p:cNvSpPr txBox="1">
            <a:spLocks noChangeArrowheads="1"/>
          </p:cNvSpPr>
          <p:nvPr/>
        </p:nvSpPr>
        <p:spPr bwMode="auto">
          <a:xfrm>
            <a:off x="7648575" y="2514600"/>
            <a:ext cx="184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>
              <a:effectLst/>
            </a:endParaRPr>
          </a:p>
        </p:txBody>
      </p:sp>
      <p:sp>
        <p:nvSpPr>
          <p:cNvPr id="184350" name="Text Box 30"/>
          <p:cNvSpPr txBox="1">
            <a:spLocks noChangeArrowheads="1"/>
          </p:cNvSpPr>
          <p:nvPr/>
        </p:nvSpPr>
        <p:spPr bwMode="auto">
          <a:xfrm>
            <a:off x="7524750" y="22764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effectLst/>
              </a:rPr>
              <a:t>y</a:t>
            </a:r>
            <a:endParaRPr lang="ru-RU" sz="1800" dirty="0">
              <a:solidFill>
                <a:srgbClr val="000000"/>
              </a:solidFill>
              <a:effectLst/>
            </a:endParaRPr>
          </a:p>
        </p:txBody>
      </p:sp>
      <p:sp>
        <p:nvSpPr>
          <p:cNvPr id="184351" name="Text Box 31"/>
          <p:cNvSpPr txBox="1">
            <a:spLocks noChangeArrowheads="1"/>
          </p:cNvSpPr>
          <p:nvPr/>
        </p:nvSpPr>
        <p:spPr bwMode="auto">
          <a:xfrm>
            <a:off x="8845550" y="48688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effectLst/>
              </a:rPr>
              <a:t>x</a:t>
            </a:r>
            <a:endParaRPr lang="ru-RU" sz="1800">
              <a:effectLst/>
            </a:endParaRPr>
          </a:p>
        </p:txBody>
      </p:sp>
      <p:sp>
        <p:nvSpPr>
          <p:cNvPr id="184352" name="Text Box 32"/>
          <p:cNvSpPr txBox="1">
            <a:spLocks noChangeArrowheads="1"/>
          </p:cNvSpPr>
          <p:nvPr/>
        </p:nvSpPr>
        <p:spPr bwMode="auto">
          <a:xfrm>
            <a:off x="7740650" y="2420938"/>
            <a:ext cx="184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>
              <a:effectLst/>
            </a:endParaRPr>
          </a:p>
        </p:txBody>
      </p:sp>
      <p:sp>
        <p:nvSpPr>
          <p:cNvPr id="184353" name="Text Box 33"/>
          <p:cNvSpPr txBox="1">
            <a:spLocks noChangeArrowheads="1"/>
          </p:cNvSpPr>
          <p:nvPr/>
        </p:nvSpPr>
        <p:spPr bwMode="auto">
          <a:xfrm>
            <a:off x="7667625" y="3141663"/>
            <a:ext cx="3492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effectLst/>
              </a:rPr>
              <a:t>D</a:t>
            </a:r>
            <a:endParaRPr lang="ru-RU" sz="1800" dirty="0">
              <a:solidFill>
                <a:srgbClr val="000000"/>
              </a:solidFill>
              <a:effectLst/>
            </a:endParaRPr>
          </a:p>
        </p:txBody>
      </p:sp>
      <p:sp>
        <p:nvSpPr>
          <p:cNvPr id="184354" name="Text Box 34"/>
          <p:cNvSpPr txBox="1">
            <a:spLocks noChangeArrowheads="1"/>
          </p:cNvSpPr>
          <p:nvPr/>
        </p:nvSpPr>
        <p:spPr bwMode="auto">
          <a:xfrm>
            <a:off x="6348413" y="5322888"/>
            <a:ext cx="3365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effectLst/>
              </a:rPr>
              <a:t>C</a:t>
            </a:r>
            <a:endParaRPr lang="ru-RU" sz="1800" dirty="0">
              <a:solidFill>
                <a:srgbClr val="000000"/>
              </a:solidFill>
              <a:effectLst/>
            </a:endParaRPr>
          </a:p>
        </p:txBody>
      </p:sp>
      <p:sp>
        <p:nvSpPr>
          <p:cNvPr id="184355" name="Text Box 35"/>
          <p:cNvSpPr txBox="1">
            <a:spLocks noChangeArrowheads="1"/>
          </p:cNvSpPr>
          <p:nvPr/>
        </p:nvSpPr>
        <p:spPr bwMode="auto">
          <a:xfrm>
            <a:off x="6269038" y="3667125"/>
            <a:ext cx="3492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effectLst/>
              </a:rPr>
              <a:t>A</a:t>
            </a:r>
            <a:endParaRPr lang="ru-RU" sz="1800" dirty="0">
              <a:solidFill>
                <a:srgbClr val="000000"/>
              </a:solidFill>
              <a:effectLst/>
            </a:endParaRPr>
          </a:p>
        </p:txBody>
      </p:sp>
      <p:sp>
        <p:nvSpPr>
          <p:cNvPr id="184356" name="Text Box 36"/>
          <p:cNvSpPr txBox="1">
            <a:spLocks noChangeArrowheads="1"/>
          </p:cNvSpPr>
          <p:nvPr/>
        </p:nvSpPr>
        <p:spPr bwMode="auto">
          <a:xfrm>
            <a:off x="8364538" y="5322888"/>
            <a:ext cx="3365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effectLst/>
              </a:rPr>
              <a:t>B</a:t>
            </a:r>
            <a:endParaRPr lang="ru-RU" sz="1800" dirty="0">
              <a:solidFill>
                <a:srgbClr val="000000"/>
              </a:solidFill>
              <a:effectLst/>
            </a:endParaRPr>
          </a:p>
        </p:txBody>
      </p:sp>
      <p:sp>
        <p:nvSpPr>
          <p:cNvPr id="184357" name="Text Box 37"/>
          <p:cNvSpPr txBox="1">
            <a:spLocks noChangeArrowheads="1"/>
          </p:cNvSpPr>
          <p:nvPr/>
        </p:nvSpPr>
        <p:spPr bwMode="auto">
          <a:xfrm>
            <a:off x="7591425" y="5322888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effectLst/>
              </a:rPr>
              <a:t>0</a:t>
            </a:r>
            <a:endParaRPr lang="ru-RU" sz="1800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14282" y="214290"/>
            <a:ext cx="6357982" cy="7143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cap="small" dirty="0" smtClean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Метод</a:t>
            </a:r>
            <a:r>
              <a:rPr kumimoji="0" lang="ru-RU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замены или</a:t>
            </a:r>
            <a:r>
              <a:rPr kumimoji="0" lang="ru-RU" sz="4000" b="1" i="0" u="none" strike="noStrike" kern="1200" cap="small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введения новой  переменной</a:t>
            </a:r>
            <a:endParaRPr kumimoji="0" lang="ru-RU" sz="4000" b="1" i="0" u="none" strike="noStrike" kern="1200" cap="small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2000240"/>
            <a:ext cx="8929718" cy="491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ru-RU" sz="3200" dirty="0" smtClean="0">
                <a:solidFill>
                  <a:schemeClr val="tx1"/>
                </a:solidFill>
              </a:rPr>
              <a:t>Ввести одну или две новые переменные.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3200" dirty="0" smtClean="0">
                <a:solidFill>
                  <a:schemeClr val="tx1"/>
                </a:solidFill>
              </a:rPr>
              <a:t>Записать новое уравнение или систему уравнений. 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3200" dirty="0" smtClean="0">
                <a:solidFill>
                  <a:schemeClr val="tx1"/>
                </a:solidFill>
              </a:rPr>
              <a:t>Решить новое уравнение или систему уравнений и найти значения введённых переменных.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3200" dirty="0" smtClean="0">
                <a:solidFill>
                  <a:schemeClr val="tx1"/>
                </a:solidFill>
              </a:rPr>
              <a:t> Сделать обратную замену и найти значения переменных из условия. 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3200" dirty="0" smtClean="0">
                <a:solidFill>
                  <a:schemeClr val="tx1"/>
                </a:solidFill>
              </a:rPr>
              <a:t>Записать ответ. 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866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2444" y="214290"/>
            <a:ext cx="8820150" cy="6021387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dirty="0">
                <a:solidFill>
                  <a:srgbClr val="C00000"/>
                </a:solidFill>
              </a:rPr>
              <a:t>        Пример</a:t>
            </a:r>
            <a:r>
              <a:rPr lang="ru-RU" sz="3600" dirty="0">
                <a:solidFill>
                  <a:srgbClr val="C00000"/>
                </a:solidFill>
              </a:rPr>
              <a:t>: </a:t>
            </a:r>
            <a:r>
              <a:rPr lang="ru-RU" sz="2400" dirty="0">
                <a:latin typeface="Times New Roman" pitchFamily="18" charset="0"/>
              </a:rPr>
              <a:t>Решим систему</a:t>
            </a:r>
          </a:p>
          <a:p>
            <a:pPr>
              <a:buFontTx/>
              <a:buNone/>
            </a:pPr>
            <a:r>
              <a:rPr lang="ru-RU" sz="2400" dirty="0">
                <a:latin typeface="Times New Roman" pitchFamily="18" charset="0"/>
              </a:rPr>
              <a:t>Сделаем замену:</a:t>
            </a:r>
          </a:p>
          <a:p>
            <a:pPr>
              <a:buFontTx/>
              <a:buNone/>
            </a:pPr>
            <a:endParaRPr lang="ru-RU" sz="10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ru-RU" sz="2400" dirty="0">
                <a:latin typeface="Times New Roman" pitchFamily="18" charset="0"/>
              </a:rPr>
              <a:t>Получим систему:</a:t>
            </a:r>
          </a:p>
          <a:p>
            <a:pPr>
              <a:buFontTx/>
              <a:buNone/>
            </a:pPr>
            <a:r>
              <a:rPr lang="ru-RU" sz="2000" dirty="0">
                <a:latin typeface="Times New Roman" pitchFamily="18" charset="0"/>
              </a:rPr>
              <a:t>Разложим левую часть второго уравнения на множители:</a:t>
            </a:r>
          </a:p>
          <a:p>
            <a:pPr>
              <a:buFontTx/>
              <a:buNone/>
            </a:pPr>
            <a:r>
              <a:rPr lang="ru-RU" sz="2000" dirty="0">
                <a:latin typeface="Times New Roman" pitchFamily="18" charset="0"/>
              </a:rPr>
              <a:t>                                                   - и подставим в него из первого уравнения</a:t>
            </a:r>
          </a:p>
          <a:p>
            <a:pPr>
              <a:buFontTx/>
              <a:buNone/>
            </a:pPr>
            <a:r>
              <a:rPr lang="ru-RU" sz="2000" dirty="0">
                <a:latin typeface="Times New Roman" pitchFamily="18" charset="0"/>
              </a:rPr>
              <a:t>                   . Тогда получим систему, равносильную второй:</a:t>
            </a:r>
          </a:p>
          <a:p>
            <a:pPr>
              <a:buFontTx/>
              <a:buNone/>
            </a:pPr>
            <a:endParaRPr lang="ru-RU" sz="12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ru-RU" sz="2000" dirty="0">
                <a:latin typeface="Times New Roman" pitchFamily="18" charset="0"/>
              </a:rPr>
              <a:t>Подставляя во второе уравнение значение </a:t>
            </a:r>
            <a:r>
              <a:rPr lang="en-US" sz="2000" dirty="0">
                <a:latin typeface="Times New Roman" pitchFamily="18" charset="0"/>
              </a:rPr>
              <a:t>b</a:t>
            </a:r>
            <a:r>
              <a:rPr lang="ru-RU" sz="2000" dirty="0">
                <a:latin typeface="Times New Roman" pitchFamily="18" charset="0"/>
              </a:rPr>
              <a:t>, найденное из первого</a:t>
            </a:r>
          </a:p>
          <a:p>
            <a:pPr>
              <a:buFontTx/>
              <a:buNone/>
            </a:pPr>
            <a:r>
              <a:rPr lang="ru-RU" sz="2000" dirty="0">
                <a:latin typeface="Times New Roman" pitchFamily="18" charset="0"/>
              </a:rPr>
              <a:t>приходим к уравнению                                          , т.е.</a:t>
            </a:r>
          </a:p>
          <a:p>
            <a:pPr>
              <a:buFontTx/>
              <a:buNone/>
            </a:pPr>
            <a:r>
              <a:rPr lang="ru-RU" sz="2000" dirty="0">
                <a:latin typeface="Times New Roman" pitchFamily="18" charset="0"/>
              </a:rPr>
              <a:t>Полученное квадратное уравнение имеет два корня:              и             .</a:t>
            </a:r>
          </a:p>
          <a:p>
            <a:pPr>
              <a:buFontTx/>
              <a:buNone/>
            </a:pPr>
            <a:r>
              <a:rPr lang="ru-RU" sz="2000" dirty="0">
                <a:latin typeface="Times New Roman" pitchFamily="18" charset="0"/>
              </a:rPr>
              <a:t>Соответствующие значения </a:t>
            </a:r>
            <a:r>
              <a:rPr lang="en-US" sz="2000" dirty="0">
                <a:latin typeface="Times New Roman" pitchFamily="18" charset="0"/>
              </a:rPr>
              <a:t>b</a:t>
            </a:r>
            <a:r>
              <a:rPr lang="ru-RU" sz="2000" dirty="0">
                <a:latin typeface="Times New Roman" pitchFamily="18" charset="0"/>
              </a:rPr>
              <a:t> таковы:               и               .</a:t>
            </a:r>
          </a:p>
          <a:p>
            <a:pPr>
              <a:buFontTx/>
              <a:buNone/>
            </a:pPr>
            <a:r>
              <a:rPr lang="ru-RU" sz="2000" dirty="0">
                <a:latin typeface="Times New Roman" pitchFamily="18" charset="0"/>
              </a:rPr>
              <a:t>Переходим к переменным </a:t>
            </a:r>
            <a:r>
              <a:rPr lang="ru-RU" sz="2000" dirty="0" err="1">
                <a:latin typeface="Times New Roman" pitchFamily="18" charset="0"/>
              </a:rPr>
              <a:t>х</a:t>
            </a:r>
            <a:r>
              <a:rPr lang="ru-RU" sz="2000" dirty="0">
                <a:latin typeface="Times New Roman" pitchFamily="18" charset="0"/>
              </a:rPr>
              <a:t> и у. Получаем:               , т.е.                   ,</a:t>
            </a:r>
          </a:p>
          <a:p>
            <a:pPr>
              <a:buFontTx/>
              <a:buNone/>
            </a:pPr>
            <a:r>
              <a:rPr lang="ru-RU" sz="2000" dirty="0">
                <a:latin typeface="Times New Roman" pitchFamily="18" charset="0"/>
              </a:rPr>
              <a:t>                     ,                         ,                        .</a:t>
            </a:r>
          </a:p>
          <a:p>
            <a:pPr>
              <a:buFontTx/>
              <a:buNone/>
            </a:pPr>
            <a:r>
              <a:rPr lang="ru-RU" sz="2400" dirty="0" smtClean="0">
                <a:latin typeface="Times New Roman" pitchFamily="18" charset="0"/>
              </a:rPr>
              <a:t>Ответ</a:t>
            </a:r>
            <a:r>
              <a:rPr lang="ru-RU" sz="2400" dirty="0">
                <a:latin typeface="Times New Roman" pitchFamily="18" charset="0"/>
              </a:rPr>
              <a:t>:(1;27), (27;1).</a:t>
            </a:r>
          </a:p>
        </p:txBody>
      </p:sp>
      <p:graphicFrame>
        <p:nvGraphicFramePr>
          <p:cNvPr id="191494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5000628" y="142852"/>
          <a:ext cx="1763712" cy="1008062"/>
        </p:xfrm>
        <a:graphic>
          <a:graphicData uri="http://schemas.openxmlformats.org/presentationml/2006/ole">
            <p:oleObj spid="_x0000_s191517" name="Формула" r:id="rId3" imgW="889000" imgH="508000" progId="Equation.3">
              <p:embed/>
            </p:oleObj>
          </a:graphicData>
        </a:graphic>
      </p:graphicFrame>
      <p:graphicFrame>
        <p:nvGraphicFramePr>
          <p:cNvPr id="191496" name="Object 8"/>
          <p:cNvGraphicFramePr>
            <a:graphicFrameLocks noChangeAspect="1"/>
          </p:cNvGraphicFramePr>
          <p:nvPr/>
        </p:nvGraphicFramePr>
        <p:xfrm>
          <a:off x="2643174" y="857232"/>
          <a:ext cx="1943100" cy="509587"/>
        </p:xfrm>
        <a:graphic>
          <a:graphicData uri="http://schemas.openxmlformats.org/presentationml/2006/ole">
            <p:oleObj spid="_x0000_s191518" name="Формула" r:id="rId4" imgW="965200" imgH="254000" progId="Equation.3">
              <p:embed/>
            </p:oleObj>
          </a:graphicData>
        </a:graphic>
      </p:graphicFrame>
      <p:graphicFrame>
        <p:nvGraphicFramePr>
          <p:cNvPr id="191498" name="Object 10"/>
          <p:cNvGraphicFramePr>
            <a:graphicFrameLocks noChangeAspect="1"/>
          </p:cNvGraphicFramePr>
          <p:nvPr/>
        </p:nvGraphicFramePr>
        <p:xfrm>
          <a:off x="2857488" y="1357298"/>
          <a:ext cx="1657350" cy="746125"/>
        </p:xfrm>
        <a:graphic>
          <a:graphicData uri="http://schemas.openxmlformats.org/presentationml/2006/ole">
            <p:oleObj spid="_x0000_s191519" name="Формула" r:id="rId5" imgW="837836" imgH="482391" progId="Equation.3">
              <p:embed/>
            </p:oleObj>
          </a:graphicData>
        </a:graphic>
      </p:graphicFrame>
      <p:graphicFrame>
        <p:nvGraphicFramePr>
          <p:cNvPr id="191500" name="Object 12"/>
          <p:cNvGraphicFramePr>
            <a:graphicFrameLocks noChangeAspect="1"/>
          </p:cNvGraphicFramePr>
          <p:nvPr/>
        </p:nvGraphicFramePr>
        <p:xfrm>
          <a:off x="142844" y="2357430"/>
          <a:ext cx="3457575" cy="415925"/>
        </p:xfrm>
        <a:graphic>
          <a:graphicData uri="http://schemas.openxmlformats.org/presentationml/2006/ole">
            <p:oleObj spid="_x0000_s191520" name="Формула" r:id="rId6" imgW="1905000" imgH="228600" progId="Equation.3">
              <p:embed/>
            </p:oleObj>
          </a:graphicData>
        </a:graphic>
      </p:graphicFrame>
      <p:graphicFrame>
        <p:nvGraphicFramePr>
          <p:cNvPr id="191501" name="Object 13"/>
          <p:cNvGraphicFramePr>
            <a:graphicFrameLocks noChangeAspect="1"/>
          </p:cNvGraphicFramePr>
          <p:nvPr/>
        </p:nvGraphicFramePr>
        <p:xfrm>
          <a:off x="357158" y="2786058"/>
          <a:ext cx="1152525" cy="339725"/>
        </p:xfrm>
        <a:graphic>
          <a:graphicData uri="http://schemas.openxmlformats.org/presentationml/2006/ole">
            <p:oleObj spid="_x0000_s191521" name="Формула" r:id="rId7" imgW="571004" imgH="177646" progId="Equation.3">
              <p:embed/>
            </p:oleObj>
          </a:graphicData>
        </a:graphic>
      </p:graphicFrame>
      <p:graphicFrame>
        <p:nvGraphicFramePr>
          <p:cNvPr id="191503" name="Object 15"/>
          <p:cNvGraphicFramePr>
            <a:graphicFrameLocks noChangeAspect="1"/>
          </p:cNvGraphicFramePr>
          <p:nvPr/>
        </p:nvGraphicFramePr>
        <p:xfrm>
          <a:off x="6858016" y="2643182"/>
          <a:ext cx="2016125" cy="792162"/>
        </p:xfrm>
        <a:graphic>
          <a:graphicData uri="http://schemas.openxmlformats.org/presentationml/2006/ole">
            <p:oleObj spid="_x0000_s191522" name="Формула" r:id="rId8" imgW="1066800" imgH="482600" progId="Equation.3">
              <p:embed/>
            </p:oleObj>
          </a:graphicData>
        </a:graphic>
      </p:graphicFrame>
      <p:graphicFrame>
        <p:nvGraphicFramePr>
          <p:cNvPr id="191504" name="Object 16"/>
          <p:cNvGraphicFramePr>
            <a:graphicFrameLocks noChangeAspect="1"/>
          </p:cNvGraphicFramePr>
          <p:nvPr/>
        </p:nvGraphicFramePr>
        <p:xfrm>
          <a:off x="7715272" y="3429000"/>
          <a:ext cx="1008063" cy="320675"/>
        </p:xfrm>
        <a:graphic>
          <a:graphicData uri="http://schemas.openxmlformats.org/presentationml/2006/ole">
            <p:oleObj spid="_x0000_s191523" name="Формула" r:id="rId9" imgW="558558" imgH="177723" progId="Equation.3">
              <p:embed/>
            </p:oleObj>
          </a:graphicData>
        </a:graphic>
      </p:graphicFrame>
      <p:graphicFrame>
        <p:nvGraphicFramePr>
          <p:cNvPr id="191505" name="Object 17"/>
          <p:cNvGraphicFramePr>
            <a:graphicFrameLocks noChangeAspect="1"/>
          </p:cNvGraphicFramePr>
          <p:nvPr/>
        </p:nvGraphicFramePr>
        <p:xfrm>
          <a:off x="2928926" y="3786190"/>
          <a:ext cx="2520950" cy="352425"/>
        </p:xfrm>
        <a:graphic>
          <a:graphicData uri="http://schemas.openxmlformats.org/presentationml/2006/ole">
            <p:oleObj spid="_x0000_s191524" name="Формула" r:id="rId10" imgW="1638300" imgH="228600" progId="Equation.3">
              <p:embed/>
            </p:oleObj>
          </a:graphicData>
        </a:graphic>
      </p:graphicFrame>
      <p:graphicFrame>
        <p:nvGraphicFramePr>
          <p:cNvPr id="191506" name="Object 18"/>
          <p:cNvGraphicFramePr>
            <a:graphicFrameLocks noChangeAspect="1"/>
          </p:cNvGraphicFramePr>
          <p:nvPr/>
        </p:nvGraphicFramePr>
        <p:xfrm>
          <a:off x="6000760" y="3786190"/>
          <a:ext cx="2160588" cy="376237"/>
        </p:xfrm>
        <a:graphic>
          <a:graphicData uri="http://schemas.openxmlformats.org/presentationml/2006/ole">
            <p:oleObj spid="_x0000_s191525" name="Формула" r:id="rId11" imgW="914400" imgH="203200" progId="Equation.3">
              <p:embed/>
            </p:oleObj>
          </a:graphicData>
        </a:graphic>
      </p:graphicFrame>
      <p:graphicFrame>
        <p:nvGraphicFramePr>
          <p:cNvPr id="191507" name="Object 19"/>
          <p:cNvGraphicFramePr>
            <a:graphicFrameLocks noChangeAspect="1"/>
          </p:cNvGraphicFramePr>
          <p:nvPr/>
        </p:nvGraphicFramePr>
        <p:xfrm>
          <a:off x="6000760" y="4143380"/>
          <a:ext cx="935037" cy="422275"/>
        </p:xfrm>
        <a:graphic>
          <a:graphicData uri="http://schemas.openxmlformats.org/presentationml/2006/ole">
            <p:oleObj spid="_x0000_s191526" name="Формула" r:id="rId12" imgW="368140" imgH="215806" progId="Equation.3">
              <p:embed/>
            </p:oleObj>
          </a:graphicData>
        </a:graphic>
      </p:graphicFrame>
      <p:graphicFrame>
        <p:nvGraphicFramePr>
          <p:cNvPr id="191508" name="Object 20"/>
          <p:cNvGraphicFramePr>
            <a:graphicFrameLocks noChangeAspect="1"/>
          </p:cNvGraphicFramePr>
          <p:nvPr/>
        </p:nvGraphicFramePr>
        <p:xfrm>
          <a:off x="7072330" y="4143380"/>
          <a:ext cx="792162" cy="422275"/>
        </p:xfrm>
        <a:graphic>
          <a:graphicData uri="http://schemas.openxmlformats.org/presentationml/2006/ole">
            <p:oleObj spid="_x0000_s191527" name="Формула" r:id="rId13" imgW="406048" imgH="215713" progId="Equation.3">
              <p:embed/>
            </p:oleObj>
          </a:graphicData>
        </a:graphic>
      </p:graphicFrame>
      <p:graphicFrame>
        <p:nvGraphicFramePr>
          <p:cNvPr id="191509" name="Object 21"/>
          <p:cNvGraphicFramePr>
            <a:graphicFrameLocks noChangeAspect="1"/>
          </p:cNvGraphicFramePr>
          <p:nvPr/>
        </p:nvGraphicFramePr>
        <p:xfrm>
          <a:off x="4572000" y="4500570"/>
          <a:ext cx="792163" cy="431800"/>
        </p:xfrm>
        <a:graphic>
          <a:graphicData uri="http://schemas.openxmlformats.org/presentationml/2006/ole">
            <p:oleObj spid="_x0000_s191528" name="Формула" r:id="rId14" imgW="380835" imgH="215806" progId="Equation.3">
              <p:embed/>
            </p:oleObj>
          </a:graphicData>
        </a:graphic>
      </p:graphicFrame>
      <p:graphicFrame>
        <p:nvGraphicFramePr>
          <p:cNvPr id="191510" name="Object 22"/>
          <p:cNvGraphicFramePr>
            <a:graphicFrameLocks noChangeAspect="1"/>
          </p:cNvGraphicFramePr>
          <p:nvPr/>
        </p:nvGraphicFramePr>
        <p:xfrm>
          <a:off x="5643570" y="4500570"/>
          <a:ext cx="865188" cy="431800"/>
        </p:xfrm>
        <a:graphic>
          <a:graphicData uri="http://schemas.openxmlformats.org/presentationml/2006/ole">
            <p:oleObj spid="_x0000_s191529" name="Формула" r:id="rId15" imgW="380835" imgH="215806" progId="Equation.3">
              <p:embed/>
            </p:oleObj>
          </a:graphicData>
        </a:graphic>
      </p:graphicFrame>
      <p:graphicFrame>
        <p:nvGraphicFramePr>
          <p:cNvPr id="191511" name="Object 23"/>
          <p:cNvGraphicFramePr>
            <a:graphicFrameLocks noChangeAspect="1"/>
          </p:cNvGraphicFramePr>
          <p:nvPr/>
        </p:nvGraphicFramePr>
        <p:xfrm>
          <a:off x="5072066" y="4857760"/>
          <a:ext cx="863600" cy="409575"/>
        </p:xfrm>
        <a:graphic>
          <a:graphicData uri="http://schemas.openxmlformats.org/presentationml/2006/ole">
            <p:oleObj spid="_x0000_s191530" name="Формула" r:id="rId16" imgW="508000" imgH="241300" progId="Equation.3">
              <p:embed/>
            </p:oleObj>
          </a:graphicData>
        </a:graphic>
      </p:graphicFrame>
      <p:graphicFrame>
        <p:nvGraphicFramePr>
          <p:cNvPr id="191512" name="Object 24"/>
          <p:cNvGraphicFramePr>
            <a:graphicFrameLocks noChangeAspect="1"/>
          </p:cNvGraphicFramePr>
          <p:nvPr/>
        </p:nvGraphicFramePr>
        <p:xfrm>
          <a:off x="6429388" y="4929198"/>
          <a:ext cx="1152525" cy="398462"/>
        </p:xfrm>
        <a:graphic>
          <a:graphicData uri="http://schemas.openxmlformats.org/presentationml/2006/ole">
            <p:oleObj spid="_x0000_s191531" name="Формула" r:id="rId17" imgW="660400" imgH="228600" progId="Equation.3">
              <p:embed/>
            </p:oleObj>
          </a:graphicData>
        </a:graphic>
      </p:graphicFrame>
      <p:graphicFrame>
        <p:nvGraphicFramePr>
          <p:cNvPr id="191514" name="Object 26"/>
          <p:cNvGraphicFramePr>
            <a:graphicFrameLocks noChangeAspect="1"/>
          </p:cNvGraphicFramePr>
          <p:nvPr/>
        </p:nvGraphicFramePr>
        <p:xfrm>
          <a:off x="214282" y="5286388"/>
          <a:ext cx="1368425" cy="455613"/>
        </p:xfrm>
        <a:graphic>
          <a:graphicData uri="http://schemas.openxmlformats.org/presentationml/2006/ole">
            <p:oleObj spid="_x0000_s191532" name="Формула" r:id="rId18" imgW="774364" imgH="228501" progId="Equation.3">
              <p:embed/>
            </p:oleObj>
          </a:graphicData>
        </a:graphic>
      </p:graphicFrame>
      <p:graphicFrame>
        <p:nvGraphicFramePr>
          <p:cNvPr id="191515" name="Object 27"/>
          <p:cNvGraphicFramePr>
            <a:graphicFrameLocks noChangeAspect="1"/>
          </p:cNvGraphicFramePr>
          <p:nvPr/>
        </p:nvGraphicFramePr>
        <p:xfrm>
          <a:off x="1785918" y="5286388"/>
          <a:ext cx="1511300" cy="439737"/>
        </p:xfrm>
        <a:graphic>
          <a:graphicData uri="http://schemas.openxmlformats.org/presentationml/2006/ole">
            <p:oleObj spid="_x0000_s191533" name="Формула" r:id="rId19" imgW="787400" imgH="228600" progId="Equation.3">
              <p:embed/>
            </p:oleObj>
          </a:graphicData>
        </a:graphic>
      </p:graphicFrame>
      <p:graphicFrame>
        <p:nvGraphicFramePr>
          <p:cNvPr id="191516" name="Object 28"/>
          <p:cNvGraphicFramePr>
            <a:graphicFrameLocks noChangeAspect="1"/>
          </p:cNvGraphicFramePr>
          <p:nvPr/>
        </p:nvGraphicFramePr>
        <p:xfrm>
          <a:off x="3500430" y="5214950"/>
          <a:ext cx="1439862" cy="479425"/>
        </p:xfrm>
        <a:graphic>
          <a:graphicData uri="http://schemas.openxmlformats.org/presentationml/2006/ole">
            <p:oleObj spid="_x0000_s191534" name="Формула" r:id="rId20" imgW="685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1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1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1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1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1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1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1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1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1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91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91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91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1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1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1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1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1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91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9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9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9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914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914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9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9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9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9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9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9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9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9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9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9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9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9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9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9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9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914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914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914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41438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Системы показательных уравнений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412875"/>
            <a:ext cx="8893175" cy="5445125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dirty="0">
                <a:solidFill>
                  <a:srgbClr val="5838A8"/>
                </a:solidFill>
              </a:rPr>
              <a:t>Пример</a:t>
            </a:r>
            <a:r>
              <a:rPr lang="ru-RU" sz="3600" dirty="0">
                <a:solidFill>
                  <a:srgbClr val="5838A8"/>
                </a:solidFill>
              </a:rPr>
              <a:t>: </a:t>
            </a:r>
            <a:r>
              <a:rPr lang="ru-RU" sz="2800" dirty="0">
                <a:latin typeface="Times New Roman" pitchFamily="18" charset="0"/>
              </a:rPr>
              <a:t>Решим систему уравнений</a:t>
            </a:r>
            <a:r>
              <a:rPr lang="ru-RU" sz="2400" dirty="0">
                <a:solidFill>
                  <a:srgbClr val="ABD5FF"/>
                </a:solidFill>
                <a:latin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ru-RU" sz="2400" dirty="0">
                <a:latin typeface="Times New Roman" pitchFamily="18" charset="0"/>
              </a:rPr>
              <a:t>Из второго уравнения системы находим</a:t>
            </a:r>
            <a:r>
              <a:rPr lang="ru-RU" sz="2400" dirty="0">
                <a:solidFill>
                  <a:srgbClr val="ABD5FF"/>
                </a:solidFill>
                <a:latin typeface="Times New Roman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2х-у=1</a:t>
            </a:r>
            <a:r>
              <a:rPr lang="ru-RU" sz="2400" dirty="0">
                <a:latin typeface="Times New Roman" pitchFamily="18" charset="0"/>
              </a:rPr>
              <a:t>, откуда</a:t>
            </a:r>
            <a:r>
              <a:rPr lang="ru-RU" sz="2400" dirty="0">
                <a:solidFill>
                  <a:srgbClr val="ABD5FF"/>
                </a:solidFill>
                <a:latin typeface="Times New Roman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у=2х-1</a:t>
            </a:r>
            <a:r>
              <a:rPr lang="ru-RU" sz="2400" dirty="0">
                <a:latin typeface="Times New Roman" pitchFamily="18" charset="0"/>
              </a:rPr>
              <a:t>.</a:t>
            </a:r>
          </a:p>
          <a:p>
            <a:pPr>
              <a:buFontTx/>
              <a:buNone/>
            </a:pPr>
            <a:r>
              <a:rPr lang="ru-RU" sz="2400" dirty="0">
                <a:latin typeface="Times New Roman" pitchFamily="18" charset="0"/>
              </a:rPr>
              <a:t>Подставляя вместо у в первое уравнение выражение</a:t>
            </a:r>
            <a:r>
              <a:rPr lang="ru-RU" sz="2400" dirty="0">
                <a:solidFill>
                  <a:srgbClr val="ABD5FF"/>
                </a:solidFill>
                <a:latin typeface="Times New Roman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2х-1</a:t>
            </a:r>
          </a:p>
          <a:p>
            <a:pPr>
              <a:buFontTx/>
              <a:buNone/>
            </a:pPr>
            <a:r>
              <a:rPr lang="ru-RU" sz="2400" dirty="0">
                <a:latin typeface="Times New Roman" pitchFamily="18" charset="0"/>
              </a:rPr>
              <a:t>получим                                    , откуда                                              .</a:t>
            </a:r>
          </a:p>
          <a:p>
            <a:pPr>
              <a:buFontTx/>
              <a:buNone/>
            </a:pPr>
            <a:r>
              <a:rPr lang="ru-RU" sz="2400" dirty="0">
                <a:latin typeface="Times New Roman" pitchFamily="18" charset="0"/>
              </a:rPr>
              <a:t>Обозначим                , получим квадратное уравнение</a:t>
            </a:r>
          </a:p>
          <a:p>
            <a:pPr>
              <a:buFontTx/>
              <a:buNone/>
            </a:pPr>
            <a:r>
              <a:rPr lang="ru-RU" sz="2400" dirty="0">
                <a:latin typeface="Times New Roman" pitchFamily="18" charset="0"/>
              </a:rPr>
              <a:t>                           . Находим корни этого уравнения:</a:t>
            </a:r>
          </a:p>
          <a:p>
            <a:pPr>
              <a:buFontTx/>
              <a:buNone/>
            </a:pPr>
            <a:r>
              <a:rPr lang="ru-RU" sz="2400" dirty="0">
                <a:latin typeface="Times New Roman" pitchFamily="18" charset="0"/>
              </a:rPr>
              <a:t>                                       .                                      </a:t>
            </a:r>
          </a:p>
          <a:p>
            <a:pPr>
              <a:buFontTx/>
              <a:buNone/>
            </a:pPr>
            <a:r>
              <a:rPr lang="ru-RU" sz="2400" dirty="0">
                <a:latin typeface="Times New Roman" pitchFamily="18" charset="0"/>
              </a:rPr>
              <a:t>Уравнение замены                решений не имеет. Корнем </a:t>
            </a:r>
          </a:p>
          <a:p>
            <a:pPr>
              <a:buFontTx/>
              <a:buNone/>
            </a:pPr>
            <a:r>
              <a:rPr lang="ru-RU" sz="2400" dirty="0">
                <a:latin typeface="Times New Roman" pitchFamily="18" charset="0"/>
              </a:rPr>
              <a:t>уравнения                  является число</a:t>
            </a:r>
            <a:r>
              <a:rPr lang="ru-RU" sz="2400" dirty="0">
                <a:solidFill>
                  <a:srgbClr val="ABD5FF"/>
                </a:solidFill>
                <a:latin typeface="Times New Roman" pitchFamily="18" charset="0"/>
              </a:rPr>
              <a:t> 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х=2</a:t>
            </a:r>
            <a:r>
              <a:rPr lang="ru-RU" sz="2400" dirty="0">
                <a:latin typeface="Times New Roman" pitchFamily="18" charset="0"/>
              </a:rPr>
              <a:t>.</a:t>
            </a:r>
          </a:p>
          <a:p>
            <a:pPr>
              <a:buFontTx/>
              <a:buNone/>
            </a:pPr>
            <a:r>
              <a:rPr lang="ru-RU" sz="2400" dirty="0">
                <a:latin typeface="Times New Roman" pitchFamily="18" charset="0"/>
              </a:rPr>
              <a:t>Соответствующее значение</a:t>
            </a:r>
            <a:r>
              <a:rPr lang="ru-RU" sz="2400" dirty="0">
                <a:solidFill>
                  <a:srgbClr val="ABD5FF"/>
                </a:solidFill>
                <a:latin typeface="Times New Roman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у=3</a:t>
            </a:r>
            <a:r>
              <a:rPr lang="ru-RU" sz="2400" dirty="0">
                <a:latin typeface="Times New Roman" pitchFamily="18" charset="0"/>
              </a:rPr>
              <a:t>.</a:t>
            </a:r>
          </a:p>
          <a:p>
            <a:pPr>
              <a:buFontTx/>
              <a:buNone/>
            </a:pPr>
            <a:r>
              <a:rPr lang="ru-RU" sz="2400" dirty="0">
                <a:solidFill>
                  <a:srgbClr val="ABD5FF"/>
                </a:solidFill>
                <a:latin typeface="Times New Roman" pitchFamily="18" charset="0"/>
              </a:rPr>
              <a:t>        </a:t>
            </a:r>
            <a:r>
              <a:rPr lang="ru-RU" sz="2400" dirty="0">
                <a:latin typeface="Times New Roman" pitchFamily="18" charset="0"/>
              </a:rPr>
              <a:t>Ответ</a:t>
            </a:r>
            <a:r>
              <a:rPr lang="ru-RU" sz="2400" dirty="0">
                <a:latin typeface="Times New Roman" pitchFamily="18" charset="0"/>
                <a:sym typeface="Wingdings" pitchFamily="2" charset="2"/>
              </a:rPr>
              <a:t>:(2;3).</a:t>
            </a:r>
            <a:endParaRPr lang="ru-RU" sz="2400" dirty="0">
              <a:latin typeface="Times New Roman" pitchFamily="18" charset="0"/>
            </a:endParaRPr>
          </a:p>
          <a:p>
            <a:pPr>
              <a:buFontTx/>
              <a:buNone/>
            </a:pPr>
            <a:endParaRPr lang="ru-RU" sz="2400" dirty="0">
              <a:solidFill>
                <a:srgbClr val="ABD5FF"/>
              </a:solidFill>
              <a:latin typeface="Times New Roman" pitchFamily="18" charset="0"/>
            </a:endParaRPr>
          </a:p>
        </p:txBody>
      </p:sp>
      <p:graphicFrame>
        <p:nvGraphicFramePr>
          <p:cNvPr id="198670" name="Rectangle 14"/>
          <p:cNvGraphicFramePr>
            <a:graphicFrameLocks noGrp="1"/>
          </p:cNvGraphicFramePr>
          <p:nvPr>
            <p:ph sz="quarter" idx="2"/>
          </p:nvPr>
        </p:nvGraphicFramePr>
        <p:xfrm>
          <a:off x="6667500" y="2895600"/>
          <a:ext cx="0" cy="0"/>
        </p:xfrm>
        <a:graphic>
          <a:graphicData uri="http://schemas.openxmlformats.org/presentationml/2006/ole">
            <p:oleObj spid="_x0000_s198674" name="Формула" r:id="rId3" imgW="0" imgH="0" progId="Equation.3">
              <p:embed/>
            </p:oleObj>
          </a:graphicData>
        </a:graphic>
      </p:graphicFrame>
      <p:graphicFrame>
        <p:nvGraphicFramePr>
          <p:cNvPr id="198662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416675" y="1052513"/>
          <a:ext cx="1781175" cy="1079500"/>
        </p:xfrm>
        <a:graphic>
          <a:graphicData uri="http://schemas.openxmlformats.org/presentationml/2006/ole">
            <p:oleObj spid="_x0000_s198675" name="Формула" r:id="rId4" imgW="838200" imgH="508000" progId="Equation.3">
              <p:embed/>
            </p:oleObj>
          </a:graphicData>
        </a:graphic>
      </p:graphicFrame>
      <p:graphicFrame>
        <p:nvGraphicFramePr>
          <p:cNvPr id="198664" name="Object 8"/>
          <p:cNvGraphicFramePr>
            <a:graphicFrameLocks noChangeAspect="1"/>
          </p:cNvGraphicFramePr>
          <p:nvPr/>
        </p:nvGraphicFramePr>
        <p:xfrm>
          <a:off x="1547813" y="2924175"/>
          <a:ext cx="2663825" cy="431800"/>
        </p:xfrm>
        <a:graphic>
          <a:graphicData uri="http://schemas.openxmlformats.org/presentationml/2006/ole">
            <p:oleObj spid="_x0000_s198676" name="Формула" r:id="rId5" imgW="901309" imgH="190417" progId="Equation.3">
              <p:embed/>
            </p:oleObj>
          </a:graphicData>
        </a:graphic>
      </p:graphicFrame>
      <p:graphicFrame>
        <p:nvGraphicFramePr>
          <p:cNvPr id="198665" name="Object 9"/>
          <p:cNvGraphicFramePr>
            <a:graphicFrameLocks noChangeAspect="1"/>
          </p:cNvGraphicFramePr>
          <p:nvPr/>
        </p:nvGraphicFramePr>
        <p:xfrm>
          <a:off x="5364163" y="2781300"/>
          <a:ext cx="3024187" cy="719138"/>
        </p:xfrm>
        <a:graphic>
          <a:graphicData uri="http://schemas.openxmlformats.org/presentationml/2006/ole">
            <p:oleObj spid="_x0000_s198677" name="Формула" r:id="rId6" imgW="990170" imgH="393529" progId="Equation.3">
              <p:embed/>
            </p:oleObj>
          </a:graphicData>
        </a:graphic>
      </p:graphicFrame>
      <p:graphicFrame>
        <p:nvGraphicFramePr>
          <p:cNvPr id="198666" name="Object 10"/>
          <p:cNvGraphicFramePr>
            <a:graphicFrameLocks noChangeAspect="1"/>
          </p:cNvGraphicFramePr>
          <p:nvPr/>
        </p:nvGraphicFramePr>
        <p:xfrm>
          <a:off x="1979613" y="3357563"/>
          <a:ext cx="1008062" cy="474662"/>
        </p:xfrm>
        <a:graphic>
          <a:graphicData uri="http://schemas.openxmlformats.org/presentationml/2006/ole">
            <p:oleObj spid="_x0000_s198678" name="Формула" r:id="rId7" imgW="431613" imgH="203112" progId="Equation.3">
              <p:embed/>
            </p:oleObj>
          </a:graphicData>
        </a:graphic>
      </p:graphicFrame>
      <p:graphicFrame>
        <p:nvGraphicFramePr>
          <p:cNvPr id="198667" name="Object 11"/>
          <p:cNvGraphicFramePr>
            <a:graphicFrameLocks noChangeAspect="1"/>
          </p:cNvGraphicFramePr>
          <p:nvPr/>
        </p:nvGraphicFramePr>
        <p:xfrm>
          <a:off x="2916238" y="4681538"/>
          <a:ext cx="1079500" cy="433387"/>
        </p:xfrm>
        <a:graphic>
          <a:graphicData uri="http://schemas.openxmlformats.org/presentationml/2006/ole">
            <p:oleObj spid="_x0000_s198679" name="Формула" r:id="rId8" imgW="507780" imgH="203112" progId="Equation.3">
              <p:embed/>
            </p:oleObj>
          </a:graphicData>
        </a:graphic>
      </p:graphicFrame>
      <p:graphicFrame>
        <p:nvGraphicFramePr>
          <p:cNvPr id="198668" name="Object 12"/>
          <p:cNvGraphicFramePr>
            <a:graphicFrameLocks noChangeAspect="1"/>
          </p:cNvGraphicFramePr>
          <p:nvPr/>
        </p:nvGraphicFramePr>
        <p:xfrm>
          <a:off x="1835150" y="5084763"/>
          <a:ext cx="1042988" cy="431800"/>
        </p:xfrm>
        <a:graphic>
          <a:graphicData uri="http://schemas.openxmlformats.org/presentationml/2006/ole">
            <p:oleObj spid="_x0000_s198680" name="Формула" r:id="rId9" imgW="419100" imgH="190500" progId="Equation.3">
              <p:embed/>
            </p:oleObj>
          </a:graphicData>
        </a:graphic>
      </p:graphicFrame>
      <p:graphicFrame>
        <p:nvGraphicFramePr>
          <p:cNvPr id="198672" name="Object 16"/>
          <p:cNvGraphicFramePr>
            <a:graphicFrameLocks noChangeAspect="1"/>
          </p:cNvGraphicFramePr>
          <p:nvPr/>
        </p:nvGraphicFramePr>
        <p:xfrm>
          <a:off x="323850" y="3789363"/>
          <a:ext cx="2087563" cy="476250"/>
        </p:xfrm>
        <a:graphic>
          <a:graphicData uri="http://schemas.openxmlformats.org/presentationml/2006/ole">
            <p:oleObj spid="_x0000_s198681" name="Формула" r:id="rId10" imgW="1002865" imgH="203112" progId="Equation.3">
              <p:embed/>
            </p:oleObj>
          </a:graphicData>
        </a:graphic>
      </p:graphicFrame>
      <p:graphicFrame>
        <p:nvGraphicFramePr>
          <p:cNvPr id="198673" name="Object 17"/>
          <p:cNvGraphicFramePr>
            <a:graphicFrameLocks noChangeAspect="1"/>
          </p:cNvGraphicFramePr>
          <p:nvPr/>
        </p:nvGraphicFramePr>
        <p:xfrm>
          <a:off x="684213" y="4235450"/>
          <a:ext cx="3095625" cy="561975"/>
        </p:xfrm>
        <a:graphic>
          <a:graphicData uri="http://schemas.openxmlformats.org/presentationml/2006/ole">
            <p:oleObj spid="_x0000_s198682" name="Формула" r:id="rId11" imgW="901309" imgH="21580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41438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Системы логарифмических уравнений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557338"/>
            <a:ext cx="8569325" cy="53006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 dirty="0">
                <a:solidFill>
                  <a:srgbClr val="5838A8"/>
                </a:solidFill>
              </a:rPr>
              <a:t>Пример</a:t>
            </a:r>
            <a:r>
              <a:rPr lang="ru-RU" sz="2800" dirty="0">
                <a:solidFill>
                  <a:srgbClr val="5838A8"/>
                </a:solidFill>
              </a:rPr>
              <a:t>:</a:t>
            </a:r>
            <a:r>
              <a:rPr lang="ru-RU" sz="2400" dirty="0">
                <a:solidFill>
                  <a:srgbClr val="5838A8"/>
                </a:solidFill>
              </a:rPr>
              <a:t> </a:t>
            </a:r>
            <a:r>
              <a:rPr lang="ru-RU" sz="2400" dirty="0">
                <a:latin typeface="Times New Roman" pitchFamily="18" charset="0"/>
              </a:rPr>
              <a:t>Решим систему уравнений </a:t>
            </a:r>
            <a:endParaRPr lang="ru-RU" sz="10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10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>
                <a:latin typeface="Times New Roman" pitchFamily="18" charset="0"/>
              </a:rPr>
              <a:t>Первое уравнение системы равносильно уравнению 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itchFamily="18" charset="0"/>
              </a:rPr>
              <a:t>у-х=2</a:t>
            </a:r>
            <a:r>
              <a:rPr lang="ru-RU" sz="2400" dirty="0">
                <a:latin typeface="Times New Roman" pitchFamily="18" charset="0"/>
              </a:rPr>
              <a:t>, 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>
                <a:latin typeface="Times New Roman" pitchFamily="18" charset="0"/>
              </a:rPr>
              <a:t>второе – уравнению              , причём </a:t>
            </a:r>
            <a:r>
              <a:rPr lang="ru-RU" sz="2400" i="1" dirty="0" err="1">
                <a:solidFill>
                  <a:srgbClr val="000000"/>
                </a:solidFill>
                <a:effectLst/>
                <a:latin typeface="Times New Roman" pitchFamily="18" charset="0"/>
              </a:rPr>
              <a:t>х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&gt;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0</a:t>
            </a:r>
            <a:r>
              <a:rPr lang="ru-RU" sz="2400" dirty="0">
                <a:latin typeface="Times New Roman" pitchFamily="18" charset="0"/>
              </a:rPr>
              <a:t> и 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у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&gt;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0</a:t>
            </a:r>
            <a:r>
              <a:rPr lang="ru-RU" sz="2400" dirty="0">
                <a:latin typeface="Times New Roman" pitchFamily="18" charset="0"/>
              </a:rPr>
              <a:t>. Подставляя</a:t>
            </a:r>
            <a:endParaRPr lang="ru-RU" sz="10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28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itchFamily="18" charset="0"/>
              </a:rPr>
              <a:t>у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=х+2</a:t>
            </a:r>
            <a:r>
              <a:rPr lang="ru-RU" sz="2800" dirty="0">
                <a:latin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</a:rPr>
              <a:t>в уравнение                     , получим </a:t>
            </a:r>
            <a:r>
              <a:rPr lang="ru-RU" sz="2400" i="1" dirty="0" err="1">
                <a:solidFill>
                  <a:srgbClr val="000000"/>
                </a:solidFill>
                <a:effectLst/>
                <a:latin typeface="Times New Roman" pitchFamily="18" charset="0"/>
              </a:rPr>
              <a:t>х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(х+2)=48</a:t>
            </a:r>
            <a:r>
              <a:rPr lang="ru-RU" sz="2400" dirty="0">
                <a:latin typeface="Times New Roman" pitchFamily="18" charset="0"/>
              </a:rPr>
              <a:t>, откуда</a:t>
            </a:r>
            <a:endParaRPr lang="ru-RU" sz="8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8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>
                <a:latin typeface="Times New Roman" pitchFamily="18" charset="0"/>
              </a:rPr>
              <a:t>                                ,т.е. </a:t>
            </a:r>
            <a:r>
              <a:rPr lang="ru-RU" sz="2400" i="1" dirty="0" err="1">
                <a:solidFill>
                  <a:srgbClr val="000000"/>
                </a:solidFill>
                <a:effectLst/>
                <a:latin typeface="Times New Roman" pitchFamily="18" charset="0"/>
              </a:rPr>
              <a:t>х=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 -8</a:t>
            </a:r>
            <a:r>
              <a:rPr lang="ru-RU" sz="2400" dirty="0">
                <a:latin typeface="Times New Roman" pitchFamily="18" charset="0"/>
              </a:rPr>
              <a:t> или 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х=6</a:t>
            </a:r>
            <a:r>
              <a:rPr lang="ru-RU" sz="2400" dirty="0">
                <a:latin typeface="Times New Roman" pitchFamily="18" charset="0"/>
              </a:rPr>
              <a:t>.Но так как </a:t>
            </a:r>
            <a:r>
              <a:rPr lang="ru-RU" sz="2400" i="1" dirty="0" err="1">
                <a:solidFill>
                  <a:srgbClr val="000000"/>
                </a:solidFill>
                <a:effectLst/>
                <a:latin typeface="Times New Roman" pitchFamily="18" charset="0"/>
              </a:rPr>
              <a:t>х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&gt;0</a:t>
            </a:r>
            <a:r>
              <a:rPr lang="ru-RU" sz="2400" dirty="0">
                <a:latin typeface="Times New Roman" pitchFamily="18" charset="0"/>
              </a:rPr>
              <a:t>, то 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х=6</a:t>
            </a:r>
            <a:r>
              <a:rPr lang="ru-RU" sz="2400" dirty="0">
                <a:latin typeface="Times New Roman" pitchFamily="18" charset="0"/>
              </a:rPr>
              <a:t> 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>
                <a:latin typeface="Times New Roman" pitchFamily="18" charset="0"/>
              </a:rPr>
              <a:t>тогда 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у=8</a:t>
            </a:r>
            <a:r>
              <a:rPr lang="ru-RU" sz="2400" dirty="0">
                <a:latin typeface="Times New Roman" pitchFamily="18" charset="0"/>
              </a:rPr>
              <a:t>. Итак, данная система уравнений имеет одно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>
                <a:latin typeface="Times New Roman" pitchFamily="18" charset="0"/>
              </a:rPr>
              <a:t>решение: 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х=6, у=8</a:t>
            </a:r>
            <a:r>
              <a:rPr lang="ru-RU" sz="2400" dirty="0">
                <a:latin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>
                <a:latin typeface="Times New Roman" pitchFamily="18" charset="0"/>
              </a:rPr>
              <a:t>    Ответ: (6;8).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800" dirty="0">
                <a:latin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24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>
                <a:solidFill>
                  <a:srgbClr val="ABD5FF"/>
                </a:solidFill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20173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437188" y="1139825"/>
          <a:ext cx="3705225" cy="1050925"/>
        </p:xfrm>
        <a:graphic>
          <a:graphicData uri="http://schemas.openxmlformats.org/presentationml/2006/ole">
            <p:oleObj spid="_x0000_s201739" name="Формула" r:id="rId3" imgW="1701800" imgH="482600" progId="Equation.3">
              <p:embed/>
            </p:oleObj>
          </a:graphicData>
        </a:graphic>
      </p:graphicFrame>
      <p:graphicFrame>
        <p:nvGraphicFramePr>
          <p:cNvPr id="201734" name="Rectangle 6"/>
          <p:cNvGraphicFramePr>
            <a:graphicFrameLocks noGrp="1"/>
          </p:cNvGraphicFramePr>
          <p:nvPr>
            <p:ph sz="quarter" idx="3"/>
          </p:nvPr>
        </p:nvGraphicFramePr>
        <p:xfrm>
          <a:off x="6667500" y="5029200"/>
          <a:ext cx="0" cy="0"/>
        </p:xfrm>
        <a:graphic>
          <a:graphicData uri="http://schemas.openxmlformats.org/presentationml/2006/ole">
            <p:oleObj spid="_x0000_s201740" name="Формула" r:id="rId4" imgW="0" imgH="0" progId="Equation.3">
              <p:embed/>
            </p:oleObj>
          </a:graphicData>
        </a:graphic>
      </p:graphicFrame>
      <p:graphicFrame>
        <p:nvGraphicFramePr>
          <p:cNvPr id="201736" name="Object 8"/>
          <p:cNvGraphicFramePr>
            <a:graphicFrameLocks noChangeAspect="1"/>
          </p:cNvGraphicFramePr>
          <p:nvPr/>
        </p:nvGraphicFramePr>
        <p:xfrm>
          <a:off x="395288" y="4076700"/>
          <a:ext cx="2376487" cy="431800"/>
        </p:xfrm>
        <a:graphic>
          <a:graphicData uri="http://schemas.openxmlformats.org/presentationml/2006/ole">
            <p:oleObj spid="_x0000_s201741" name="Формула" r:id="rId5" imgW="990170" imgH="203112" progId="Equation.3">
              <p:embed/>
            </p:oleObj>
          </a:graphicData>
        </a:graphic>
      </p:graphicFrame>
      <p:graphicFrame>
        <p:nvGraphicFramePr>
          <p:cNvPr id="201737" name="Object 9"/>
          <p:cNvGraphicFramePr>
            <a:graphicFrameLocks noChangeAspect="1"/>
          </p:cNvGraphicFramePr>
          <p:nvPr/>
        </p:nvGraphicFramePr>
        <p:xfrm>
          <a:off x="2987675" y="2420938"/>
          <a:ext cx="936625" cy="863600"/>
        </p:xfrm>
        <a:graphic>
          <a:graphicData uri="http://schemas.openxmlformats.org/presentationml/2006/ole">
            <p:oleObj spid="_x0000_s201742" name="Формула" r:id="rId6" imgW="469900" imgH="419100" progId="Equation.3">
              <p:embed/>
            </p:oleObj>
          </a:graphicData>
        </a:graphic>
      </p:graphicFrame>
      <p:graphicFrame>
        <p:nvGraphicFramePr>
          <p:cNvPr id="201738" name="Object 10"/>
          <p:cNvGraphicFramePr>
            <a:graphicFrameLocks noChangeAspect="1"/>
          </p:cNvGraphicFramePr>
          <p:nvPr/>
        </p:nvGraphicFramePr>
        <p:xfrm>
          <a:off x="2843213" y="3284538"/>
          <a:ext cx="1511300" cy="863600"/>
        </p:xfrm>
        <a:graphic>
          <a:graphicData uri="http://schemas.openxmlformats.org/presentationml/2006/ole">
            <p:oleObj spid="_x0000_s201743" name="Формула" r:id="rId7" imgW="4699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1571612"/>
            <a:ext cx="85725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Пример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 Решить систему уравнений:</a:t>
            </a:r>
          </a:p>
          <a:p>
            <a:endParaRPr lang="ru-RU" dirty="0" smtClean="0">
              <a:solidFill>
                <a:schemeClr val="tx1"/>
              </a:solidFill>
              <a:cs typeface="Times New Roman" pitchFamily="18" charset="0"/>
            </a:endParaRPr>
          </a:p>
          <a:p>
            <a:endParaRPr lang="ru-RU" dirty="0" smtClean="0">
              <a:solidFill>
                <a:schemeClr val="tx1"/>
              </a:solidFill>
              <a:cs typeface="Times New Roman" pitchFamily="18" charset="0"/>
            </a:endParaRPr>
          </a:p>
          <a:p>
            <a:endParaRPr lang="ru-RU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Решение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Для начала, перемножим уравнения системы:</a:t>
            </a:r>
          </a:p>
          <a:p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  <a:endParaRPr lang="ru-RU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Мы можем заметить, что удобно ввести новую переменную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=</a:t>
            </a:r>
            <a:r>
              <a:rPr lang="en-US" dirty="0" err="1" smtClean="0">
                <a:solidFill>
                  <a:schemeClr val="tx1"/>
                </a:solidFill>
                <a:cs typeface="Times New Roman" pitchFamily="18" charset="0"/>
              </a:rPr>
              <a:t>xy</a:t>
            </a: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, получили следующее уравнение:</a:t>
            </a:r>
          </a:p>
          <a:p>
            <a:pPr algn="just"/>
            <a:endParaRPr lang="ru-RU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Решаем </a:t>
            </a: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его и находим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=-24 или ху=-24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1714488"/>
            <a:ext cx="1360070" cy="1285884"/>
          </a:xfrm>
          <a:prstGeom prst="rect">
            <a:avLst/>
          </a:prstGeom>
          <a:noFill/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4000504"/>
            <a:ext cx="3446169" cy="428628"/>
          </a:xfrm>
          <a:prstGeom prst="rect">
            <a:avLst/>
          </a:prstGeom>
          <a:noFill/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5500702"/>
            <a:ext cx="2328879" cy="357190"/>
          </a:xfrm>
          <a:prstGeom prst="rect">
            <a:avLst/>
          </a:prstGeom>
          <a:noFill/>
        </p:spPr>
      </p:pic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1"/>
                </a:solidFill>
              </a:rPr>
              <a:t>Умножение уравнений системы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785794"/>
            <a:ext cx="9001156" cy="334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Получив </a:t>
            </a: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более простую зависимость, так же перейдем к более простой системе: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</a:p>
          <a:p>
            <a:pPr algn="just"/>
            <a:endParaRPr lang="ru-RU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Воспользуемся </a:t>
            </a: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методом подстановки, из второго уравнения выразим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y</a:t>
            </a: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 через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x</a:t>
            </a:r>
            <a:endParaRPr lang="ru-RU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2000240"/>
            <a:ext cx="1440190" cy="1000132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72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3714752"/>
            <a:ext cx="1643074" cy="1448893"/>
          </a:xfrm>
          <a:prstGeom prst="rect">
            <a:avLst/>
          </a:prstGeom>
          <a:noFill/>
        </p:spPr>
      </p:pic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3714752"/>
            <a:ext cx="3222310" cy="1428760"/>
          </a:xfrm>
          <a:prstGeom prst="rect">
            <a:avLst/>
          </a:prstGeom>
          <a:noFill/>
        </p:spPr>
      </p:pic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5214950"/>
            <a:ext cx="1674568" cy="1428760"/>
          </a:xfrm>
          <a:prstGeom prst="rect">
            <a:avLst/>
          </a:prstGeom>
          <a:noFill/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5286388"/>
            <a:ext cx="1661200" cy="1357322"/>
          </a:xfrm>
          <a:prstGeom prst="rect">
            <a:avLst/>
          </a:prstGeom>
          <a:noFill/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5286388"/>
            <a:ext cx="1696653" cy="1357322"/>
          </a:xfrm>
          <a:prstGeom prst="rect">
            <a:avLst/>
          </a:prstGeom>
          <a:noFill/>
        </p:spPr>
      </p:pic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0" y="2276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0" y="3800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0" y="452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3071802" y="442913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857488" y="592933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429256" y="592933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 flipV="1">
            <a:off x="2786050" y="4643446"/>
            <a:ext cx="114300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2844" y="928670"/>
            <a:ext cx="9001156" cy="4819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Получили </a:t>
            </a: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две пары чисел: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  <a:endParaRPr lang="ru-RU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Мы использовали метод умножения, поэтому нам придется проверить полученные корни.</a:t>
            </a:r>
          </a:p>
          <a:p>
            <a:pPr algn="just"/>
            <a:endParaRPr lang="ru-RU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Обе </a:t>
            </a: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пары чисел удовлетворяют системе.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928670"/>
            <a:ext cx="3502342" cy="642942"/>
          </a:xfrm>
          <a:prstGeom prst="rect">
            <a:avLst/>
          </a:prstGeom>
          <a:noFill/>
        </p:spPr>
      </p:pic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2714620"/>
            <a:ext cx="6141763" cy="2214578"/>
          </a:xfrm>
          <a:prstGeom prst="rect">
            <a:avLst/>
          </a:prstGeom>
          <a:noFill/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1885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/>
                </a:solidFill>
              </a:rPr>
              <a:t>Домашнее задание: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Написать конспект;</a:t>
            </a:r>
          </a:p>
          <a:p>
            <a:r>
              <a:rPr lang="ru-RU" dirty="0" smtClean="0"/>
              <a:t>Решить системы уравнений:</a:t>
            </a:r>
          </a:p>
          <a:p>
            <a:pPr marL="457200" indent="-457200">
              <a:buAutoNum type="arabicParenR"/>
            </a:pPr>
            <a:r>
              <a:rPr lang="ru-RU" dirty="0" smtClean="0"/>
              <a:t>Методом подстановки:</a:t>
            </a:r>
          </a:p>
          <a:p>
            <a:pPr marL="457200" indent="-457200">
              <a:buAutoNum type="arabicParenR"/>
            </a:pPr>
            <a:endParaRPr lang="ru-RU" dirty="0" smtClean="0"/>
          </a:p>
          <a:p>
            <a:pPr marL="457200" indent="-457200">
              <a:buAutoNum type="arabicParenR"/>
            </a:pPr>
            <a:endParaRPr lang="ru-RU" dirty="0" smtClean="0"/>
          </a:p>
          <a:p>
            <a:pPr marL="457200" indent="-457200">
              <a:buAutoNum type="arabicParenR"/>
            </a:pPr>
            <a:r>
              <a:rPr lang="ru-RU" dirty="0" smtClean="0"/>
              <a:t>Методом сложения: </a:t>
            </a:r>
          </a:p>
          <a:p>
            <a:pPr marL="457200" indent="-457200">
              <a:buAutoNum type="arabicParenR"/>
            </a:pPr>
            <a:endParaRPr lang="ru-RU" dirty="0" smtClean="0"/>
          </a:p>
          <a:p>
            <a:pPr marL="457200" indent="-457200">
              <a:buAutoNum type="arabicParenR"/>
            </a:pPr>
            <a:endParaRPr lang="ru-RU" dirty="0" smtClean="0"/>
          </a:p>
          <a:p>
            <a:pPr marL="457200" indent="-457200">
              <a:buAutoNum type="arabicParenR"/>
            </a:pPr>
            <a:r>
              <a:rPr lang="ru-RU" dirty="0" smtClean="0"/>
              <a:t>Графическим методом: </a:t>
            </a:r>
          </a:p>
          <a:p>
            <a:pPr marL="457200" indent="-457200">
              <a:buAutoNum type="arabicParenR"/>
            </a:pPr>
            <a:endParaRPr lang="ru-RU" dirty="0" smtClean="0"/>
          </a:p>
          <a:p>
            <a:pPr marL="457200" indent="-457200">
              <a:buAutoNum type="arabicParenR"/>
            </a:pPr>
            <a:endParaRPr lang="ru-RU" dirty="0" smtClean="0"/>
          </a:p>
          <a:p>
            <a:pPr marL="457200" indent="-457200">
              <a:buNone/>
            </a:pPr>
            <a:endParaRPr lang="ru-RU" dirty="0" smtClean="0"/>
          </a:p>
        </p:txBody>
      </p:sp>
      <p:graphicFrame>
        <p:nvGraphicFramePr>
          <p:cNvPr id="206850" name="Object 2"/>
          <p:cNvGraphicFramePr>
            <a:graphicFrameLocks noChangeAspect="1"/>
          </p:cNvGraphicFramePr>
          <p:nvPr/>
        </p:nvGraphicFramePr>
        <p:xfrm>
          <a:off x="4214810" y="2500306"/>
          <a:ext cx="2374900" cy="1143000"/>
        </p:xfrm>
        <a:graphic>
          <a:graphicData uri="http://schemas.openxmlformats.org/presentationml/2006/ole">
            <p:oleObj spid="_x0000_s206850" name="Формула" r:id="rId3" imgW="787400" imgH="457200" progId="Equation.3">
              <p:embed/>
            </p:oleObj>
          </a:graphicData>
        </a:graphic>
      </p:graphicFrame>
      <p:graphicFrame>
        <p:nvGraphicFramePr>
          <p:cNvPr id="206851" name="Object 3"/>
          <p:cNvGraphicFramePr>
            <a:graphicFrameLocks noGrp="1" noChangeAspect="1"/>
          </p:cNvGraphicFramePr>
          <p:nvPr/>
        </p:nvGraphicFramePr>
        <p:xfrm>
          <a:off x="4214810" y="3786190"/>
          <a:ext cx="2159000" cy="1143000"/>
        </p:xfrm>
        <a:graphic>
          <a:graphicData uri="http://schemas.openxmlformats.org/presentationml/2006/ole">
            <p:oleObj spid="_x0000_s206851" name="Формула" r:id="rId4" imgW="800100" imgH="457200" progId="Equation.3">
              <p:embed/>
            </p:oleObj>
          </a:graphicData>
        </a:graphic>
      </p:graphicFrame>
      <p:graphicFrame>
        <p:nvGraphicFramePr>
          <p:cNvPr id="206852" name="Object 4"/>
          <p:cNvGraphicFramePr>
            <a:graphicFrameLocks noChangeAspect="1"/>
          </p:cNvGraphicFramePr>
          <p:nvPr/>
        </p:nvGraphicFramePr>
        <p:xfrm>
          <a:off x="4429124" y="5000636"/>
          <a:ext cx="2159000" cy="1231900"/>
        </p:xfrm>
        <a:graphic>
          <a:graphicData uri="http://schemas.openxmlformats.org/presentationml/2006/ole">
            <p:oleObj spid="_x0000_s206852" name="Формула" r:id="rId5" imgW="7366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/>
                </a:solidFill>
              </a:rPr>
              <a:t>Домашнее задание:</a:t>
            </a:r>
            <a:endParaRPr lang="ru-RU" sz="4000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</a:rPr>
              <a:t>4)</a:t>
            </a:r>
            <a:r>
              <a:rPr lang="ru-RU" dirty="0" smtClean="0"/>
              <a:t> Решите систему показательных</a:t>
            </a:r>
          </a:p>
          <a:p>
            <a:pPr>
              <a:buNone/>
            </a:pPr>
            <a:r>
              <a:rPr lang="ru-RU" dirty="0" smtClean="0"/>
              <a:t> уравнений: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</a:rPr>
              <a:t>5) </a:t>
            </a:r>
            <a:r>
              <a:rPr lang="ru-RU" dirty="0" smtClean="0"/>
              <a:t>Решите систему логарифмических </a:t>
            </a:r>
          </a:p>
          <a:p>
            <a:pPr>
              <a:buNone/>
            </a:pPr>
            <a:r>
              <a:rPr lang="ru-RU" dirty="0" smtClean="0"/>
              <a:t>уравнений: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</a:rPr>
              <a:t>6)</a:t>
            </a:r>
            <a:r>
              <a:rPr lang="ru-RU" dirty="0" smtClean="0"/>
              <a:t> Решите с помощью умножения </a:t>
            </a:r>
          </a:p>
          <a:p>
            <a:pPr>
              <a:buNone/>
            </a:pPr>
            <a:r>
              <a:rPr lang="ru-RU" dirty="0" smtClean="0"/>
              <a:t>уравнений системы:</a:t>
            </a:r>
            <a:endParaRPr lang="ru-RU" dirty="0" smtClean="0"/>
          </a:p>
        </p:txBody>
      </p:sp>
      <p:graphicFrame>
        <p:nvGraphicFramePr>
          <p:cNvPr id="207875" name="Object 3"/>
          <p:cNvGraphicFramePr>
            <a:graphicFrameLocks noGrp="1" noChangeAspect="1"/>
          </p:cNvGraphicFramePr>
          <p:nvPr/>
        </p:nvGraphicFramePr>
        <p:xfrm>
          <a:off x="2428860" y="2000240"/>
          <a:ext cx="2946400" cy="1574800"/>
        </p:xfrm>
        <a:graphic>
          <a:graphicData uri="http://schemas.openxmlformats.org/presentationml/2006/ole">
            <p:oleObj spid="_x0000_s207875" name="Формула" r:id="rId3" imgW="825500" imgH="508000" progId="Equation.3">
              <p:embed/>
            </p:oleObj>
          </a:graphicData>
        </a:graphic>
      </p:graphicFrame>
      <p:graphicFrame>
        <p:nvGraphicFramePr>
          <p:cNvPr id="207876" name="Object 4"/>
          <p:cNvGraphicFramePr>
            <a:graphicFrameLocks noGrp="1" noChangeAspect="1"/>
          </p:cNvGraphicFramePr>
          <p:nvPr/>
        </p:nvGraphicFramePr>
        <p:xfrm>
          <a:off x="2500298" y="3786190"/>
          <a:ext cx="4140200" cy="1295400"/>
        </p:xfrm>
        <a:graphic>
          <a:graphicData uri="http://schemas.openxmlformats.org/presentationml/2006/ole">
            <p:oleObj spid="_x0000_s207876" name="Формула" r:id="rId4" imgW="1688367" imgH="482391" progId="Equation.3">
              <p:embed/>
            </p:oleObj>
          </a:graphicData>
        </a:graphic>
      </p:graphicFrame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5500702"/>
            <a:ext cx="1214446" cy="11482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214290"/>
            <a:ext cx="6500826" cy="120807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Системы  уравнений с двумя переменными</a:t>
            </a:r>
            <a:endParaRPr kumimoji="0" lang="ru-RU" sz="4000" b="1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50825" y="1628775"/>
            <a:ext cx="8893175" cy="4752975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itchFamily="18" charset="0"/>
              </a:rPr>
              <a:t>Решением системы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itchFamily="18" charset="0"/>
              </a:rPr>
              <a:t>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itchFamily="18" charset="0"/>
              </a:rPr>
              <a:t>уравнений с двумя переменными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itchFamily="18" charset="0"/>
              </a:rPr>
              <a:t>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называется пара значений переменных, обращающая каждое уравнение системы в верное равенство.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ookman Old Style" pitchFamily="18" charset="0"/>
              </a:rPr>
              <a:t>Решить систему уравнений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– значит найти все её решения или доказать, что решений нет. 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866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214282" y="428604"/>
            <a:ext cx="8388350" cy="9366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cap="small" dirty="0" smtClean="0">
                <a:solidFill>
                  <a:srgbClr val="FF0000"/>
                </a:solidFill>
                <a:effectLst/>
                <a:latin typeface="+mj-lt"/>
                <a:ea typeface="+mj-ea"/>
                <a:cs typeface="+mj-cs"/>
              </a:rPr>
              <a:t>Методы</a:t>
            </a:r>
            <a:r>
              <a:rPr kumimoji="0" lang="ru-RU" sz="4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решения:</a:t>
            </a:r>
            <a:endParaRPr kumimoji="0" lang="ru-RU" sz="4800" b="1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428596" y="1889125"/>
            <a:ext cx="8229600" cy="4968875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3CC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lang="ru-RU" sz="6000" b="1" i="1" dirty="0" smtClean="0">
                <a:solidFill>
                  <a:schemeClr val="tx1"/>
                </a:solidFill>
                <a:effectLst/>
                <a:latin typeface="Sylfaen" pitchFamily="18" charset="0"/>
              </a:rPr>
              <a:t>Метод</a:t>
            </a:r>
            <a:r>
              <a:rPr kumimoji="0" lang="ru-RU" sz="6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lfaen" pitchFamily="18" charset="0"/>
                <a:ea typeface="+mn-ea"/>
                <a:cs typeface="+mn-cs"/>
              </a:rPr>
              <a:t> </a:t>
            </a:r>
            <a:r>
              <a:rPr kumimoji="0" lang="ru-RU" sz="6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lfaen" pitchFamily="18" charset="0"/>
                <a:ea typeface="+mn-ea"/>
                <a:cs typeface="+mn-cs"/>
              </a:rPr>
              <a:t>подстановки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A5CE2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lang="ru-RU" sz="6000" b="1" i="1" dirty="0" smtClean="0">
                <a:solidFill>
                  <a:schemeClr val="tx1"/>
                </a:solidFill>
                <a:effectLst/>
                <a:latin typeface="Sylfaen" pitchFamily="18" charset="0"/>
              </a:rPr>
              <a:t>Метод</a:t>
            </a:r>
            <a:r>
              <a:rPr kumimoji="0" lang="ru-RU" sz="6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lfaen" pitchFamily="18" charset="0"/>
                <a:ea typeface="+mn-ea"/>
                <a:cs typeface="+mn-cs"/>
              </a:rPr>
              <a:t>сложения</a:t>
            </a:r>
            <a:endParaRPr kumimoji="0" lang="ru-RU" sz="6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lfaen" pitchFamily="18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3CC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kumimoji="0" lang="ru-RU" sz="6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lfaen" pitchFamily="18" charset="0"/>
                <a:ea typeface="+mn-ea"/>
                <a:cs typeface="+mn-cs"/>
              </a:rPr>
              <a:t>Графический </a:t>
            </a:r>
            <a:r>
              <a:rPr lang="ru-RU" sz="6000" b="1" i="1" dirty="0" smtClean="0">
                <a:solidFill>
                  <a:schemeClr val="tx1"/>
                </a:solidFill>
                <a:effectLst/>
                <a:latin typeface="Sylfaen" pitchFamily="18" charset="0"/>
              </a:rPr>
              <a:t>метод</a:t>
            </a:r>
            <a:endParaRPr kumimoji="0" lang="en-US" sz="6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lfaen" pitchFamily="18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3CC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lang="ru-RU" sz="6000" b="1" i="1" dirty="0" smtClean="0">
                <a:solidFill>
                  <a:schemeClr val="tx1"/>
                </a:solidFill>
                <a:effectLst/>
                <a:latin typeface="Sylfaen" pitchFamily="18" charset="0"/>
              </a:rPr>
              <a:t>Метод</a:t>
            </a:r>
            <a:r>
              <a:rPr kumimoji="0" lang="ru-RU" sz="6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lfaen" pitchFamily="18" charset="0"/>
                <a:ea typeface="+mn-ea"/>
                <a:cs typeface="+mn-cs"/>
              </a:rPr>
              <a:t> </a:t>
            </a:r>
            <a:r>
              <a:rPr kumimoji="0" lang="ru-RU" sz="6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lfaen" pitchFamily="18" charset="0"/>
                <a:ea typeface="+mn-ea"/>
                <a:cs typeface="+mn-cs"/>
              </a:rPr>
              <a:t>замены</a:t>
            </a:r>
            <a:endParaRPr kumimoji="0" lang="en-US" sz="6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lfaen" pitchFamily="18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3CC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345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71472" y="428604"/>
            <a:ext cx="40559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FF0000"/>
                </a:solidFill>
                <a:effectLst/>
              </a:rPr>
              <a:t>Внимание!!!</a:t>
            </a:r>
            <a:endParaRPr lang="ru-RU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1785926"/>
            <a:ext cx="828680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</a:rPr>
              <a:t>Равносильными являются методы: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Метод подстановки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Метод сложения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Метод </a:t>
            </a:r>
            <a:r>
              <a:rPr lang="ru-RU" dirty="0" smtClean="0">
                <a:solidFill>
                  <a:srgbClr val="002060"/>
                </a:solidFill>
              </a:rPr>
              <a:t>замены или введения новой переменной</a:t>
            </a:r>
          </a:p>
          <a:p>
            <a:pPr algn="l"/>
            <a:r>
              <a:rPr lang="ru-RU" sz="3200" dirty="0" smtClean="0">
                <a:solidFill>
                  <a:srgbClr val="FF0000"/>
                </a:solidFill>
              </a:rPr>
              <a:t>Методы, приводящие к уравнениям – следствиям: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Возведение в квадрат обеих частей уравнения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Умножение уравнений системы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Преобразования, расширяющие область </a:t>
            </a:r>
            <a:r>
              <a:rPr lang="ru-RU" dirty="0" smtClean="0">
                <a:solidFill>
                  <a:srgbClr val="002060"/>
                </a:solidFill>
              </a:rPr>
              <a:t>определения</a:t>
            </a:r>
          </a:p>
          <a:p>
            <a:pPr marL="457200" indent="-457200" algn="l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6027003"/>
            <a:ext cx="87154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5838A8"/>
                </a:solidFill>
                <a:latin typeface="Arial" pitchFamily="34" charset="0"/>
                <a:cs typeface="Arial" pitchFamily="34" charset="0"/>
              </a:rPr>
              <a:t>При использовании данных </a:t>
            </a:r>
            <a:r>
              <a:rPr lang="ru-RU" dirty="0" smtClean="0">
                <a:solidFill>
                  <a:srgbClr val="5838A8"/>
                </a:solidFill>
                <a:latin typeface="Arial" pitchFamily="34" charset="0"/>
                <a:cs typeface="Arial" pitchFamily="34" charset="0"/>
              </a:rPr>
              <a:t>методов, </a:t>
            </a:r>
            <a:r>
              <a:rPr lang="ru-RU" b="1" dirty="0" smtClean="0">
                <a:solidFill>
                  <a:srgbClr val="5838A8"/>
                </a:solidFill>
                <a:latin typeface="Arial" pitchFamily="34" charset="0"/>
                <a:cs typeface="Arial" pitchFamily="34" charset="0"/>
              </a:rPr>
              <a:t>проверку корней следует проводить всегда!</a:t>
            </a:r>
            <a:endParaRPr lang="ru-RU" dirty="0">
              <a:solidFill>
                <a:srgbClr val="5838A8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866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85720" y="142852"/>
            <a:ext cx="5891224" cy="10239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cap="small" dirty="0" smtClean="0">
                <a:solidFill>
                  <a:srgbClr val="FF0000"/>
                </a:solidFill>
                <a:effectLst/>
                <a:latin typeface="+mj-lt"/>
                <a:ea typeface="+mj-ea"/>
                <a:cs typeface="+mj-cs"/>
              </a:rPr>
              <a:t>Метод</a:t>
            </a:r>
            <a:r>
              <a:rPr kumimoji="0" lang="ru-RU" sz="4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подстановки</a:t>
            </a:r>
            <a:r>
              <a:rPr kumimoji="0" lang="ru-RU" sz="4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8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14282" y="1857364"/>
            <a:ext cx="8929718" cy="4167195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3CC"/>
              </a:buClr>
              <a:buSzPct val="70000"/>
              <a:buFontTx/>
              <a:buAutoNum type="arabicPeriod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Выразить из какого-нибудь уравнения системы одну переменную через другую.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3CC"/>
              </a:buClr>
              <a:buSzPct val="70000"/>
              <a:buFontTx/>
              <a:buAutoNum type="arabicPeriod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Подставить в другое уравнение системы вместо этой переменной полученное выражение.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3CC"/>
              </a:buClr>
              <a:buSzPct val="70000"/>
              <a:buFontTx/>
              <a:buAutoNum type="arabicPeriod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Решить получившееся уравнение с одной переменной.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3CC"/>
              </a:buClr>
              <a:buSzPct val="70000"/>
              <a:buFontTx/>
              <a:buAutoNum type="arabicPeriod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Найти соответствующее значение второй переменной.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3CC"/>
              </a:buClr>
              <a:buSzPct val="70000"/>
              <a:buFontTx/>
              <a:buAutoNum type="arabicPeriod"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866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3466728" cy="836613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chemeClr val="accent1"/>
                </a:solidFill>
              </a:rPr>
              <a:t>Пример: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765175"/>
            <a:ext cx="8893175" cy="60928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dirty="0">
                <a:latin typeface="Times New Roman" pitchFamily="18" charset="0"/>
              </a:rPr>
              <a:t>Решим систему уравнений: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dirty="0">
                <a:solidFill>
                  <a:srgbClr val="0033CC"/>
                </a:solidFill>
                <a:latin typeface="Times New Roman" pitchFamily="18" charset="0"/>
              </a:rPr>
              <a:t>1.</a:t>
            </a:r>
            <a:r>
              <a:rPr lang="ru-RU" sz="2800" dirty="0">
                <a:latin typeface="Times New Roman" pitchFamily="18" charset="0"/>
              </a:rPr>
              <a:t>Выразим из первого уравнения</a:t>
            </a:r>
            <a:r>
              <a:rPr lang="ru-RU" sz="2800" dirty="0">
                <a:effectLst/>
                <a:latin typeface="Times New Roman" pitchFamily="18" charset="0"/>
              </a:rPr>
              <a:t> 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y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через 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x</a:t>
            </a:r>
            <a:r>
              <a:rPr lang="ru-RU" sz="2800" b="1" i="1" dirty="0">
                <a:effectLst/>
                <a:latin typeface="Times New Roman" pitchFamily="18" charset="0"/>
              </a:rPr>
              <a:t>:  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y=7-3x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dirty="0">
                <a:solidFill>
                  <a:srgbClr val="0033CC"/>
                </a:solidFill>
                <a:latin typeface="Times New Roman" pitchFamily="18" charset="0"/>
              </a:rPr>
              <a:t>2.</a:t>
            </a:r>
            <a:r>
              <a:rPr lang="ru-RU" sz="2800" dirty="0">
                <a:latin typeface="Times New Roman" pitchFamily="18" charset="0"/>
              </a:rPr>
              <a:t>Подставив во второе уравнение вместо</a:t>
            </a:r>
            <a:r>
              <a:rPr lang="ru-RU" sz="2800" dirty="0">
                <a:effectLst/>
                <a:latin typeface="Times New Roman" pitchFamily="18" charset="0"/>
              </a:rPr>
              <a:t> 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y</a:t>
            </a:r>
            <a:r>
              <a:rPr lang="ru-RU" sz="2800" dirty="0">
                <a:latin typeface="Times New Roman" pitchFamily="18" charset="0"/>
              </a:rPr>
              <a:t> выражение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7-3х</a:t>
            </a:r>
            <a:r>
              <a:rPr lang="ru-RU" sz="2800" dirty="0">
                <a:effectLst/>
                <a:latin typeface="Times New Roman" pitchFamily="18" charset="0"/>
              </a:rPr>
              <a:t>,</a:t>
            </a:r>
            <a:r>
              <a:rPr lang="ru-RU" sz="2800" dirty="0">
                <a:latin typeface="Times New Roman" pitchFamily="18" charset="0"/>
              </a:rPr>
              <a:t> получим систему: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dirty="0">
                <a:solidFill>
                  <a:srgbClr val="0033CC"/>
                </a:solidFill>
                <a:latin typeface="Times New Roman" pitchFamily="18" charset="0"/>
              </a:rPr>
              <a:t>3.</a:t>
            </a:r>
            <a:r>
              <a:rPr lang="ru-RU" sz="2800" dirty="0">
                <a:latin typeface="Times New Roman" pitchFamily="18" charset="0"/>
              </a:rPr>
              <a:t>В системе (2) второе уравнение содержит только одну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>
                <a:latin typeface="Times New Roman" pitchFamily="18" charset="0"/>
              </a:rPr>
              <a:t>переменную. Решим это уравнение:   </a:t>
            </a:r>
            <a:r>
              <a:rPr lang="ru-RU" sz="2800" b="1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14-6х-5х=3,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                                                                -11х= -11,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                                                                 х=1.</a:t>
            </a:r>
            <a:r>
              <a:rPr lang="ru-RU" sz="2800" dirty="0">
                <a:effectLst/>
                <a:latin typeface="Times New Roman" pitchFamily="18" charset="0"/>
              </a:rPr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dirty="0">
                <a:solidFill>
                  <a:srgbClr val="0033CC"/>
                </a:solidFill>
                <a:latin typeface="Times New Roman" pitchFamily="18" charset="0"/>
              </a:rPr>
              <a:t>4.</a:t>
            </a:r>
            <a:r>
              <a:rPr lang="ru-RU" sz="2800" dirty="0">
                <a:latin typeface="Times New Roman" pitchFamily="18" charset="0"/>
              </a:rPr>
              <a:t>Подставим в равенство </a:t>
            </a:r>
            <a:r>
              <a:rPr lang="ru-RU" sz="2800" b="1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у=7-3х</a:t>
            </a:r>
            <a:r>
              <a:rPr lang="ru-RU" sz="2800" dirty="0">
                <a:latin typeface="Times New Roman" pitchFamily="18" charset="0"/>
              </a:rPr>
              <a:t> вместо </a:t>
            </a:r>
            <a:r>
              <a:rPr lang="ru-RU" sz="2800" b="1" i="1" dirty="0" err="1">
                <a:solidFill>
                  <a:srgbClr val="000000"/>
                </a:solidFill>
                <a:effectLst/>
                <a:latin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</a:rPr>
              <a:t> число </a:t>
            </a:r>
            <a:r>
              <a:rPr lang="ru-RU" sz="2800" b="1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1</a:t>
            </a:r>
            <a:r>
              <a:rPr lang="ru-RU" sz="2800" dirty="0">
                <a:effectLst/>
                <a:latin typeface="Times New Roman" pitchFamily="18" charset="0"/>
              </a:rPr>
              <a:t>,</a:t>
            </a:r>
            <a:r>
              <a:rPr lang="ru-RU" sz="2800" dirty="0">
                <a:latin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>
                <a:latin typeface="Times New Roman" pitchFamily="18" charset="0"/>
              </a:rPr>
              <a:t>найдём соответствующее значение </a:t>
            </a:r>
            <a:r>
              <a:rPr lang="ru-RU" sz="2800" b="1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у</a:t>
            </a:r>
            <a:r>
              <a:rPr lang="ru-RU" sz="2800" dirty="0">
                <a:effectLst/>
                <a:latin typeface="Times New Roman" pitchFamily="18" charset="0"/>
              </a:rPr>
              <a:t>:   </a:t>
            </a:r>
            <a:r>
              <a:rPr lang="ru-RU" sz="2800" b="1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у=7-3 1,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                                                                  у=4.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Пара (1;4) – решение системы (1).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7471" name="Object 1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787650"/>
          <a:ext cx="114300" cy="215900"/>
        </p:xfrm>
        <a:graphic>
          <a:graphicData uri="http://schemas.openxmlformats.org/presentationml/2006/ole">
            <p:oleObj spid="_x0000_s147489" name="Формула" r:id="rId3" imgW="114151" imgH="215619" progId="Equation.3">
              <p:embed/>
            </p:oleObj>
          </a:graphicData>
        </a:graphic>
      </p:graphicFrame>
      <p:graphicFrame>
        <p:nvGraphicFramePr>
          <p:cNvPr id="147475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47490" name="Формула" r:id="rId4" imgW="114151" imgH="215619" progId="Equation.3">
              <p:embed/>
            </p:oleObj>
          </a:graphicData>
        </a:graphic>
      </p:graphicFrame>
      <p:graphicFrame>
        <p:nvGraphicFramePr>
          <p:cNvPr id="147476" name="Object 20"/>
          <p:cNvGraphicFramePr>
            <a:graphicFrameLocks noChangeAspect="1"/>
          </p:cNvGraphicFramePr>
          <p:nvPr/>
        </p:nvGraphicFramePr>
        <p:xfrm>
          <a:off x="5508104" y="188640"/>
          <a:ext cx="2088926" cy="1029993"/>
        </p:xfrm>
        <a:graphic>
          <a:graphicData uri="http://schemas.openxmlformats.org/presentationml/2006/ole">
            <p:oleObj spid="_x0000_s147491" name="Формула" r:id="rId5" imgW="787400" imgH="457200" progId="Equation.3">
              <p:embed/>
            </p:oleObj>
          </a:graphicData>
        </a:graphic>
      </p:graphicFrame>
      <p:graphicFrame>
        <p:nvGraphicFramePr>
          <p:cNvPr id="147480" name="Object 24"/>
          <p:cNvGraphicFramePr>
            <a:graphicFrameLocks noChangeAspect="1"/>
          </p:cNvGraphicFramePr>
          <p:nvPr/>
        </p:nvGraphicFramePr>
        <p:xfrm>
          <a:off x="3923928" y="1988840"/>
          <a:ext cx="2016125" cy="892175"/>
        </p:xfrm>
        <a:graphic>
          <a:graphicData uri="http://schemas.openxmlformats.org/presentationml/2006/ole">
            <p:oleObj spid="_x0000_s147492" name="Формула" r:id="rId6" imgW="1066800" imgH="457200" progId="Equation.3">
              <p:embed/>
            </p:oleObj>
          </a:graphicData>
        </a:graphic>
      </p:graphicFrame>
      <p:graphicFrame>
        <p:nvGraphicFramePr>
          <p:cNvPr id="147482" name="Object 26"/>
          <p:cNvGraphicFramePr>
            <a:graphicFrameLocks noChangeAspect="1"/>
          </p:cNvGraphicFramePr>
          <p:nvPr/>
        </p:nvGraphicFramePr>
        <p:xfrm>
          <a:off x="7667625" y="333375"/>
          <a:ext cx="444121" cy="503337"/>
        </p:xfrm>
        <a:graphic>
          <a:graphicData uri="http://schemas.openxmlformats.org/presentationml/2006/ole">
            <p:oleObj spid="_x0000_s147493" name="Формула" r:id="rId7" imgW="190335" imgH="215713" progId="Equation.3">
              <p:embed/>
            </p:oleObj>
          </a:graphicData>
        </a:graphic>
      </p:graphicFrame>
      <p:graphicFrame>
        <p:nvGraphicFramePr>
          <p:cNvPr id="147485" name="Object 29"/>
          <p:cNvGraphicFramePr>
            <a:graphicFrameLocks noChangeAspect="1"/>
          </p:cNvGraphicFramePr>
          <p:nvPr/>
        </p:nvGraphicFramePr>
        <p:xfrm>
          <a:off x="6300788" y="2349500"/>
          <a:ext cx="504825" cy="504825"/>
        </p:xfrm>
        <a:graphic>
          <a:graphicData uri="http://schemas.openxmlformats.org/presentationml/2006/ole">
            <p:oleObj spid="_x0000_s147494" name="Формула" r:id="rId8" imgW="215619" imgH="215619" progId="Equation.3">
              <p:embed/>
            </p:oleObj>
          </a:graphicData>
        </a:graphic>
      </p:graphicFrame>
      <p:graphicFrame>
        <p:nvGraphicFramePr>
          <p:cNvPr id="147487" name="Object 3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47495" name="Формула" r:id="rId9" imgW="114151" imgH="215619" progId="Equation.3">
              <p:embed/>
            </p:oleObj>
          </a:graphicData>
        </a:graphic>
      </p:graphicFrame>
      <p:graphicFrame>
        <p:nvGraphicFramePr>
          <p:cNvPr id="147488" name="Object 32"/>
          <p:cNvGraphicFramePr>
            <a:graphicFrameLocks noChangeAspect="1"/>
          </p:cNvGraphicFramePr>
          <p:nvPr/>
        </p:nvGraphicFramePr>
        <p:xfrm>
          <a:off x="6948264" y="5012283"/>
          <a:ext cx="288925" cy="288925"/>
        </p:xfrm>
        <a:graphic>
          <a:graphicData uri="http://schemas.openxmlformats.org/presentationml/2006/ole">
            <p:oleObj spid="_x0000_s147496" name="Формула" r:id="rId10" imgW="75969" imgH="7596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357166"/>
            <a:ext cx="6781797" cy="10795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cap="small" dirty="0" smtClean="0">
                <a:solidFill>
                  <a:srgbClr val="FF0000"/>
                </a:solidFill>
                <a:effectLst/>
                <a:latin typeface="+mj-lt"/>
                <a:ea typeface="+mj-ea"/>
                <a:cs typeface="+mj-cs"/>
              </a:rPr>
              <a:t>Метод</a:t>
            </a:r>
            <a:r>
              <a:rPr kumimoji="0" lang="ru-RU" sz="4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сложения</a:t>
            </a:r>
            <a:endParaRPr kumimoji="0" lang="ru-RU" sz="4800" b="1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50825" y="1700213"/>
            <a:ext cx="8678893" cy="4514869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A5CE2"/>
              </a:buClr>
              <a:buSzPct val="70000"/>
              <a:buFontTx/>
              <a:buAutoNum type="arabicPeriod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Умножьте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почленно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уравнения системы, подбирая множители так, чтобы коэффициенты при одной из переменных стали противоположными числами.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A5CE2"/>
              </a:buClr>
              <a:buSzPct val="70000"/>
              <a:buFontTx/>
              <a:buAutoNum type="arabicPeriod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Сложите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почленно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левые и правые части уравнений системы.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A5CE2"/>
              </a:buClr>
              <a:buSzPct val="70000"/>
              <a:buFontTx/>
              <a:buAutoNum type="arabicPeriod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Решите получившееся уравнение с одной переменной.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A5CE2"/>
              </a:buClr>
              <a:buSzPct val="70000"/>
              <a:buFontTx/>
              <a:buAutoNum type="arabicPeriod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Найдите соответствующее значение второй переменной.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A5CE2"/>
              </a:buClr>
              <a:buSzPct val="70000"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A5CE2"/>
              </a:buClr>
              <a:buSzPct val="70000"/>
              <a:buFontTx/>
              <a:buAutoNum type="arabicPeriod"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866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2746648" cy="620688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Пример: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476250"/>
            <a:ext cx="8893175" cy="61214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sz="2800" dirty="0">
                <a:latin typeface="Times New Roman" pitchFamily="18" charset="0"/>
              </a:rPr>
              <a:t>Решим систему:</a:t>
            </a:r>
          </a:p>
          <a:p>
            <a:pPr>
              <a:buFontTx/>
              <a:buNone/>
            </a:pPr>
            <a:r>
              <a:rPr lang="ru-RU" sz="2400" b="1" dirty="0">
                <a:solidFill>
                  <a:srgbClr val="0033CC"/>
                </a:solidFill>
                <a:latin typeface="Times New Roman" pitchFamily="18" charset="0"/>
              </a:rPr>
              <a:t>1.</a:t>
            </a:r>
            <a:r>
              <a:rPr lang="ru-RU" sz="2400" dirty="0">
                <a:latin typeface="Times New Roman" pitchFamily="18" charset="0"/>
              </a:rPr>
              <a:t>Умножим все члены первого уравнения на 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-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2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</a:rPr>
              <a:t>:</a:t>
            </a:r>
            <a:endParaRPr lang="ru-RU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ru-RU" sz="2400" dirty="0">
                <a:solidFill>
                  <a:srgbClr val="FFFFFF"/>
                </a:solidFill>
                <a:latin typeface="Times New Roman" pitchFamily="18" charset="0"/>
              </a:rPr>
              <a:t>уравнение оставим без изменений, то коэффициенты при</a:t>
            </a:r>
            <a:endParaRPr lang="ru-RU" sz="2400" b="1" i="1" dirty="0">
              <a:solidFill>
                <a:srgbClr val="FFFFFF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</a:rPr>
              <a:t>в </a:t>
            </a:r>
            <a:r>
              <a:rPr lang="ru-RU" sz="2400" dirty="0">
                <a:solidFill>
                  <a:srgbClr val="FFFFFF"/>
                </a:solidFill>
                <a:latin typeface="Times New Roman" pitchFamily="18" charset="0"/>
              </a:rPr>
              <a:t>полученных уравнениях будут противоположными</a:t>
            </a:r>
          </a:p>
          <a:p>
            <a:pPr>
              <a:buFontTx/>
              <a:buNone/>
            </a:pP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</a:rPr>
              <a:t>числи</a:t>
            </a:r>
            <a:r>
              <a:rPr lang="ru-RU" sz="2400" dirty="0">
                <a:solidFill>
                  <a:srgbClr val="FFFFFF"/>
                </a:solidFill>
                <a:latin typeface="Times New Roman" pitchFamily="18" charset="0"/>
              </a:rPr>
              <a:t>:</a:t>
            </a:r>
          </a:p>
          <a:p>
            <a:pPr>
              <a:buFontTx/>
              <a:buNone/>
            </a:pP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</a:rPr>
              <a:t>2.</a:t>
            </a: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</a:rPr>
              <a:t>Т</a:t>
            </a:r>
            <a:r>
              <a:rPr lang="ru-RU" dirty="0" smtClean="0">
                <a:latin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</a:rPr>
              <a:t>очленно </a:t>
            </a:r>
            <a:r>
              <a:rPr lang="ru-RU" sz="2400" dirty="0">
                <a:latin typeface="Times New Roman" pitchFamily="18" charset="0"/>
              </a:rPr>
              <a:t>сложим и получим уравнение с одной</a:t>
            </a:r>
            <a:r>
              <a:rPr lang="ru-RU" sz="2400" dirty="0">
                <a:effectLst/>
                <a:latin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</a:rPr>
              <a:t>переменной</a:t>
            </a:r>
            <a:r>
              <a:rPr lang="ru-RU" sz="2400" dirty="0">
                <a:effectLst/>
                <a:latin typeface="Times New Roman" pitchFamily="18" charset="0"/>
              </a:rPr>
              <a:t>:    </a:t>
            </a:r>
            <a:r>
              <a:rPr lang="ru-RU" sz="2800" b="1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-29у=58</a:t>
            </a:r>
            <a:r>
              <a:rPr lang="ru-RU" sz="2800" dirty="0">
                <a:effectLst/>
                <a:latin typeface="Times New Roman" pitchFamily="18" charset="0"/>
              </a:rPr>
              <a:t>.        </a:t>
            </a:r>
          </a:p>
          <a:p>
            <a:pPr>
              <a:buFontTx/>
              <a:buNone/>
            </a:pPr>
            <a:r>
              <a:rPr lang="ru-RU" sz="2800" b="1" dirty="0">
                <a:solidFill>
                  <a:srgbClr val="0033CC"/>
                </a:solidFill>
                <a:latin typeface="Times New Roman" pitchFamily="18" charset="0"/>
              </a:rPr>
              <a:t>3.</a:t>
            </a:r>
            <a:r>
              <a:rPr lang="ru-RU" sz="2400" dirty="0">
                <a:latin typeface="Times New Roman" pitchFamily="18" charset="0"/>
              </a:rPr>
              <a:t>Из этого уравнения находим, что</a:t>
            </a:r>
          </a:p>
          <a:p>
            <a:pPr>
              <a:buFontTx/>
              <a:buNone/>
            </a:pPr>
            <a:r>
              <a:rPr lang="ru-RU" sz="2400" dirty="0">
                <a:effectLst/>
                <a:latin typeface="Times New Roman" pitchFamily="18" charset="0"/>
              </a:rPr>
              <a:t>                                         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у=58/(-29)= -2</a:t>
            </a:r>
            <a:r>
              <a:rPr lang="ru-RU" sz="2400" b="1" i="1" dirty="0">
                <a:effectLst/>
                <a:latin typeface="Times New Roman" pitchFamily="18" charset="0"/>
              </a:rPr>
              <a:t>.</a:t>
            </a:r>
          </a:p>
          <a:p>
            <a:pPr>
              <a:buFontTx/>
              <a:buNone/>
            </a:pPr>
            <a:r>
              <a:rPr lang="ru-RU" sz="2800" b="1" dirty="0">
                <a:solidFill>
                  <a:srgbClr val="0033CC"/>
                </a:solidFill>
                <a:latin typeface="Times New Roman" pitchFamily="18" charset="0"/>
              </a:rPr>
              <a:t>4.</a:t>
            </a:r>
            <a:r>
              <a:rPr lang="ru-RU" sz="2400" dirty="0">
                <a:latin typeface="Times New Roman" pitchFamily="18" charset="0"/>
              </a:rPr>
              <a:t>Подставив во второе уравнение вместо</a:t>
            </a:r>
            <a:r>
              <a:rPr lang="ru-RU" sz="2400" dirty="0">
                <a:effectLst/>
                <a:latin typeface="Times New Roman" pitchFamily="18" charset="0"/>
              </a:rPr>
              <a:t> 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у</a:t>
            </a:r>
            <a:r>
              <a:rPr lang="ru-RU" sz="2400" dirty="0">
                <a:effectLst/>
                <a:latin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</a:rPr>
              <a:t>число</a:t>
            </a:r>
            <a:r>
              <a:rPr lang="ru-RU" sz="2400" dirty="0">
                <a:effectLst/>
                <a:latin typeface="Times New Roman" pitchFamily="18" charset="0"/>
              </a:rPr>
              <a:t> 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-2</a:t>
            </a:r>
            <a:r>
              <a:rPr lang="ru-RU" sz="2400" dirty="0">
                <a:effectLst/>
                <a:latin typeface="Times New Roman" pitchFamily="18" charset="0"/>
              </a:rPr>
              <a:t>,</a:t>
            </a:r>
          </a:p>
          <a:p>
            <a:pPr>
              <a:buFontTx/>
              <a:buNone/>
            </a:pPr>
            <a:r>
              <a:rPr lang="ru-RU" sz="2400" dirty="0">
                <a:latin typeface="Times New Roman" pitchFamily="18" charset="0"/>
              </a:rPr>
              <a:t>Найдём значение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 х</a:t>
            </a:r>
            <a:r>
              <a:rPr lang="ru-RU" sz="2400" dirty="0">
                <a:effectLst/>
                <a:latin typeface="Times New Roman" pitchFamily="18" charset="0"/>
              </a:rPr>
              <a:t>:      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10х-7*(-2)=74</a:t>
            </a:r>
            <a:r>
              <a:rPr lang="ru-RU" sz="2400" dirty="0">
                <a:effectLst/>
                <a:latin typeface="Times New Roman" pitchFamily="18" charset="0"/>
              </a:rPr>
              <a:t>,</a:t>
            </a:r>
          </a:p>
          <a:p>
            <a:pPr>
              <a:buFontTx/>
              <a:buNone/>
            </a:pPr>
            <a:r>
              <a:rPr lang="ru-RU" sz="2400" dirty="0">
                <a:effectLst/>
                <a:latin typeface="Times New Roman" pitchFamily="18" charset="0"/>
              </a:rPr>
              <a:t>                                        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10х=60</a:t>
            </a:r>
            <a:r>
              <a:rPr lang="ru-RU" sz="2400" dirty="0">
                <a:effectLst/>
                <a:latin typeface="Times New Roman" pitchFamily="18" charset="0"/>
              </a:rPr>
              <a:t>,</a:t>
            </a:r>
          </a:p>
          <a:p>
            <a:pPr>
              <a:buFontTx/>
              <a:buNone/>
            </a:pPr>
            <a:r>
              <a:rPr lang="ru-RU" sz="2400" dirty="0">
                <a:effectLst/>
                <a:latin typeface="Times New Roman" pitchFamily="18" charset="0"/>
              </a:rPr>
              <a:t>                                        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х=6</a:t>
            </a:r>
            <a:r>
              <a:rPr lang="ru-RU" sz="2400" dirty="0">
                <a:effectLst/>
                <a:latin typeface="Times New Roman" pitchFamily="18" charset="0"/>
              </a:rPr>
              <a:t>.                             </a:t>
            </a:r>
            <a:r>
              <a:rPr lang="ru-RU" sz="2400" dirty="0">
                <a:latin typeface="Times New Roman" pitchFamily="18" charset="0"/>
              </a:rPr>
              <a:t>Ответ</a:t>
            </a:r>
            <a:r>
              <a:rPr lang="ru-RU" sz="2400" dirty="0">
                <a:effectLst/>
                <a:latin typeface="Times New Roman" pitchFamily="18" charset="0"/>
              </a:rPr>
              <a:t>:</a:t>
            </a:r>
            <a:r>
              <a:rPr lang="ru-RU" sz="2400" b="1" i="1" dirty="0">
                <a:effectLst/>
                <a:latin typeface="Times New Roman" pitchFamily="18" charset="0"/>
              </a:rPr>
              <a:t> 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х=6</a:t>
            </a:r>
            <a:r>
              <a:rPr lang="ru-RU" sz="2400" dirty="0">
                <a:effectLst/>
                <a:latin typeface="Times New Roman" pitchFamily="18" charset="0"/>
              </a:rPr>
              <a:t>, </a:t>
            </a:r>
            <a:r>
              <a:rPr lang="ru-RU" sz="2400" b="1" i="1" dirty="0" err="1">
                <a:solidFill>
                  <a:srgbClr val="000000"/>
                </a:solidFill>
                <a:effectLst/>
                <a:latin typeface="Times New Roman" pitchFamily="18" charset="0"/>
              </a:rPr>
              <a:t>у=</a:t>
            </a:r>
            <a:r>
              <a:rPr lang="ru-RU" sz="2800" b="1" i="1" dirty="0">
                <a:solidFill>
                  <a:srgbClr val="000000"/>
                </a:solidFill>
                <a:effectLst/>
                <a:latin typeface="Times New Roman" pitchFamily="18" charset="0"/>
              </a:rPr>
              <a:t> -2</a:t>
            </a: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</a:p>
          <a:p>
            <a:pPr>
              <a:buFontTx/>
              <a:buNone/>
            </a:pPr>
            <a:endParaRPr lang="ru-RU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168966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213100" y="260350"/>
          <a:ext cx="1778000" cy="865188"/>
        </p:xfrm>
        <a:graphic>
          <a:graphicData uri="http://schemas.openxmlformats.org/presentationml/2006/ole">
            <p:oleObj spid="_x0000_s168969" name="Формула" r:id="rId3" imgW="939800" imgH="457200" progId="Equation.3">
              <p:embed/>
            </p:oleObj>
          </a:graphicData>
        </a:graphic>
      </p:graphicFrame>
      <p:graphicFrame>
        <p:nvGraphicFramePr>
          <p:cNvPr id="168968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187624" y="1556792"/>
          <a:ext cx="2230438" cy="836612"/>
        </p:xfrm>
        <a:graphic>
          <a:graphicData uri="http://schemas.openxmlformats.org/presentationml/2006/ole">
            <p:oleObj spid="_x0000_s168970" name="Формула" r:id="rId4" imgW="1219200" imgH="457200" progId="Equation.3">
              <p:embed/>
            </p:oleObj>
          </a:graphicData>
        </a:graphic>
      </p:graphicFrame>
      <p:graphicFrame>
        <p:nvGraphicFramePr>
          <p:cNvPr id="168964" name="Rectangle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68971" name="Формула" r:id="rId5" imgW="0" imgH="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85720" y="285728"/>
            <a:ext cx="5459424" cy="5175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Графический </a:t>
            </a:r>
            <a:r>
              <a:rPr lang="ru-RU" sz="3600" b="1" cap="small" dirty="0" smtClean="0">
                <a:solidFill>
                  <a:srgbClr val="FF0000"/>
                </a:solidFill>
                <a:effectLst/>
                <a:latin typeface="+mj-lt"/>
                <a:ea typeface="+mj-ea"/>
                <a:cs typeface="+mj-cs"/>
              </a:rPr>
              <a:t>метод</a:t>
            </a:r>
            <a:r>
              <a:rPr kumimoji="0" lang="ru-RU" sz="3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14282" y="2322513"/>
            <a:ext cx="8715436" cy="4535487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A5CE2"/>
              </a:buClr>
              <a:buSzPct val="70000"/>
              <a:buFontTx/>
              <a:buAutoNum type="arabicPeriod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Построить график функции, заданной первым уравнением системы.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A5CE2"/>
              </a:buClr>
              <a:buSzPct val="70000"/>
              <a:buFontTx/>
              <a:buAutoNum type="arabicPeriod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Построить график функции, заданной вторым уравнением системы.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A5CE2"/>
              </a:buClr>
              <a:buSzPct val="70000"/>
              <a:buFontTx/>
              <a:buAutoNum type="arabicPeriod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Определить координаты точек пересечения графиков функций.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A5CE2"/>
              </a:buClr>
              <a:buSzPct val="70000"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A5CE2"/>
              </a:buClr>
              <a:buSzPct val="70000"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866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</TotalTime>
  <Words>837</Words>
  <Application>Microsoft Office PowerPoint</Application>
  <PresentationFormat>Экран (4:3)</PresentationFormat>
  <Paragraphs>190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Эркер</vt:lpstr>
      <vt:lpstr>Формула</vt:lpstr>
      <vt:lpstr>Слайд 1</vt:lpstr>
      <vt:lpstr>Слайд 2</vt:lpstr>
      <vt:lpstr>Слайд 3</vt:lpstr>
      <vt:lpstr>Слайд 4</vt:lpstr>
      <vt:lpstr>Слайд 5</vt:lpstr>
      <vt:lpstr>Пример:</vt:lpstr>
      <vt:lpstr>Слайд 7</vt:lpstr>
      <vt:lpstr>Пример:</vt:lpstr>
      <vt:lpstr>Слайд 9</vt:lpstr>
      <vt:lpstr> Пример: </vt:lpstr>
      <vt:lpstr>Слайд 11</vt:lpstr>
      <vt:lpstr>Слайд 12</vt:lpstr>
      <vt:lpstr>Системы показательных уравнений</vt:lpstr>
      <vt:lpstr>Системы логарифмических уравнений</vt:lpstr>
      <vt:lpstr>Умножение уравнений системы</vt:lpstr>
      <vt:lpstr>Слайд 16</vt:lpstr>
      <vt:lpstr>Слайд 17</vt:lpstr>
      <vt:lpstr>Домашнее задание: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ED</dc:creator>
  <cp:lastModifiedBy>SERGEY</cp:lastModifiedBy>
  <cp:revision>76</cp:revision>
  <dcterms:created xsi:type="dcterms:W3CDTF">2003-12-21T08:06:31Z</dcterms:created>
  <dcterms:modified xsi:type="dcterms:W3CDTF">2020-06-17T16:59:12Z</dcterms:modified>
</cp:coreProperties>
</file>