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73" r:id="rId12"/>
    <p:sldId id="275" r:id="rId13"/>
    <p:sldId id="276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21" d="100"/>
          <a:sy n="121" d="100"/>
        </p:scale>
        <p:origin x="-102" y="-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318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285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035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105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893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663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314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615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0332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172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566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655FC-2B85-4D7C-9626-2771990C37BC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24B4C-27FA-4613-BB07-E44850D950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039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olgadumnova80@mail.ru" TargetMode="Externa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vk.com/id40702247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000" b="1" dirty="0" smtClean="0">
                <a:solidFill>
                  <a:srgbClr val="003366"/>
                </a:solidFill>
              </a:rPr>
              <a:t>Свойства логарифмов</a:t>
            </a:r>
            <a:endParaRPr lang="ru-RU" sz="5000" b="1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52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559752" y="106630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Пример: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Объект 2"/>
              <p:cNvSpPr txBox="1">
                <a:spLocks/>
              </p:cNvSpPr>
              <p:nvPr/>
            </p:nvSpPr>
            <p:spPr>
              <a:xfrm>
                <a:off x="559752" y="857056"/>
                <a:ext cx="8044696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dirty="0" smtClean="0"/>
                  <a:t>Известно, что</a:t>
                </a:r>
                <a:r>
                  <a:rPr lang="en-US" sz="2200" dirty="0" smtClean="0"/>
                  <a:t/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2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en-US" sz="2200" b="0" i="1" smtClean="0">
                            <a:latin typeface="Cambria Math"/>
                          </a:rPr>
                          <m:t>2=</m:t>
                        </m:r>
                        <m:r>
                          <a:rPr lang="en-US" sz="2200" b="0" i="1" smtClean="0">
                            <a:latin typeface="Cambria Math"/>
                          </a:rPr>
                          <m:t>𝑎</m:t>
                        </m:r>
                      </m:e>
                    </m:func>
                  </m:oMath>
                </a14:m>
                <a:r>
                  <a:rPr lang="en-US" sz="2400" dirty="0" smtClean="0"/>
                  <a:t>. </a:t>
                </a:r>
                <a:r>
                  <a:rPr lang="ru-RU" sz="2400" dirty="0" smtClean="0"/>
                  <a:t>Найдите </a:t>
                </a:r>
                <a:r>
                  <a:rPr lang="en-US" sz="2400" dirty="0" smtClean="0"/>
                  <a:t/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en-US" sz="2400" b="0" i="1" smtClean="0">
                            <a:latin typeface="Cambria Math"/>
                          </a:rPr>
                          <m:t>10</m:t>
                        </m:r>
                      </m:e>
                    </m:func>
                  </m:oMath>
                </a14:m>
                <a:r>
                  <a:rPr lang="en-US" sz="2400" dirty="0" smtClean="0"/>
                  <a:t>. </a:t>
                </a:r>
                <a:endParaRPr lang="ru-RU" sz="2400" dirty="0" smtClean="0"/>
              </a:p>
              <a:p>
                <a:pPr marL="0" indent="0">
                  <a:buFont typeface="Arial" pitchFamily="34" charset="0"/>
                  <a:buNone/>
                </a:pPr>
                <a:endParaRPr lang="ru-RU" sz="1100" dirty="0" smtClean="0"/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200" dirty="0" smtClean="0"/>
                  <a:t>Решение:</a:t>
                </a:r>
              </a:p>
              <a:p>
                <a:pPr marL="0" indent="0">
                  <a:buNone/>
                </a:pPr>
                <a:endParaRPr lang="en-US" sz="24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en-US" sz="2400" i="1">
                              <a:latin typeface="Cambria Math"/>
                            </a:rPr>
                            <m:t>10</m:t>
                          </m:r>
                        </m:e>
                      </m:func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5</m:t>
                          </m:r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⋅2</m:t>
                          </m:r>
                        </m:e>
                      </m:func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5</m:t>
                          </m:r>
                        </m:e>
                      </m:func>
                      <m:r>
                        <a:rPr lang="ru-RU" sz="2400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2</m:t>
                          </m:r>
                        </m:e>
                      </m:func>
                      <m:r>
                        <a:rPr lang="ru-RU" sz="2400" b="0" i="1" smtClean="0">
                          <a:latin typeface="Cambria Math"/>
                        </a:rPr>
                        <m:t>=1+</m:t>
                      </m:r>
                      <m:r>
                        <a:rPr lang="en-US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Ответ: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fName>
                      <m:e>
                        <m:r>
                          <a:rPr lang="en-US" sz="2400" i="1">
                            <a:latin typeface="Cambria Math"/>
                          </a:rPr>
                          <m:t>10</m:t>
                        </m:r>
                      </m:e>
                    </m:func>
                    <m:r>
                      <a:rPr lang="ru-RU" sz="2400" i="1">
                        <a:latin typeface="Cambria Math"/>
                      </a:rPr>
                      <m:t>=1+</m:t>
                    </m:r>
                    <m:r>
                      <a:rPr lang="en-US" sz="2400" i="1">
                        <a:latin typeface="Cambria Math"/>
                      </a:rPr>
                      <m:t>𝑎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ru-RU" sz="2400" dirty="0"/>
              </a:p>
            </p:txBody>
          </p:sp>
        </mc:Choice>
        <mc:Fallback>
          <p:sp>
            <p:nvSpPr>
              <p:cNvPr id="3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52" y="857056"/>
                <a:ext cx="8044696" cy="3831621"/>
              </a:xfrm>
              <a:prstGeom prst="rect">
                <a:avLst/>
              </a:prstGeom>
              <a:blipFill rotWithShape="1">
                <a:blip r:embed="rId2"/>
                <a:stretch>
                  <a:fillRect l="-1213" t="-1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5827081" y="355368"/>
                <a:ext cx="29910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𝑏𝑐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081" y="355368"/>
                <a:ext cx="2991012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576" r="-2240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102210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559752" y="106630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Пример: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Объект 2"/>
              <p:cNvSpPr txBox="1">
                <a:spLocks/>
              </p:cNvSpPr>
              <p:nvPr/>
            </p:nvSpPr>
            <p:spPr>
              <a:xfrm>
                <a:off x="447295" y="857056"/>
                <a:ext cx="8208912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dirty="0" smtClean="0"/>
                  <a:t>Прологарифмируйте по основанию 5: </a:t>
                </a:r>
                <a14:m>
                  <m:oMath xmlns:m="http://schemas.openxmlformats.org/officeDocument/2006/math">
                    <m:r>
                      <a:rPr lang="ru-RU" sz="2200" b="0" i="1" smtClean="0">
                        <a:latin typeface="Cambria Math"/>
                      </a:rPr>
                      <m:t>125</m:t>
                    </m:r>
                    <m:sSup>
                      <m:sSupPr>
                        <m:ctrlPr>
                          <a:rPr lang="ru-RU" sz="2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sz="2200" b="0" i="1" smtClean="0"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en-US" sz="2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2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400" dirty="0" smtClean="0"/>
                  <a:t>.</a:t>
                </a:r>
                <a:endParaRPr lang="ru-RU" sz="2400" dirty="0" smtClean="0"/>
              </a:p>
              <a:p>
                <a:pPr marL="0" indent="0">
                  <a:buFont typeface="Arial" pitchFamily="34" charset="0"/>
                  <a:buNone/>
                </a:pPr>
                <a:endParaRPr lang="ru-RU" sz="1100" dirty="0" smtClean="0"/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200" dirty="0" smtClean="0"/>
                  <a:t>Решение: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ru-RU" sz="2400" dirty="0"/>
              </a:p>
            </p:txBody>
          </p:sp>
        </mc:Choice>
        <mc:Fallback>
          <p:sp>
            <p:nvSpPr>
              <p:cNvPr id="3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95" y="857056"/>
                <a:ext cx="8208912" cy="3831621"/>
              </a:xfrm>
              <a:prstGeom prst="rect">
                <a:avLst/>
              </a:prstGeom>
              <a:blipFill rotWithShape="1">
                <a:blip r:embed="rId2"/>
                <a:stretch>
                  <a:fillRect l="-1114" t="-1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447553" y="2010167"/>
                <a:ext cx="2861168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den>
                          </m:f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ru-RU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553" y="2010167"/>
                <a:ext cx="2861168" cy="676917"/>
              </a:xfrm>
              <a:prstGeom prst="rect">
                <a:avLst/>
              </a:prstGeom>
              <a:blipFill rotWithShape="1">
                <a:blip r:embed="rId3"/>
                <a:stretch>
                  <a:fillRect r="-8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3468635" y="2167519"/>
                <a:ext cx="29910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𝑏𝑐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8635" y="2167519"/>
                <a:ext cx="2991012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7692" r="-2444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6578475" y="2167519"/>
                <a:ext cx="22049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sup>
                          </m:sSup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𝑟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475" y="2167519"/>
                <a:ext cx="2204963" cy="400110"/>
              </a:xfrm>
              <a:prstGeom prst="rect">
                <a:avLst/>
              </a:prstGeom>
              <a:blipFill rotWithShape="1">
                <a:blip r:embed="rId5"/>
                <a:stretch>
                  <a:fillRect t="-7692" r="-359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438427" y="2781492"/>
                <a:ext cx="75098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125</m:t>
                              </m:r>
                              <m:sSup>
                                <m:sSupPr>
                                  <m:ctrlPr>
                                    <a:rPr lang="ru-RU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: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125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=3+4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−4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</m:func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427" y="2781492"/>
                <a:ext cx="7509813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44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27680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 animBg="1"/>
      <p:bldP spid="12" grpId="0" animBg="1"/>
      <p:bldP spid="13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20276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Основные свойства логарифмов:</a:t>
            </a:r>
            <a:endParaRPr lang="ru-RU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Прямоугольник 6"/>
              <p:cNvSpPr/>
              <p:nvPr/>
            </p:nvSpPr>
            <p:spPr>
              <a:xfrm>
                <a:off x="431540" y="837386"/>
                <a:ext cx="828092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400" dirty="0" smtClean="0"/>
                  <a:t>Если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latin typeface="Cambria Math"/>
                      </a:rPr>
                      <m:t>, </m:t>
                    </m:r>
                    <m:r>
                      <a:rPr lang="en-US" sz="2400" b="0" i="1" smtClean="0">
                        <a:latin typeface="Cambria Math"/>
                      </a:rPr>
                      <m:t>𝑏</m:t>
                    </m:r>
                    <m:r>
                      <a:rPr lang="en-US" sz="2400" b="0" i="1" smtClean="0">
                        <a:latin typeface="Cambria Math"/>
                      </a:rPr>
                      <m:t>, </m:t>
                    </m:r>
                    <m:r>
                      <a:rPr lang="en-US" sz="2400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</a:rPr>
                  <a:t/>
                </a:r>
                <a:r>
                  <a:rPr lang="en-US" sz="2400" dirty="0" smtClean="0"/>
                  <a:t>− </a:t>
                </a:r>
                <a:r>
                  <a:rPr lang="ru-RU" sz="2400" dirty="0" smtClean="0"/>
                  <a:t>положительные числа, причем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sz="2400" dirty="0" smtClean="0"/>
                  <a:t>, </a:t>
                </a:r>
                <a:r>
                  <a:rPr lang="ru-RU" sz="2400" dirty="0" smtClean="0"/>
                  <a:t>то справедливы равенства:</a:t>
                </a:r>
                <a:endParaRPr lang="ru-RU" sz="2400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40" y="837386"/>
                <a:ext cx="8280920" cy="830997"/>
              </a:xfrm>
              <a:prstGeom prst="rect">
                <a:avLst/>
              </a:prstGeom>
              <a:blipFill rotWithShape="1">
                <a:blip r:embed="rId2"/>
                <a:stretch>
                  <a:fillRect t="-5839" b="-15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2521917" y="1742837"/>
                <a:ext cx="40851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𝑏𝑐</m:t>
                          </m:r>
                        </m:e>
                      </m:func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917" y="1742837"/>
                <a:ext cx="4085157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0465" r="-343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2613739" y="2251915"/>
                <a:ext cx="3916521" cy="9105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8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den>
                          </m:f>
                        </m:e>
                      </m:func>
                      <m:r>
                        <a:rPr lang="en-US" sz="28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ru-RU" sz="28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8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8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3739" y="2251915"/>
                <a:ext cx="3916521" cy="910506"/>
              </a:xfrm>
              <a:prstGeom prst="rect">
                <a:avLst/>
              </a:prstGeom>
              <a:blipFill rotWithShape="1">
                <a:blip r:embed="rId4"/>
                <a:stretch>
                  <a:fillRect r="-3738" b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2056626" y="3162421"/>
                <a:ext cx="521059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𝑟</m:t>
                            </m:r>
                          </m:sup>
                        </m:sSup>
                      </m:e>
                    </m:func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𝑟</m:t>
                    </m:r>
                    <m:func>
                      <m:funcPr>
                        <m:ctrlPr>
                          <a:rPr lang="en-US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</m:e>
                    </m:func>
                  </m:oMath>
                </a14:m>
                <a:r>
                  <a:rPr lang="ru-RU" sz="2800" dirty="0" smtClean="0">
                    <a:solidFill>
                      <a:srgbClr val="FF0000"/>
                    </a:solidFill>
                  </a:rPr>
                  <a:t>, для любого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/>
                      </a:rPr>
                      <m:t>𝑟</m:t>
                    </m:r>
                  </m:oMath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6626" y="3162421"/>
                <a:ext cx="5210594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105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2039989" y="3743172"/>
                <a:ext cx="5049011" cy="1131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00336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003366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smtClean="0">
                                    <a:solidFill>
                                      <a:srgbClr val="003366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solidFill>
                                      <a:srgbClr val="003366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solidFill>
                                      <a:srgbClr val="003366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sup>
                            </m:sSup>
                          </m:sub>
                        </m:sSub>
                      </m:fName>
                      <m:e>
                        <m:r>
                          <a:rPr lang="en-US" sz="2800" b="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  <m:t>𝑏</m:t>
                        </m:r>
                      </m:e>
                    </m:func>
                    <m:r>
                      <a:rPr lang="en-US" sz="2800" b="0" i="1" smtClean="0">
                        <a:solidFill>
                          <a:srgbClr val="003366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  <m:t>𝑟</m:t>
                        </m:r>
                      </m:den>
                    </m:f>
                    <m:func>
                      <m:funcPr>
                        <m:ctrlPr>
                          <a:rPr lang="en-US" sz="280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00336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003366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3366"/>
                                </a:solidFill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sz="2800" b="0" i="1" smtClean="0">
                            <a:solidFill>
                              <a:srgbClr val="003366"/>
                            </a:solidFill>
                            <a:latin typeface="Cambria Math"/>
                          </a:rPr>
                          <m:t>𝑏</m:t>
                        </m:r>
                      </m:e>
                    </m:func>
                  </m:oMath>
                </a14:m>
                <a:r>
                  <a:rPr lang="ru-RU" sz="2800" dirty="0" smtClean="0">
                    <a:solidFill>
                      <a:srgbClr val="003366"/>
                    </a:solidFill>
                  </a:rPr>
                  <a:t>, для любого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3366"/>
                        </a:solidFill>
                        <a:latin typeface="Cambria Math"/>
                      </a:rPr>
                      <m:t>𝑟</m:t>
                    </m:r>
                  </m:oMath>
                </a14:m>
                <a:endParaRPr lang="ru-RU" sz="2800" dirty="0">
                  <a:solidFill>
                    <a:srgbClr val="003366"/>
                  </a:solidFill>
                </a:endParaRPr>
              </a:p>
              <a:p>
                <a:endParaRPr lang="ru-RU" sz="2800" dirty="0">
                  <a:solidFill>
                    <a:srgbClr val="003366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9989" y="3743172"/>
                <a:ext cx="5049011" cy="1131592"/>
              </a:xfrm>
              <a:prstGeom prst="rect">
                <a:avLst/>
              </a:prstGeom>
              <a:blipFill rotWithShape="1">
                <a:blip r:embed="rId6"/>
                <a:stretch>
                  <a:fillRect l="-2536" r="-3019" b="-139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06021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928676"/>
            <a:ext cx="6357982" cy="2742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214414" y="3500444"/>
            <a:ext cx="65008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Сделать конспект занятия и </a:t>
            </a:r>
            <a:r>
              <a:rPr lang="ru-RU" dirty="0" smtClean="0"/>
              <a:t>домашнее </a:t>
            </a:r>
            <a:r>
              <a:rPr lang="ru-RU" dirty="0" smtClean="0"/>
              <a:t>задание в тетради.  Выполненную работу в отсканированном виде отправить преподавателю на электронную почту </a:t>
            </a:r>
            <a:r>
              <a:rPr lang="ru-RU" u="sng" dirty="0" smtClean="0">
                <a:hlinkClick r:id="rId3"/>
              </a:rPr>
              <a:t>olgadumnova80@mail.ru</a:t>
            </a:r>
            <a:r>
              <a:rPr lang="ru-RU" dirty="0" smtClean="0"/>
              <a:t> или сфотографировать работу и отправить «В контакте» </a:t>
            </a:r>
            <a:r>
              <a:rPr lang="ru-RU" u="sng" dirty="0" smtClean="0">
                <a:hlinkClick r:id="rId4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кругленный прямоугольник 26"/>
          <p:cNvSpPr/>
          <p:nvPr/>
        </p:nvSpPr>
        <p:spPr>
          <a:xfrm>
            <a:off x="2428860" y="1357304"/>
            <a:ext cx="4230606" cy="77318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50004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Теорема 1. </a:t>
            </a:r>
            <a:r>
              <a:rPr lang="ru-RU" sz="2400" dirty="0" smtClean="0"/>
              <a:t>Логарифм произведения двух положительных чисел равен сумме логарифмов этих </a:t>
            </a:r>
            <a:r>
              <a:rPr lang="ru-RU" sz="2400" dirty="0" smtClean="0"/>
              <a:t>чисел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2701833" y="1385438"/>
                <a:ext cx="37412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𝒃𝒄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func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</m:func>
                    </m:oMath>
                  </m:oMathPara>
                </a14:m>
                <a:endParaRPr lang="ru-RU" sz="28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1833" y="1385438"/>
                <a:ext cx="3741234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10465" r="-1221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4310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457200" y="17499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Пример: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Объект 2"/>
              <p:cNvSpPr txBox="1">
                <a:spLocks/>
              </p:cNvSpPr>
              <p:nvPr/>
            </p:nvSpPr>
            <p:spPr>
              <a:xfrm>
                <a:off x="477400" y="771550"/>
                <a:ext cx="8343072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dirty="0" smtClean="0"/>
                  <a:t>Преобразовать выражения: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b="0" i="0" smtClean="0">
                                <a:latin typeface="Cambria Math"/>
                              </a:rPr>
                              <m:t>а) </m:t>
                            </m:r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2400" i="1" smtClean="0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ru-RU" sz="2400" b="0" i="1" smtClean="0">
                            <a:latin typeface="Cambria Math"/>
                          </a:rPr>
                          <m:t>15</m:t>
                        </m:r>
                      </m:e>
                    </m:func>
                    <m:r>
                      <a:rPr lang="ru-RU" sz="2400" b="0" i="1" smtClean="0">
                        <a:latin typeface="Cambria Math"/>
                      </a:rPr>
                      <m:t>;б) 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ru-RU" sz="2400" b="0" i="1" smtClean="0">
                            <a:latin typeface="Cambria Math"/>
                          </a:rPr>
                          <m:t>18</m:t>
                        </m:r>
                      </m:e>
                    </m:func>
                    <m:r>
                      <a:rPr lang="ru-RU" sz="2400" b="0" i="1" smtClean="0">
                        <a:latin typeface="Cambria Math"/>
                      </a:rPr>
                      <m:t>;в)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lg</m:t>
                    </m:r>
                    <m:r>
                      <a:rPr lang="en-US" sz="2400" b="0" i="0" smtClean="0">
                        <a:latin typeface="Cambria Math"/>
                      </a:rPr>
                      <m:t> 2+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lg</m:t>
                    </m:r>
                    <m:r>
                      <a:rPr lang="en-US" sz="2400" b="0" i="0" smtClean="0">
                        <a:latin typeface="Cambria Math"/>
                      </a:rPr>
                      <m:t> 5</m:t>
                    </m:r>
                  </m:oMath>
                </a14:m>
                <a:r>
                  <a:rPr lang="ru-RU" sz="24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200" dirty="0" smtClean="0"/>
                  <a:t>Решение: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а) 15=5</m:t>
                      </m:r>
                      <m:r>
                        <a:rPr lang="ru-RU" sz="2200" b="0" i="1" smtClean="0">
                          <a:latin typeface="Cambria Math"/>
                          <a:ea typeface="Cambria Math"/>
                        </a:rPr>
                        <m:t>⋅3</m:t>
                      </m:r>
                    </m:oMath>
                  </m:oMathPara>
                </a14:m>
                <a:endParaRPr lang="ru-RU" sz="22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15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ru-RU" sz="2200" b="0" i="1" smtClean="0">
                              <a:latin typeface="Cambria Math"/>
                              <a:ea typeface="Cambria Math"/>
                            </a:rPr>
                            <m:t>⋅3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5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3</m:t>
                          </m:r>
                        </m:e>
                      </m:func>
                    </m:oMath>
                  </m:oMathPara>
                </a14:m>
                <a:endParaRPr lang="ru-RU" sz="2200" b="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б</m:t>
                      </m:r>
                      <m:r>
                        <a:rPr lang="ru-RU" sz="2200" i="1">
                          <a:latin typeface="Cambria Math"/>
                        </a:rPr>
                        <m:t>) </m:t>
                      </m:r>
                      <m:r>
                        <a:rPr lang="ru-RU" sz="2200" b="0" i="1" smtClean="0">
                          <a:latin typeface="Cambria Math"/>
                        </a:rPr>
                        <m:t>18</m:t>
                      </m:r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a:rPr lang="ru-RU" sz="2200" b="0" i="1" smtClean="0">
                          <a:latin typeface="Cambria Math"/>
                        </a:rPr>
                        <m:t>9</m:t>
                      </m:r>
                      <m:r>
                        <a:rPr lang="ru-RU" sz="2200" i="1">
                          <a:latin typeface="Cambria Math"/>
                          <a:ea typeface="Cambria Math"/>
                        </a:rPr>
                        <m:t>⋅</m:t>
                      </m:r>
                      <m:r>
                        <a:rPr lang="ru-RU" sz="2200" b="0" i="1" smtClean="0"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ru-RU" sz="22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i="1">
                              <a:latin typeface="Cambria Math"/>
                            </a:rPr>
                            <m:t>1</m:t>
                          </m:r>
                          <m:r>
                            <a:rPr lang="ru-RU" sz="2200" b="0" i="1" smtClean="0">
                              <a:latin typeface="Cambria Math"/>
                            </a:rPr>
                            <m:t>8</m:t>
                          </m:r>
                        </m:e>
                      </m:func>
                      <m:r>
                        <a:rPr lang="ru-RU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9</m:t>
                          </m:r>
                          <m:r>
                            <a:rPr lang="ru-RU" sz="2200" i="1"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a:rPr lang="ru-RU" sz="2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func>
                      <m:r>
                        <a:rPr lang="ru-RU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9</m:t>
                          </m:r>
                        </m:e>
                      </m:func>
                      <m:r>
                        <a:rPr lang="ru-RU" sz="2200" i="1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2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=2+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i="1">
                              <a:latin typeface="Cambria Math"/>
                            </a:rPr>
                            <m:t>2</m:t>
                          </m:r>
                        </m:e>
                      </m:func>
                    </m:oMath>
                  </m:oMathPara>
                </a14:m>
                <a:endParaRPr lang="ru-RU" sz="22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ru-RU" sz="2200" dirty="0" smtClean="0"/>
                  <a:t>в</a:t>
                </a:r>
                <a14:m>
                  <m:oMath xmlns:m="http://schemas.openxmlformats.org/officeDocument/2006/math">
                    <m:r>
                      <a:rPr lang="ru-RU" sz="2200" i="1">
                        <a:latin typeface="Cambria Math"/>
                      </a:rPr>
                      <m:t>) </m:t>
                    </m:r>
                    <m:func>
                      <m:funcPr>
                        <m:ctrlPr>
                          <a:rPr lang="en-US" sz="22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/>
                          </a:rPr>
                          <m:t>lg</m:t>
                        </m:r>
                      </m:fName>
                      <m:e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e>
                    </m:func>
                    <m:r>
                      <a:rPr lang="en-US" sz="2200" b="0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sz="22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/>
                          </a:rPr>
                          <m:t>lg</m:t>
                        </m:r>
                      </m:fName>
                      <m:e>
                        <m:r>
                          <a:rPr lang="en-US" sz="2200" b="0" i="1" smtClean="0">
                            <a:latin typeface="Cambria Math"/>
                          </a:rPr>
                          <m:t>5</m:t>
                        </m:r>
                      </m:e>
                    </m:func>
                    <m:r>
                      <a:rPr lang="ru-RU" sz="2200" i="1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20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i="0" smtClean="0">
                            <a:latin typeface="Cambria Math"/>
                          </a:rPr>
                          <m:t>lg</m:t>
                        </m:r>
                      </m:fName>
                      <m:e>
                        <m:r>
                          <a:rPr lang="en-US" sz="2200" b="0" i="1" smtClean="0">
                            <a:latin typeface="Cambria Math"/>
                          </a:rPr>
                          <m:t>5</m:t>
                        </m:r>
                        <m:r>
                          <a:rPr lang="en-US" sz="2200" b="0" i="1" smtClean="0">
                            <a:latin typeface="Cambria Math"/>
                            <a:ea typeface="Cambria Math"/>
                          </a:rPr>
                          <m:t>⋅2</m:t>
                        </m:r>
                      </m:e>
                    </m:func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2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latin typeface="Cambria Math"/>
                          </a:rPr>
                          <m:t>lg</m:t>
                        </m:r>
                      </m:fName>
                      <m:e>
                        <m:r>
                          <a:rPr lang="en-US" sz="2200" b="0" i="1" smtClean="0">
                            <a:latin typeface="Cambria Math"/>
                          </a:rPr>
                          <m:t>10</m:t>
                        </m:r>
                      </m:e>
                    </m:func>
                    <m:r>
                      <a:rPr lang="en-US" sz="2200" b="0" i="1" smtClean="0">
                        <a:latin typeface="Cambria Math"/>
                      </a:rPr>
                      <m:t>=1</m:t>
                    </m:r>
                  </m:oMath>
                </a14:m>
                <a:endParaRPr lang="ru-RU" sz="2200" dirty="0"/>
              </a:p>
              <a:p>
                <a:pPr marL="0" indent="0">
                  <a:buNone/>
                </a:pPr>
                <a:endParaRPr lang="ru-RU" sz="2400" dirty="0"/>
              </a:p>
            </p:txBody>
          </p:sp>
        </mc:Choice>
        <mc:Fallback>
          <p:sp>
            <p:nvSpPr>
              <p:cNvPr id="3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400" y="771550"/>
                <a:ext cx="8343072" cy="3831621"/>
              </a:xfrm>
              <a:prstGeom prst="rect">
                <a:avLst/>
              </a:prstGeom>
              <a:blipFill rotWithShape="1">
                <a:blip r:embed="rId2"/>
                <a:stretch>
                  <a:fillRect l="-1096" t="-1274" r="-1023" b="-49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5827081" y="355368"/>
                <a:ext cx="29910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𝑏𝑐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081" y="355368"/>
                <a:ext cx="2991012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576" r="-2240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004862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кругленный прямоугольник 26"/>
          <p:cNvSpPr/>
          <p:nvPr/>
        </p:nvSpPr>
        <p:spPr>
          <a:xfrm>
            <a:off x="2284836" y="2143342"/>
            <a:ext cx="4566335" cy="122413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03548" y="339502"/>
                <a:ext cx="813690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</a:rPr>
                  <a:t>Теорема 2. </a:t>
                </a:r>
                <a:r>
                  <a:rPr lang="ru-RU" sz="3200" dirty="0" smtClean="0"/>
                  <a:t>Если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, 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  <m:r>
                      <a:rPr lang="en-US" sz="3200" b="0" i="1" smtClean="0">
                        <a:latin typeface="Cambria Math"/>
                      </a:rPr>
                      <m:t>, 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/>
                </a:r>
                <a:r>
                  <a:rPr lang="en-US" sz="3200" dirty="0" smtClean="0"/>
                  <a:t>− </a:t>
                </a:r>
                <a:r>
                  <a:rPr lang="ru-RU" sz="3200" dirty="0" smtClean="0"/>
                  <a:t>положительные числа, причем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то справедливо равенство</a:t>
                </a:r>
                <a:endParaRPr lang="ru-RU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48" y="339502"/>
                <a:ext cx="8136904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949" t="-4669" b="-120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2333951" y="2211710"/>
                <a:ext cx="4467826" cy="1027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𝒄</m:t>
                              </m:r>
                            </m:den>
                          </m:f>
                        </m:e>
                      </m:func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func>
                      <m:r>
                        <a:rPr lang="ru-RU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</m:func>
                    </m:oMath>
                  </m:oMathPara>
                </a14:m>
                <a:endParaRPr lang="ru-RU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951" y="2211710"/>
                <a:ext cx="4467826" cy="1027717"/>
              </a:xfrm>
              <a:prstGeom prst="rect">
                <a:avLst/>
              </a:prstGeom>
              <a:blipFill rotWithShape="1">
                <a:blip r:embed="rId3"/>
                <a:stretch>
                  <a:fillRect r="-3956" b="-29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24983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4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457200" y="407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Пример: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Объект 2"/>
              <p:cNvSpPr txBox="1">
                <a:spLocks/>
              </p:cNvSpPr>
              <p:nvPr/>
            </p:nvSpPr>
            <p:spPr>
              <a:xfrm>
                <a:off x="323528" y="754504"/>
                <a:ext cx="8476744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dirty="0" smtClean="0"/>
                  <a:t>Упростить выражения: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b="0" i="0" smtClean="0">
                                <a:latin typeface="Cambria Math"/>
                              </a:rPr>
                              <m:t>а) </m:t>
                            </m:r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ru-RU" sz="2400" b="0" i="1" smtClean="0">
                            <a:latin typeface="Cambria Math"/>
                          </a:rPr>
                          <m:t>2,5</m:t>
                        </m:r>
                      </m:e>
                    </m:func>
                    <m:r>
                      <a:rPr lang="ru-RU" sz="2400" b="0" i="1" smtClean="0">
                        <a:latin typeface="Cambria Math"/>
                      </a:rPr>
                      <m:t>;б) 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en-US" sz="24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ru-RU" sz="24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ru-RU" sz="2400" b="0" i="1" smtClean="0">
                            <a:latin typeface="Cambria Math"/>
                          </a:rPr>
                          <m:t>3,5</m:t>
                        </m:r>
                      </m:e>
                    </m:func>
                    <m:r>
                      <a:rPr lang="ru-RU" sz="2400" b="0" i="1" smtClean="0">
                        <a:latin typeface="Cambria Math"/>
                      </a:rPr>
                      <m:t>; в)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lg</m:t>
                    </m:r>
                    <m:r>
                      <a:rPr lang="en-US" sz="2400" b="0" i="0" smtClean="0">
                        <a:latin typeface="Cambria Math"/>
                      </a:rPr>
                      <m:t> 15−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lg</m:t>
                    </m:r>
                    <m:r>
                      <a:rPr lang="en-US" sz="2400" b="0" i="0" smtClean="0">
                        <a:latin typeface="Cambria Math"/>
                      </a:rPr>
                      <m:t> 3</m:t>
                    </m:r>
                  </m:oMath>
                </a14:m>
                <a:r>
                  <a:rPr lang="ru-RU" sz="24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200" dirty="0" smtClean="0"/>
                  <a:t>Решение: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а) </m:t>
                      </m:r>
                      <m:func>
                        <m:func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2,5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2200" b="0" i="1" smtClean="0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ru-RU" sz="2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5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2</m:t>
                          </m:r>
                        </m:e>
                      </m:func>
                    </m:oMath>
                  </m:oMathPara>
                </a14:m>
                <a:endParaRPr lang="ru-RU" sz="2200" b="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б</m:t>
                      </m:r>
                      <m:r>
                        <a:rPr lang="ru-RU" sz="2200" i="1">
                          <a:latin typeface="Cambria Math"/>
                        </a:rPr>
                        <m:t>) 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2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3,5</m:t>
                          </m:r>
                        </m:e>
                      </m:func>
                      <m:r>
                        <a:rPr lang="ru-RU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2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ru-RU" sz="2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2200" b="0" i="1" smtClean="0">
                                  <a:latin typeface="Cambria Math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ru-RU" sz="22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ru-RU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2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7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2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2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2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2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2200" i="1">
                              <a:latin typeface="Cambria Math"/>
                            </a:rPr>
                            <m:t>7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ru-RU" sz="2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n-US" sz="2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7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ru-RU" sz="2200" dirty="0" smtClean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в</m:t>
                      </m:r>
                      <m:r>
                        <a:rPr lang="ru-RU" sz="2200" i="1">
                          <a:latin typeface="Cambria Math"/>
                        </a:rPr>
                        <m:t>) </m:t>
                      </m:r>
                      <m:func>
                        <m:funcPr>
                          <m:ctrlPr>
                            <a:rPr lang="en-US" sz="2200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15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3</m:t>
                          </m:r>
                        </m:e>
                      </m:func>
                      <m:r>
                        <a:rPr lang="ru-RU" sz="2200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f>
                            <m:fPr>
                              <m:ctrlPr>
                                <a:rPr lang="en-US" sz="2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2200" b="0" i="1" smtClean="0">
                                  <a:latin typeface="Cambria Math"/>
                                </a:rPr>
                                <m:t>15</m:t>
                              </m:r>
                            </m:num>
                            <m:den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latin typeface="Cambria Math"/>
                            </a:rPr>
                            <m:t>lg</m:t>
                          </m:r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5</m:t>
                          </m:r>
                        </m:e>
                      </m:func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54504"/>
                <a:ext cx="8476744" cy="3831621"/>
              </a:xfrm>
              <a:prstGeom prst="rect">
                <a:avLst/>
              </a:prstGeom>
              <a:blipFill rotWithShape="1">
                <a:blip r:embed="rId2"/>
                <a:stretch>
                  <a:fillRect l="-863" t="-1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5825632" y="131494"/>
                <a:ext cx="2861168" cy="676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den>
                          </m:f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ru-RU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5632" y="131494"/>
                <a:ext cx="2861168" cy="676917"/>
              </a:xfrm>
              <a:prstGeom prst="rect">
                <a:avLst/>
              </a:prstGeom>
              <a:blipFill rotWithShape="1">
                <a:blip r:embed="rId3"/>
                <a:stretch>
                  <a:fillRect r="-2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6576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467544" y="483518"/>
                <a:ext cx="813690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</a:rPr>
                  <a:t>Теорема 3. </a:t>
                </a:r>
                <a:r>
                  <a:rPr lang="ru-RU" sz="3200" dirty="0" smtClean="0"/>
                  <a:t>Если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3200" dirty="0" smtClean="0"/>
                  <a:t>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sz="3200" dirty="0" smtClean="0"/>
                  <a:t> − </a:t>
                </a:r>
                <a:r>
                  <a:rPr lang="ru-RU" sz="3200" dirty="0" smtClean="0"/>
                  <a:t>положительные числа, причем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то для любого числа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справедливо равенство</a:t>
                </a:r>
                <a:endParaRPr lang="ru-RU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83518"/>
                <a:ext cx="8136904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949" t="-4651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кругленный прямоугольник 8"/>
          <p:cNvSpPr/>
          <p:nvPr/>
        </p:nvSpPr>
        <p:spPr>
          <a:xfrm>
            <a:off x="2857260" y="2643758"/>
            <a:ext cx="3416641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2857260" y="2787774"/>
                <a:ext cx="341664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sup>
                          </m:sSup>
                        </m:e>
                      </m:func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𝒓</m:t>
                      </m:r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func>
                    </m:oMath>
                  </m:oMathPara>
                </a14:m>
                <a:endParaRPr lang="ru-RU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260" y="2787774"/>
                <a:ext cx="3416641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12500" r="-5357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10550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8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457200" y="407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Пример: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Объект 2"/>
              <p:cNvSpPr txBox="1">
                <a:spLocks/>
              </p:cNvSpPr>
              <p:nvPr/>
            </p:nvSpPr>
            <p:spPr>
              <a:xfrm>
                <a:off x="323528" y="754504"/>
                <a:ext cx="8476744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dirty="0" smtClean="0"/>
                  <a:t>Упростить выражения: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b="0" i="0" smtClean="0">
                                <a:latin typeface="Cambria Math"/>
                              </a:rPr>
                              <m:t>а) </m:t>
                            </m:r>
                            <m:r>
                              <m:rPr>
                                <m:sty m:val="p"/>
                              </m:rPr>
                              <a:rPr lang="en-US" sz="240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ru-RU" sz="2400" b="0" i="1" smtClean="0">
                            <a:latin typeface="Cambria Math"/>
                          </a:rPr>
                          <m:t>25</m:t>
                        </m:r>
                      </m:e>
                    </m:func>
                    <m:r>
                      <a:rPr lang="ru-RU" sz="2400" b="0" i="1" smtClean="0">
                        <a:latin typeface="Cambria Math"/>
                      </a:rPr>
                      <m:t>;б)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lg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;</m:t>
                    </m:r>
                    <m:r>
                      <a:rPr lang="ru-RU" sz="2400" b="0" i="1" smtClean="0">
                        <a:latin typeface="Cambria Math"/>
                      </a:rPr>
                      <m:t>в) 3</m:t>
                    </m:r>
                    <m:func>
                      <m:func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ru-RU" sz="2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ru-RU" sz="2400" b="0" i="1" smtClean="0">
                            <a:latin typeface="Cambria Math"/>
                          </a:rPr>
                          <m:t>2</m:t>
                        </m:r>
                      </m:e>
                    </m:func>
                  </m:oMath>
                </a14:m>
                <a:r>
                  <a:rPr lang="ru-RU" sz="24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200" dirty="0" smtClean="0"/>
                  <a:t>Решение: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а) </m:t>
                      </m:r>
                      <m:func>
                        <m:func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25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2200" b="0" i="1" smtClean="0"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ru-RU" sz="2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ru-RU" sz="2200" b="0" i="1" smtClean="0">
                              <a:latin typeface="Cambria Math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5</m:t>
                          </m:r>
                        </m:e>
                      </m:func>
                    </m:oMath>
                  </m:oMathPara>
                </a14:m>
                <a:endParaRPr lang="ru-RU" sz="2200" b="0" dirty="0" smtClean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б</m:t>
                      </m:r>
                      <m:r>
                        <a:rPr lang="ru-RU" sz="2200" i="1">
                          <a:latin typeface="Cambria Math"/>
                        </a:rPr>
                        <m:t>)</m:t>
                      </m:r>
                      <m:r>
                        <m:rPr>
                          <m:sty m:val="p"/>
                        </m:rPr>
                        <a:rPr lang="en-US" sz="2200">
                          <a:latin typeface="Cambria Math"/>
                        </a:rPr>
                        <m:t>lg</m:t>
                      </m:r>
                      <m:r>
                        <a:rPr lang="en-US" sz="220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2200" i="1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200">
                          <a:latin typeface="Cambria Math"/>
                        </a:rPr>
                        <m:t>lg</m:t>
                      </m:r>
                      <m:r>
                        <a:rPr lang="en-US" sz="220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ru-RU" sz="2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ru-RU" sz="2200" i="1">
                          <a:latin typeface="Cambria Math"/>
                        </a:rPr>
                        <m:t>=</m:t>
                      </m:r>
                      <m:r>
                        <a:rPr lang="ru-RU" sz="2200" b="0" i="1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2200">
                          <a:latin typeface="Cambria Math"/>
                        </a:rPr>
                        <m:t>lg</m:t>
                      </m:r>
                      <m:r>
                        <a:rPr lang="en-US" sz="2200">
                          <a:latin typeface="Cambria Math"/>
                        </a:rPr>
                        <m:t> </m:t>
                      </m:r>
                      <m:r>
                        <a:rPr lang="ru-RU" sz="22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ru-RU" sz="2200" b="0" i="1" dirty="0" smtClean="0">
                  <a:latin typeface="Cambria Math"/>
                </a:endParaRPr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200" b="0" i="1" smtClean="0">
                          <a:latin typeface="Cambria Math"/>
                        </a:rPr>
                        <m:t>в</m:t>
                      </m:r>
                      <m:r>
                        <a:rPr lang="ru-RU" sz="2200" i="1">
                          <a:latin typeface="Cambria Math"/>
                        </a:rPr>
                        <m:t>)</m:t>
                      </m:r>
                      <m:r>
                        <a:rPr lang="ru-RU" sz="2400" i="1">
                          <a:latin typeface="Cambria Math"/>
                        </a:rPr>
                        <m:t>3</m:t>
                      </m:r>
                      <m:func>
                        <m:funcPr>
                          <m:ctrlPr>
                            <a:rPr lang="en-US" sz="2400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4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400" i="1">
                              <a:latin typeface="Cambria Math"/>
                            </a:rPr>
                            <m:t>2</m:t>
                          </m:r>
                        </m:e>
                      </m:func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2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func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8</m:t>
                          </m:r>
                        </m:e>
                      </m:func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54504"/>
                <a:ext cx="8476744" cy="3831621"/>
              </a:xfrm>
              <a:prstGeom prst="rect">
                <a:avLst/>
              </a:prstGeom>
              <a:blipFill rotWithShape="1">
                <a:blip r:embed="rId2"/>
                <a:stretch>
                  <a:fillRect l="-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6156176" y="354394"/>
                <a:ext cx="220496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sup>
                          </m:sSup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𝑟</m:t>
                      </m:r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54394"/>
                <a:ext cx="2204963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576" r="-3315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622787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467544" y="363874"/>
                <a:ext cx="813690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dirty="0" smtClean="0"/>
                  <a:t>Если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3200" dirty="0" smtClean="0"/>
                  <a:t>и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US" sz="3200" dirty="0" smtClean="0"/>
                  <a:t> − </a:t>
                </a:r>
                <a:r>
                  <a:rPr lang="ru-RU" sz="3200" dirty="0" smtClean="0"/>
                  <a:t>положительные числа, причем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≠1</m:t>
                    </m:r>
                  </m:oMath>
                </a14:m>
                <a:r>
                  <a:rPr lang="en-US" sz="3200" dirty="0" smtClean="0"/>
                  <a:t>, </a:t>
                </a:r>
                <a:r>
                  <a:rPr lang="ru-RU" sz="3200" dirty="0" smtClean="0"/>
                  <a:t>то для любого числа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en-US" sz="3200" dirty="0" smtClean="0"/>
                  <a:t/>
                </a:r>
                <a:r>
                  <a:rPr lang="ru-RU" sz="3200" dirty="0" smtClean="0"/>
                  <a:t>справедливо равенство</a:t>
                </a:r>
                <a:endParaRPr lang="ru-RU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63874"/>
                <a:ext cx="8136904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949" t="-4669" b="-12062"/>
                </a:stretch>
              </a:blipFill>
            </p:spPr>
            <p:txBody>
              <a:bodyPr/>
              <a:lstStyle/>
              <a:p>
                <a:r>
                  <a:rPr lang="ru-RU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кругленный прямоугольник 8"/>
          <p:cNvSpPr/>
          <p:nvPr/>
        </p:nvSpPr>
        <p:spPr>
          <a:xfrm>
            <a:off x="2857260" y="2207912"/>
            <a:ext cx="3416641" cy="122413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2857260" y="2326276"/>
                <a:ext cx="3416833" cy="1014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sub>
                          </m:sSub>
                        </m:fName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func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𝒓</m:t>
                          </m:r>
                        </m:den>
                      </m:f>
                      <m:func>
                        <m:func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sub>
                          </m:sSub>
                        </m:fName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</m:func>
                    </m:oMath>
                  </m:oMathPara>
                </a14:m>
                <a:endParaRPr lang="ru-RU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260" y="2326276"/>
                <a:ext cx="3416833" cy="1014317"/>
              </a:xfrm>
              <a:prstGeom prst="rect">
                <a:avLst/>
              </a:prstGeom>
              <a:blipFill rotWithShape="1">
                <a:blip r:embed="rId3"/>
                <a:stretch>
                  <a:fillRect r="-5357" b="-30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14819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457200" y="4078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/>
              <a:t>Пример:</a:t>
            </a:r>
            <a:endParaRPr lang="ru-RU" sz="40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Объект 2"/>
              <p:cNvSpPr txBox="1">
                <a:spLocks/>
              </p:cNvSpPr>
              <p:nvPr/>
            </p:nvSpPr>
            <p:spPr>
              <a:xfrm>
                <a:off x="323528" y="754504"/>
                <a:ext cx="8670842" cy="3831621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200" dirty="0" smtClean="0"/>
                  <a:t>Вычислить значение выражения: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2200" b="0" i="1" smtClean="0">
                            <a:latin typeface="Cambria Math"/>
                          </a:rPr>
                          <m:t>3</m:t>
                        </m:r>
                      </m:e>
                      <m:sup>
                        <m:func>
                          <m:funcPr>
                            <m:ctrlPr>
                              <a:rPr lang="en-US" sz="2200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2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20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ru-RU" sz="2200" b="0" i="1" smtClean="0">
                                    <a:latin typeface="Cambria Math"/>
                                  </a:rPr>
                                  <m:t>9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200" b="0" i="1" smtClean="0">
                                <a:latin typeface="Cambria Math"/>
                              </a:rPr>
                              <m:t>13</m:t>
                            </m:r>
                          </m:e>
                        </m:func>
                      </m:sup>
                    </m:sSup>
                  </m:oMath>
                </a14:m>
                <a:r>
                  <a:rPr lang="ru-RU" sz="2400" dirty="0" smtClean="0"/>
                  <a:t>.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ru-RU" sz="2200" dirty="0" smtClean="0"/>
                  <a:t>Решение:</a:t>
                </a:r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9</m:t>
                              </m:r>
                            </m:sub>
                          </m:sSub>
                        </m:fName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13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2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ru-RU" sz="2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3</m:t>
                          </m:r>
                        </m:e>
                      </m:func>
                      <m:r>
                        <a:rPr lang="ru-RU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ru-RU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200" b="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200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ru-RU" sz="22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ru-RU" sz="2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200" b="0" i="1" smtClean="0">
                              <a:latin typeface="Cambria Math"/>
                            </a:rPr>
                            <m:t>3</m:t>
                          </m:r>
                        </m:e>
                      </m:func>
                    </m:oMath>
                  </m:oMathPara>
                </a14:m>
                <a:endParaRPr lang="ru-RU" sz="2200" b="0" dirty="0" smtClean="0"/>
              </a:p>
              <a:p>
                <a:pPr marL="0" indent="0">
                  <a:lnSpc>
                    <a:spcPct val="2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func>
                            <m:func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2400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func>
                        </m:sup>
                      </m:sSup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f>
                            <m:f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2400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func>
                        </m:sup>
                      </m:sSup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ru-RU" sz="2400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ru-RU" sz="24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ru-RU" sz="24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ru-RU" sz="2400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func>
                        </m:sup>
                      </m:sSup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ru-RU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func>
                                    <m:funcPr>
                                      <m:ctrlPr>
                                        <a:rPr lang="en-US" sz="2400" b="0" i="1" smtClean="0"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400" b="0" i="0" smtClean="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lang="ru-RU" sz="2400" b="0" i="1" smtClean="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lang="ru-RU" sz="2400" b="0" i="1" smtClean="0">
                                          <a:latin typeface="Cambria Math"/>
                                        </a:rPr>
                                        <m:t>1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func>
                                </m:sup>
                              </m:s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f>
                            <m:f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24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54504"/>
                <a:ext cx="8670842" cy="3831621"/>
              </a:xfrm>
              <a:prstGeom prst="rect">
                <a:avLst/>
              </a:prstGeom>
              <a:blipFill rotWithShape="1">
                <a:blip r:embed="rId2"/>
                <a:stretch>
                  <a:fillRect l="-844" t="-1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6032517" y="192812"/>
                <a:ext cx="2179186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  <m:func>
                        <m:func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fName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func>
                    </m:oMath>
                  </m:oMathPara>
                </a14:m>
                <a:endParaRPr lang="ru-RU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517" y="192812"/>
                <a:ext cx="2179186" cy="668516"/>
              </a:xfrm>
              <a:prstGeom prst="rect">
                <a:avLst/>
              </a:prstGeom>
              <a:blipFill rotWithShape="1">
                <a:blip r:embed="rId3"/>
                <a:stretch>
                  <a:fillRect r="-3922" b="-9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6012160" y="843558"/>
                <a:ext cx="1427955" cy="41389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func>
                            <m:func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00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000" b="0" i="0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</m:func>
                        </m:sup>
                      </m:sSup>
                      <m:r>
                        <a:rPr lang="en-US" sz="2000" b="0" i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sz="2000" i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843558"/>
                <a:ext cx="1427955" cy="413896"/>
              </a:xfrm>
              <a:prstGeom prst="rect">
                <a:avLst/>
              </a:prstGeom>
              <a:blipFill rotWithShape="1">
                <a:blip r:embed="rId4"/>
                <a:stretch>
                  <a:fillRect t="-2941" r="-6838" b="-2647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4035712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68</Words>
  <Application>Microsoft Office PowerPoint</Application>
  <PresentationFormat>Экран (16:9)</PresentationFormat>
  <Paragraphs>39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Свойства логарифмов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Домашнее задание:</vt:lpstr>
    </vt:vector>
  </TitlesOfParts>
  <Company>CompEdu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логарифмов</dc:title>
  <dc:creator>User</dc:creator>
  <cp:lastModifiedBy>SERGEY</cp:lastModifiedBy>
  <cp:revision>5</cp:revision>
  <dcterms:created xsi:type="dcterms:W3CDTF">2014-12-10T12:25:56Z</dcterms:created>
  <dcterms:modified xsi:type="dcterms:W3CDTF">2022-01-25T13:36:40Z</dcterms:modified>
</cp:coreProperties>
</file>