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4" r:id="rId27"/>
    <p:sldId id="281" r:id="rId28"/>
    <p:sldId id="282" r:id="rId29"/>
    <p:sldId id="285" r:id="rId30"/>
    <p:sldId id="286" r:id="rId31"/>
    <p:sldId id="283" r:id="rId32"/>
    <p:sldId id="287" r:id="rId33"/>
    <p:sldId id="289" r:id="rId34"/>
    <p:sldId id="28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86050" y="533400"/>
            <a:ext cx="5686218" cy="2868168"/>
          </a:xfrm>
        </p:spPr>
        <p:txBody>
          <a:bodyPr>
            <a:normAutofit/>
          </a:bodyPr>
          <a:lstStyle/>
          <a:p>
            <a:r>
              <a:rPr lang="ru-RU" dirty="0"/>
              <a:t>Технологический процесс производства электроэнергии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4429132"/>
            <a:ext cx="5114778" cy="1101248"/>
          </a:xfrm>
        </p:spPr>
        <p:txBody>
          <a:bodyPr>
            <a:normAutofit fontScale="77500" lnSpcReduction="20000"/>
          </a:bodyPr>
          <a:lstStyle/>
          <a:p>
            <a:r>
              <a:rPr lang="ru-RU" sz="6000" b="1" dirty="0"/>
              <a:t>электростанции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/>
          <a:lstStyle/>
          <a:p>
            <a:r>
              <a:rPr lang="ru-RU" dirty="0"/>
              <a:t>КПД  КЭС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7848872" cy="5688632"/>
          </a:xfrm>
        </p:spPr>
        <p:txBody>
          <a:bodyPr>
            <a:normAutofit/>
          </a:bodyPr>
          <a:lstStyle/>
          <a:p>
            <a:r>
              <a:rPr lang="ru-RU" sz="2800" dirty="0"/>
              <a:t>Наибольшие энергетические потери имеют место в основном пароводяном контуре, а именно в конденсаторе, где отработавший пар, содержащий еще большое количество тепла, затраченного при парообразовании, отдает его циркуляционной воде. </a:t>
            </a:r>
          </a:p>
          <a:p>
            <a:r>
              <a:rPr lang="ru-RU" sz="2800" dirty="0"/>
              <a:t>Тепло с циркуляционной водой уносится в водоемы, т. е. теряется. </a:t>
            </a:r>
          </a:p>
          <a:p>
            <a:r>
              <a:rPr lang="ru-RU" sz="2800" dirty="0"/>
              <a:t>Эти потери в основном определяют КПД электростанции, составляющий даже для самых современных КЭС не более 40-42%.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20040"/>
            <a:ext cx="7929618" cy="1323010"/>
          </a:xfrm>
        </p:spPr>
        <p:txBody>
          <a:bodyPr>
            <a:normAutofit fontScale="90000"/>
          </a:bodyPr>
          <a:lstStyle/>
          <a:p>
            <a:r>
              <a:rPr lang="ru-RU" dirty="0"/>
              <a:t>Электроэнергия, вырабатываемая  электростанцией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543824" cy="4846320"/>
          </a:xfrm>
        </p:spPr>
        <p:txBody>
          <a:bodyPr>
            <a:noAutofit/>
          </a:bodyPr>
          <a:lstStyle/>
          <a:p>
            <a:r>
              <a:rPr lang="ru-RU" sz="2800" dirty="0"/>
              <a:t>выдается на напряжении 110 — 750 кВ (часть ее отбирается на собственные нужды через трансформатор собственных нужд, подключенный к выводам генератора).</a:t>
            </a:r>
          </a:p>
          <a:p>
            <a:r>
              <a:rPr lang="ru-RU" sz="2800" dirty="0"/>
              <a:t>Генераторы и повышающие трансформаторы соединяют в энергоблоки и подключают к распределительному устройству высокого напряжения, которое обычно выполняется открытым (ОРУ).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Варианты расположения основных сооружений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bright="10000" contrast="20000"/>
          </a:blip>
          <a:srcRect/>
          <a:stretch>
            <a:fillRect/>
          </a:stretch>
        </p:blipFill>
        <p:spPr bwMode="auto">
          <a:xfrm>
            <a:off x="428596" y="1500174"/>
            <a:ext cx="6572296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85720" y="5500702"/>
            <a:ext cx="7715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/ — главный корпус; </a:t>
            </a:r>
            <a:r>
              <a:rPr lang="ru-RU" b="1" i="1" dirty="0"/>
              <a:t>2 </a:t>
            </a:r>
            <a:r>
              <a:rPr lang="ru-RU" b="1" dirty="0"/>
              <a:t>- склад топлива; </a:t>
            </a:r>
            <a:r>
              <a:rPr lang="ru-RU" b="1" i="1" dirty="0"/>
              <a:t>3 </a:t>
            </a:r>
            <a:r>
              <a:rPr lang="ru-RU" b="1" dirty="0"/>
              <a:t>- дымовые трубы; </a:t>
            </a:r>
            <a:r>
              <a:rPr lang="ru-RU" b="1" i="1" dirty="0"/>
              <a:t>4 — </a:t>
            </a:r>
            <a:r>
              <a:rPr lang="ru-RU" b="1" dirty="0"/>
              <a:t>трансформаторы блоков; </a:t>
            </a:r>
            <a:r>
              <a:rPr lang="ru-RU" b="1" i="1" dirty="0"/>
              <a:t>5,6 — </a:t>
            </a:r>
            <a:r>
              <a:rPr lang="ru-RU" b="1" dirty="0"/>
              <a:t>распределительные устройства; 7 — насосные станции; 8 — промежуточные опоры электрических линий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Мощность КЭС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472386" cy="4846320"/>
          </a:xfrm>
        </p:spPr>
        <p:txBody>
          <a:bodyPr>
            <a:normAutofit/>
          </a:bodyPr>
          <a:lstStyle/>
          <a:p>
            <a:r>
              <a:rPr lang="ru-RU" sz="3200" dirty="0"/>
              <a:t>крупные КЭС до 4 </a:t>
            </a:r>
            <a:r>
              <a:rPr lang="ru-RU" sz="3200" dirty="0" err="1"/>
              <a:t>млн</a:t>
            </a:r>
            <a:r>
              <a:rPr lang="ru-RU" sz="3200" dirty="0"/>
              <a:t> </a:t>
            </a:r>
            <a:r>
              <a:rPr lang="ru-RU" sz="3200" b="1" dirty="0"/>
              <a:t>кВт. </a:t>
            </a:r>
          </a:p>
          <a:p>
            <a:r>
              <a:rPr lang="ru-RU" sz="3200" dirty="0"/>
              <a:t>Сооружаются электростанции мощностью 4 — 6,4 </a:t>
            </a:r>
            <a:r>
              <a:rPr lang="ru-RU" sz="3200" dirty="0" err="1"/>
              <a:t>млн</a:t>
            </a:r>
            <a:r>
              <a:rPr lang="ru-RU" sz="3200" dirty="0"/>
              <a:t> кВт с энергоблоками 500 и 800 МВт.</a:t>
            </a:r>
          </a:p>
          <a:p>
            <a:pPr>
              <a:buNone/>
            </a:pPr>
            <a:r>
              <a:rPr lang="ru-RU" sz="3200" dirty="0"/>
              <a:t>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Предельная мощность КЭС определяется условиями водоснабжения и влиянием выбросов станции на окружающую среду.</a:t>
            </a: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воздействие на окружающую среду;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686700" cy="5034294"/>
          </a:xfrm>
        </p:spPr>
        <p:txBody>
          <a:bodyPr>
            <a:normAutofit fontScale="92500"/>
          </a:bodyPr>
          <a:lstStyle/>
          <a:p>
            <a:r>
              <a:rPr lang="ru-RU" sz="2800" dirty="0"/>
              <a:t>Большое потреблении кислорода воздуха для горения топлива и в выброс значительного количества продуктов сгорания (газообразные окислы углерода, серы, азота, летучая зола).</a:t>
            </a:r>
          </a:p>
          <a:p>
            <a:r>
              <a:rPr lang="ru-RU" sz="2800" dirty="0"/>
              <a:t>Большие уносы тепла в атмосферу, </a:t>
            </a:r>
          </a:p>
          <a:p>
            <a:r>
              <a:rPr lang="ru-RU" sz="2800" dirty="0"/>
              <a:t>Электромагнитные поля.</a:t>
            </a:r>
          </a:p>
          <a:p>
            <a:r>
              <a:rPr lang="ru-RU" sz="2800" dirty="0"/>
              <a:t>Сброс больших масс теплой воды.</a:t>
            </a:r>
          </a:p>
          <a:p>
            <a:r>
              <a:rPr lang="ru-RU" sz="2800" dirty="0"/>
              <a:t>Промышленные стоки.</a:t>
            </a:r>
          </a:p>
          <a:p>
            <a:r>
              <a:rPr lang="ru-RU" sz="2800" dirty="0"/>
              <a:t>Извлекаются большие массы топлива.</a:t>
            </a:r>
          </a:p>
          <a:p>
            <a:r>
              <a:rPr lang="ru-RU" sz="2800" dirty="0"/>
              <a:t>Требуется много места для захоронения больших масс золы и шлаков.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57224" y="1571612"/>
            <a:ext cx="8034358" cy="2868168"/>
          </a:xfrm>
        </p:spPr>
        <p:txBody>
          <a:bodyPr/>
          <a:lstStyle/>
          <a:p>
            <a:r>
              <a:rPr lang="ru-RU" dirty="0"/>
              <a:t>Теплофикационные электростанции — теплоэлектроцентрали (ТЭЦ)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714612" y="4286256"/>
            <a:ext cx="6143668" cy="1887066"/>
          </a:xfrm>
        </p:spPr>
        <p:txBody>
          <a:bodyPr>
            <a:noAutofit/>
          </a:bodyPr>
          <a:lstStyle/>
          <a:p>
            <a:r>
              <a:rPr lang="ru-RU" sz="2800" dirty="0"/>
              <a:t>Предназначены для централизованного снабжения промышленных предприятий и городов электроэнергией и теплом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239000" cy="677246"/>
          </a:xfrm>
        </p:spPr>
        <p:txBody>
          <a:bodyPr/>
          <a:lstStyle/>
          <a:p>
            <a:r>
              <a:rPr lang="ru-RU" dirty="0"/>
              <a:t>Отличие ТЭЦ от </a:t>
            </a:r>
            <a:r>
              <a:rPr lang="ru-RU" dirty="0" err="1"/>
              <a:t>кэс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28670"/>
            <a:ext cx="7929586" cy="5929330"/>
          </a:xfrm>
        </p:spPr>
        <p:txBody>
          <a:bodyPr>
            <a:normAutofit fontScale="92500"/>
          </a:bodyPr>
          <a:lstStyle/>
          <a:p>
            <a:r>
              <a:rPr lang="ru-RU" dirty="0"/>
              <a:t>использованием тепла «отработавшего» в турбинах пара для нужд промышленного производства, а также для отопления, кондиционирования воздуха и горячего водоснабжения. </a:t>
            </a:r>
          </a:p>
          <a:p>
            <a:r>
              <a:rPr lang="ru-RU" dirty="0"/>
              <a:t>При такой комбинированной выработке электроэнергии и тепла достигается значительная экономия топлива по сравнению с раздельным энергоснабжением, т. е. выработкой электроэнергии на КЭС и получением тепла от местных котельных. </a:t>
            </a:r>
          </a:p>
          <a:p>
            <a:r>
              <a:rPr lang="ru-RU" dirty="0"/>
              <a:t>Поэтому ТЭЦ получили широкое распространение в районах (городах) с большим потреблением тепла и электроэнергии. </a:t>
            </a:r>
          </a:p>
          <a:p>
            <a:r>
              <a:rPr lang="ru-RU" dirty="0"/>
              <a:t>На ТЭЦ производится около 25% всей электроэнергии.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Особенности технологической схемы ТЭЦ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857892"/>
            <a:ext cx="8001056" cy="7857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 </a:t>
            </a:r>
            <a:r>
              <a:rPr lang="ru-RU" dirty="0"/>
              <a:t>— сетевой  насос;   </a:t>
            </a:r>
            <a:r>
              <a:rPr lang="ru-RU" i="1" dirty="0"/>
              <a:t>2 </a:t>
            </a:r>
            <a:r>
              <a:rPr lang="ru-RU" dirty="0"/>
              <a:t>— сетевой  подогреватель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bright="10000" contrast="10000"/>
          </a:blip>
          <a:srcRect/>
          <a:stretch>
            <a:fillRect/>
          </a:stretch>
        </p:blipFill>
        <p:spPr bwMode="auto">
          <a:xfrm>
            <a:off x="428596" y="1500174"/>
            <a:ext cx="7286676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20040"/>
            <a:ext cx="7858180" cy="1537324"/>
          </a:xfrm>
        </p:spPr>
        <p:txBody>
          <a:bodyPr>
            <a:noAutofit/>
          </a:bodyPr>
          <a:lstStyle/>
          <a:p>
            <a:r>
              <a:rPr lang="ru-RU" sz="3200" dirty="0"/>
              <a:t>Вариант размещения основного оборудования па площадке ТЭЦ с отдельным зданием ГРУ: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2" y="2000240"/>
            <a:ext cx="3195638" cy="4455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1 — дымовые трубы; 2 — главный корпус; </a:t>
            </a:r>
            <a:r>
              <a:rPr lang="ru-RU" i="1" dirty="0"/>
              <a:t>3 </a:t>
            </a:r>
            <a:r>
              <a:rPr lang="ru-RU" dirty="0"/>
              <a:t>— многоамперные </a:t>
            </a:r>
            <a:r>
              <a:rPr lang="ru-RU" dirty="0" err="1"/>
              <a:t>токопроводы</a:t>
            </a:r>
            <a:r>
              <a:rPr lang="ru-RU" dirty="0"/>
              <a:t>; </a:t>
            </a:r>
            <a:r>
              <a:rPr lang="ru-RU" i="1" dirty="0"/>
              <a:t>4 — </a:t>
            </a:r>
            <a:r>
              <a:rPr lang="ru-RU" dirty="0"/>
              <a:t>здание ГРУ; </a:t>
            </a:r>
            <a:r>
              <a:rPr lang="ru-RU" i="1" dirty="0"/>
              <a:t>5 — </a:t>
            </a:r>
            <a:r>
              <a:rPr lang="ru-RU" dirty="0"/>
              <a:t>трансформатор связи; </a:t>
            </a:r>
            <a:r>
              <a:rPr lang="ru-RU" i="1" dirty="0"/>
              <a:t>6 — </a:t>
            </a:r>
            <a:r>
              <a:rPr lang="ru-RU" dirty="0"/>
              <a:t>ОРУ; 7 — градирни (склад топлива для ТЭЦ не показан)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bright="10000" contrast="10000"/>
          </a:blip>
          <a:srcRect/>
          <a:stretch>
            <a:fillRect/>
          </a:stretch>
        </p:blipFill>
        <p:spPr bwMode="auto">
          <a:xfrm>
            <a:off x="285720" y="2000240"/>
            <a:ext cx="378621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71736" y="533400"/>
            <a:ext cx="6429420" cy="2868168"/>
          </a:xfrm>
        </p:spPr>
        <p:txBody>
          <a:bodyPr>
            <a:noAutofit/>
          </a:bodyPr>
          <a:lstStyle/>
          <a:p>
            <a:r>
              <a:rPr lang="ru-RU" sz="5400" dirty="0"/>
              <a:t>Атомные электростанции (АЭС)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2500298" y="3539864"/>
            <a:ext cx="6429420" cy="2746656"/>
          </a:xfrm>
        </p:spPr>
        <p:txBody>
          <a:bodyPr>
            <a:normAutofit fontScale="92500"/>
          </a:bodyPr>
          <a:lstStyle/>
          <a:p>
            <a:r>
              <a:rPr lang="ru-RU" sz="3600" b="1" dirty="0"/>
              <a:t>тепловые электростанции, которые используют тепловую энергию ядерных реакций.</a:t>
            </a:r>
          </a:p>
          <a:p>
            <a:r>
              <a:rPr lang="ru-RU" sz="3600" b="1" dirty="0"/>
              <a:t>Один из основных элементов АЭС — реактор.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472518" cy="2011354"/>
          </a:xfrm>
        </p:spPr>
        <p:txBody>
          <a:bodyPr>
            <a:normAutofit fontScale="90000"/>
          </a:bodyPr>
          <a:lstStyle/>
          <a:p>
            <a:r>
              <a:rPr lang="ru-RU" sz="5300" dirty="0"/>
              <a:t>КЭС</a:t>
            </a:r>
            <a:br>
              <a:rPr lang="ru-RU" dirty="0"/>
            </a:br>
            <a:r>
              <a:rPr lang="ru-RU" dirty="0"/>
              <a:t>Тепловые конденсационные </a:t>
            </a:r>
            <a:r>
              <a:rPr lang="ru-RU" sz="4000" dirty="0"/>
              <a:t>электрические</a:t>
            </a:r>
            <a:r>
              <a:rPr lang="ru-RU" dirty="0"/>
              <a:t> станции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3116"/>
            <a:ext cx="8229600" cy="3983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Химическая энергия сжигаемого топлива преобразуется в котле в энергию водяного пара, приводящего во вращение турбоагрегат (паровую турбину, соединенную с генератором). Механическая энергия вращения преобразуется генератором в электрическую.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71480"/>
            <a:ext cx="8001056" cy="6072230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АЭС, строятся по блочному принципу в тепло­механической, и в электрической части.</a:t>
            </a:r>
          </a:p>
          <a:p>
            <a:r>
              <a:rPr lang="ru-RU" sz="3200" dirty="0"/>
              <a:t>Используют ,  в основном, ядерные реакции расщепления урана </a:t>
            </a:r>
            <a:r>
              <a:rPr lang="en-US" sz="3200" dirty="0"/>
              <a:t>U</a:t>
            </a:r>
            <a:r>
              <a:rPr lang="ru-RU" sz="3200" dirty="0"/>
              <a:t>-235 под действием тепловых нейтронов(1 кг </a:t>
            </a:r>
            <a:r>
              <a:rPr lang="en-US" sz="3200" dirty="0"/>
              <a:t>U</a:t>
            </a:r>
            <a:r>
              <a:rPr lang="ru-RU" sz="3200" dirty="0"/>
              <a:t>-235 заменяет 2900 т угля). </a:t>
            </a:r>
          </a:p>
          <a:p>
            <a:r>
              <a:rPr lang="ru-RU" sz="3200" dirty="0"/>
              <a:t>Для их осуществления в реакторе, кроме топлива (</a:t>
            </a:r>
            <a:r>
              <a:rPr lang="en-US" sz="3200" dirty="0"/>
              <a:t>U</a:t>
            </a:r>
            <a:r>
              <a:rPr lang="ru-RU" sz="3200" dirty="0"/>
              <a:t>-235), должен быть замедлитель нейтронов и, теплоноситель, отводящий тепло из реактора. </a:t>
            </a: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/>
              <a:t>Типы реакторов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615262" cy="4962856"/>
          </a:xfrm>
        </p:spPr>
        <p:txBody>
          <a:bodyPr>
            <a:noAutofit/>
          </a:bodyPr>
          <a:lstStyle/>
          <a:p>
            <a:r>
              <a:rPr lang="ru-RU" sz="3200" dirty="0"/>
              <a:t>ВВЭР (</a:t>
            </a:r>
            <a:r>
              <a:rPr lang="ru-RU" sz="3200" dirty="0" err="1"/>
              <a:t>водо-водяной</a:t>
            </a:r>
            <a:r>
              <a:rPr lang="ru-RU" sz="3200" dirty="0"/>
              <a:t> энергетический) в качестве замедлителя и теплоносителя используется обычная вода под давлением. </a:t>
            </a:r>
          </a:p>
          <a:p>
            <a:r>
              <a:rPr lang="ru-RU" sz="3200" dirty="0"/>
              <a:t>РБМК (реактор большой мощности канальный) в качестве теплоносителя используется вода, а в качестве замедлителя — графит.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115328" cy="1143000"/>
          </a:xfrm>
        </p:spPr>
        <p:txBody>
          <a:bodyPr>
            <a:noAutofit/>
          </a:bodyPr>
          <a:lstStyle/>
          <a:p>
            <a:r>
              <a:rPr lang="ru-RU" sz="3200" dirty="0"/>
              <a:t>двухконтурная схема АЭС для электростанций с реакторами ВВЭР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357826"/>
            <a:ext cx="7686700" cy="121444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i="1" dirty="0"/>
              <a:t>1 — </a:t>
            </a:r>
            <a:r>
              <a:rPr lang="ru-RU" b="1" dirty="0"/>
              <a:t>реактор; </a:t>
            </a:r>
            <a:r>
              <a:rPr lang="ru-RU" b="1" i="1" dirty="0"/>
              <a:t>2 </a:t>
            </a:r>
            <a:r>
              <a:rPr lang="ru-RU" b="1" dirty="0"/>
              <a:t>— парогенератор; </a:t>
            </a:r>
            <a:r>
              <a:rPr lang="ru-RU" b="1" i="1" dirty="0"/>
              <a:t>3 — </a:t>
            </a:r>
            <a:r>
              <a:rPr lang="ru-RU" b="1" dirty="0"/>
              <a:t>турбина; </a:t>
            </a:r>
            <a:r>
              <a:rPr lang="ru-RU" b="1" i="1" dirty="0"/>
              <a:t>4 </a:t>
            </a:r>
            <a:r>
              <a:rPr lang="ru-RU" b="1" dirty="0"/>
              <a:t>— генератор; 5 — трансформатор; </a:t>
            </a:r>
            <a:r>
              <a:rPr lang="ru-RU" b="1" i="1" dirty="0"/>
              <a:t>6 — </a:t>
            </a:r>
            <a:r>
              <a:rPr lang="ru-RU" b="1" dirty="0"/>
              <a:t>конденсатор турбины; 7 - конденсатный (питательный) насос; </a:t>
            </a:r>
            <a:r>
              <a:rPr lang="ru-RU" b="1" i="1" dirty="0"/>
              <a:t>8 — </a:t>
            </a:r>
            <a:r>
              <a:rPr lang="ru-RU" b="1" dirty="0"/>
              <a:t>главный циркуляционный насос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bright="10000" contrast="10000"/>
          </a:blip>
          <a:srcRect l="3191" t="5454" b="3636"/>
          <a:stretch>
            <a:fillRect/>
          </a:stretch>
        </p:blipFill>
        <p:spPr bwMode="auto">
          <a:xfrm>
            <a:off x="714348" y="1500174"/>
            <a:ext cx="6500858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Электрическая Мощность реакторов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615262" cy="4846320"/>
          </a:xfrm>
        </p:spPr>
        <p:txBody>
          <a:bodyPr>
            <a:normAutofit/>
          </a:bodyPr>
          <a:lstStyle/>
          <a:p>
            <a:r>
              <a:rPr lang="ru-RU" dirty="0"/>
              <a:t>440 и 1000 МВт типа ВВЭР, </a:t>
            </a:r>
          </a:p>
          <a:p>
            <a:pPr marL="0" indent="0">
              <a:buNone/>
            </a:pPr>
            <a:r>
              <a:rPr lang="ru-RU" dirty="0"/>
              <a:t>реактор сочетается с двумя турбоагрегатами (реактор ВВЭР-440 и два турбоагрегата по 220 МВт, реактор 1000 МВт и два турбоагрегата по 500 МВт) </a:t>
            </a:r>
          </a:p>
          <a:p>
            <a:r>
              <a:rPr lang="ru-RU" dirty="0"/>
              <a:t>1000 и 1500 МВт типа РБМК. </a:t>
            </a:r>
          </a:p>
          <a:p>
            <a:pPr marL="0" indent="0">
              <a:buNone/>
            </a:pPr>
            <a:r>
              <a:rPr lang="ru-RU" dirty="0"/>
              <a:t>(реактор РБМК-1500 и два турбоагрегата по 750 МВт)</a:t>
            </a:r>
          </a:p>
          <a:p>
            <a:r>
              <a:rPr lang="ru-RU" dirty="0"/>
              <a:t>Или реактор сочетается с турбоагрегатом одинаковой мощности (реактор 1000 МВт и турбоагрегат 1000 МВт единичной мощности).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/>
              <a:t>Перспективные АЭС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401080" cy="1748146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ru-RU" dirty="0"/>
              <a:t>АЭС с реакторами на быстрых нейтронах (БН), которые могут использоваться для получения тепла и электроэнергии, а также и для воспроизводства ядерного горючего.</a:t>
            </a:r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14686"/>
            <a:ext cx="5214942" cy="364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5143504" y="2928934"/>
            <a:ext cx="3714776" cy="369331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b="1" i="1" dirty="0"/>
              <a:t>а </a:t>
            </a:r>
            <a:r>
              <a:rPr lang="ru-RU" b="1" dirty="0"/>
              <a:t>— принцип   выполнения  активной  зоны   реактора;  </a:t>
            </a:r>
            <a:r>
              <a:rPr lang="ru-RU" b="1" i="1" dirty="0"/>
              <a:t>б — </a:t>
            </a:r>
            <a:r>
              <a:rPr lang="ru-RU" b="1" dirty="0"/>
              <a:t>технологическая   схема:</a:t>
            </a:r>
            <a:r>
              <a:rPr lang="ru-RU" b="1" i="1" dirty="0"/>
              <a:t> 1 — </a:t>
            </a:r>
            <a:r>
              <a:rPr lang="ru-RU" b="1" dirty="0"/>
              <a:t>реактор; </a:t>
            </a:r>
            <a:r>
              <a:rPr lang="ru-RU" b="1" i="1" dirty="0"/>
              <a:t>2 </a:t>
            </a:r>
            <a:r>
              <a:rPr lang="ru-RU" b="1" dirty="0"/>
              <a:t>— парогенератор; </a:t>
            </a:r>
            <a:r>
              <a:rPr lang="ru-RU" b="1" i="1" dirty="0"/>
              <a:t>3 — </a:t>
            </a:r>
            <a:r>
              <a:rPr lang="ru-RU" b="1" dirty="0"/>
              <a:t>турбина; </a:t>
            </a:r>
            <a:r>
              <a:rPr lang="ru-RU" b="1" i="1" dirty="0"/>
              <a:t>4 </a:t>
            </a:r>
            <a:r>
              <a:rPr lang="ru-RU" b="1" dirty="0"/>
              <a:t>— генератор; 5 — трансформатор; </a:t>
            </a:r>
            <a:r>
              <a:rPr lang="ru-RU" b="1" i="1" dirty="0"/>
              <a:t>6 — </a:t>
            </a:r>
            <a:r>
              <a:rPr lang="ru-RU" b="1" dirty="0"/>
              <a:t>конденсатор турбины; 7 - конденсатный (питательный) насос;;  </a:t>
            </a:r>
            <a:r>
              <a:rPr lang="ru-RU" b="1" i="1" dirty="0"/>
              <a:t>8 </a:t>
            </a:r>
            <a:r>
              <a:rPr lang="ru-RU" b="1" dirty="0"/>
              <a:t>— теплообменник  натриевых  контуров;   </a:t>
            </a:r>
            <a:r>
              <a:rPr lang="ru-RU" b="1" i="1" dirty="0"/>
              <a:t>9 - </a:t>
            </a:r>
            <a:r>
              <a:rPr lang="ru-RU" b="1" dirty="0"/>
              <a:t>насос  нерадиоактивного натрия; </a:t>
            </a:r>
            <a:r>
              <a:rPr lang="ru-RU" b="1" i="1" dirty="0"/>
              <a:t>10 — </a:t>
            </a:r>
            <a:r>
              <a:rPr lang="ru-RU" b="1" dirty="0"/>
              <a:t>насос радиоактивного натрия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Вариант размещения основных узлов АЭС с реакторами типа ВВЭР-1000: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48" y="1357298"/>
            <a:ext cx="4857752" cy="521497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/>
              <a:t>1 </a:t>
            </a:r>
            <a:r>
              <a:rPr lang="ru-RU" sz="2400" dirty="0"/>
              <a:t>— помещение реактора; </a:t>
            </a:r>
            <a:r>
              <a:rPr lang="ru-RU" sz="2400" i="1" dirty="0"/>
              <a:t>2 </a:t>
            </a:r>
            <a:r>
              <a:rPr lang="ru-RU" sz="2400" dirty="0"/>
              <a:t>— машинный зал; </a:t>
            </a:r>
            <a:r>
              <a:rPr lang="ru-RU" sz="2400" i="1" dirty="0"/>
              <a:t>3 </a:t>
            </a:r>
            <a:r>
              <a:rPr lang="ru-RU" sz="2400" dirty="0"/>
              <a:t>— площадка трансформаторов; </a:t>
            </a:r>
            <a:r>
              <a:rPr lang="ru-RU" sz="2400" i="1" dirty="0"/>
              <a:t>4 — </a:t>
            </a:r>
            <a:r>
              <a:rPr lang="ru-RU" sz="2400" dirty="0"/>
              <a:t>сбросной канал (закрытый); </a:t>
            </a:r>
            <a:r>
              <a:rPr lang="ru-RU" sz="2400" i="1" dirty="0"/>
              <a:t>5 — </a:t>
            </a:r>
            <a:r>
              <a:rPr lang="ru-RU" sz="2400" dirty="0"/>
              <a:t>насосные станции; </a:t>
            </a:r>
            <a:r>
              <a:rPr lang="ru-RU" sz="2400" i="1" dirty="0"/>
              <a:t>6 </a:t>
            </a:r>
            <a:r>
              <a:rPr lang="ru-RU" sz="2400" dirty="0"/>
              <a:t>— водоподводящий канал (открытый); 7 —ОРУ; </a:t>
            </a:r>
            <a:r>
              <a:rPr lang="ru-RU" sz="2400" i="1" dirty="0"/>
              <a:t>8 </a:t>
            </a:r>
            <a:r>
              <a:rPr lang="ru-RU" sz="2400" dirty="0"/>
              <a:t>— щит ОРУ; </a:t>
            </a:r>
            <a:r>
              <a:rPr lang="ru-RU" sz="2400" i="1" dirty="0"/>
              <a:t>9 </a:t>
            </a:r>
            <a:r>
              <a:rPr lang="ru-RU" sz="2400" dirty="0"/>
              <a:t>— объединенный вспомогательный корпус; </a:t>
            </a:r>
            <a:r>
              <a:rPr lang="ru-RU" sz="2400" i="1" dirty="0"/>
              <a:t>10 </a:t>
            </a:r>
            <a:r>
              <a:rPr lang="ru-RU" sz="2400" dirty="0"/>
              <a:t>— дизель-электрическая стан­ция; </a:t>
            </a:r>
            <a:r>
              <a:rPr lang="ru-RU" sz="2400" i="1" dirty="0"/>
              <a:t>11 </a:t>
            </a:r>
            <a:r>
              <a:rPr lang="ru-RU" sz="2400" dirty="0"/>
              <a:t>—здание специальной водоподготовки; </a:t>
            </a:r>
            <a:r>
              <a:rPr lang="ru-RU" sz="2400" i="1" dirty="0"/>
              <a:t>12 </a:t>
            </a:r>
            <a:r>
              <a:rPr lang="ru-RU" sz="2400" dirty="0"/>
              <a:t>- административно-бытовой комплекс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 t="2632"/>
          <a:stretch>
            <a:fillRect/>
          </a:stretch>
        </p:blipFill>
        <p:spPr bwMode="auto">
          <a:xfrm>
            <a:off x="285720" y="1571612"/>
            <a:ext cx="4000528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8715404" cy="2868168"/>
          </a:xfrm>
        </p:spPr>
        <p:txBody>
          <a:bodyPr/>
          <a:lstStyle/>
          <a:p>
            <a:r>
              <a:rPr lang="ru-RU" sz="5400" dirty="0"/>
              <a:t>Гидроэлектростанции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4000" dirty="0"/>
              <a:t>Для получения электроэнергии используется энергия водных потоков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7239000" cy="1143000"/>
          </a:xfrm>
        </p:spPr>
        <p:txBody>
          <a:bodyPr>
            <a:noAutofit/>
          </a:bodyPr>
          <a:lstStyle/>
          <a:p>
            <a:r>
              <a:rPr lang="ru-RU" sz="4400" dirty="0"/>
              <a:t>Первичный двигатель - гидротурбина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7239000" cy="3883992"/>
          </a:xfrm>
        </p:spPr>
        <p:txBody>
          <a:bodyPr>
            <a:normAutofit/>
          </a:bodyPr>
          <a:lstStyle/>
          <a:p>
            <a:r>
              <a:rPr lang="ru-RU" sz="3600" dirty="0"/>
              <a:t>Мощность развиваемая гидроагрегатом пропорциональна напору воды Н и расходу воды </a:t>
            </a:r>
            <a:r>
              <a:rPr lang="en-US" sz="3600" dirty="0"/>
              <a:t>Q</a:t>
            </a:r>
          </a:p>
          <a:p>
            <a:pPr algn="ctr">
              <a:buNone/>
            </a:pPr>
            <a:r>
              <a:rPr lang="en-US" sz="4400" b="1" dirty="0"/>
              <a:t>P=HQ</a:t>
            </a:r>
          </a:p>
          <a:p>
            <a:endParaRPr lang="en-US" sz="3600" dirty="0"/>
          </a:p>
          <a:p>
            <a:endParaRPr lang="ru-RU" sz="3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Принципиальная технологическая схема </a:t>
            </a:r>
            <a:r>
              <a:rPr lang="ru-RU" dirty="0" err="1"/>
              <a:t>гэс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9459" t="49994" r="44865" b="16008"/>
          <a:stretch>
            <a:fillRect/>
          </a:stretch>
        </p:blipFill>
        <p:spPr bwMode="auto">
          <a:xfrm>
            <a:off x="214282" y="1643050"/>
            <a:ext cx="8276092" cy="4434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>
            <a:normAutofit/>
          </a:bodyPr>
          <a:lstStyle/>
          <a:p>
            <a:r>
              <a:rPr lang="ru-RU" sz="3600" dirty="0"/>
              <a:t>Удалены от мест потребления. 110-500 кВ.</a:t>
            </a:r>
          </a:p>
          <a:p>
            <a:r>
              <a:rPr lang="ru-RU" sz="3600" dirty="0"/>
              <a:t>Небольшое потребление СН.</a:t>
            </a:r>
          </a:p>
          <a:p>
            <a:r>
              <a:rPr lang="ru-RU" sz="3600" dirty="0"/>
              <a:t>Пуск агрегата занимает примерно 50 с.</a:t>
            </a:r>
          </a:p>
          <a:p>
            <a:r>
              <a:rPr lang="ru-RU" sz="3600" dirty="0"/>
              <a:t>КПД 85-90%.</a:t>
            </a:r>
          </a:p>
          <a:p>
            <a:r>
              <a:rPr lang="ru-RU" sz="3600" dirty="0"/>
              <a:t>Себестоимость электроэнергии маленькая.</a:t>
            </a:r>
          </a:p>
          <a:p>
            <a:endParaRPr lang="ru-RU" sz="3600" dirty="0"/>
          </a:p>
          <a:p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Топливо для электростанций: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уголь, </a:t>
            </a:r>
          </a:p>
          <a:p>
            <a:r>
              <a:rPr lang="ru-RU" sz="3600" dirty="0"/>
              <a:t>торф, </a:t>
            </a:r>
          </a:p>
          <a:p>
            <a:r>
              <a:rPr lang="ru-RU" sz="3600" dirty="0"/>
              <a:t>горючие сланцы, </a:t>
            </a:r>
          </a:p>
          <a:p>
            <a:r>
              <a:rPr lang="ru-RU" sz="3600" dirty="0"/>
              <a:t>газ </a:t>
            </a:r>
          </a:p>
          <a:p>
            <a:r>
              <a:rPr lang="ru-RU" sz="3600" dirty="0"/>
              <a:t>мазут. </a:t>
            </a:r>
          </a:p>
          <a:p>
            <a:pPr marL="0" indent="0">
              <a:buNone/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</a:rPr>
              <a:t>В России на долю КЭС приходится до 60% выработки электроэнергии.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Воздействие </a:t>
            </a:r>
            <a:r>
              <a:rPr lang="ru-RU" dirty="0" err="1"/>
              <a:t>гэс</a:t>
            </a:r>
            <a:r>
              <a:rPr lang="ru-RU" dirty="0"/>
              <a:t> на окружающую среду: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543824" cy="4846320"/>
          </a:xfrm>
        </p:spPr>
        <p:txBody>
          <a:bodyPr>
            <a:noAutofit/>
          </a:bodyPr>
          <a:lstStyle/>
          <a:p>
            <a:r>
              <a:rPr lang="ru-RU" sz="3600" dirty="0"/>
              <a:t>Отчуждение больших площадей земли.</a:t>
            </a:r>
          </a:p>
          <a:p>
            <a:r>
              <a:rPr lang="ru-RU" sz="3600" dirty="0"/>
              <a:t>Изменение ландшафта.</a:t>
            </a:r>
          </a:p>
          <a:p>
            <a:r>
              <a:rPr lang="ru-RU" sz="3600" dirty="0"/>
              <a:t>Изменение уровня грунтовых вод.</a:t>
            </a:r>
          </a:p>
          <a:p>
            <a:r>
              <a:rPr lang="ru-RU" sz="3600" dirty="0"/>
              <a:t>Увеличение испарения воды.</a:t>
            </a:r>
          </a:p>
          <a:p>
            <a:r>
              <a:rPr lang="ru-RU" sz="3600" dirty="0"/>
              <a:t>Создаются условия для развития тектонической активности.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2357422" y="533400"/>
            <a:ext cx="6500858" cy="2868168"/>
          </a:xfrm>
        </p:spPr>
        <p:txBody>
          <a:bodyPr/>
          <a:lstStyle/>
          <a:p>
            <a:r>
              <a:rPr lang="ru-RU" sz="5400" dirty="0"/>
              <a:t>Газотурбинные электростанции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460904"/>
          </a:xfrm>
        </p:spPr>
        <p:txBody>
          <a:bodyPr>
            <a:noAutofit/>
          </a:bodyPr>
          <a:lstStyle/>
          <a:p>
            <a:r>
              <a:rPr lang="ru-RU" sz="4800" dirty="0"/>
              <a:t>Основа электростанции газовые турбины</a:t>
            </a:r>
          </a:p>
          <a:p>
            <a:r>
              <a:rPr lang="ru-RU" sz="4800" dirty="0"/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Принципиальная технологическая схема </a:t>
            </a:r>
            <a:r>
              <a:rPr lang="ru-RU" dirty="0" err="1"/>
              <a:t>ГТу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429264"/>
            <a:ext cx="7239000" cy="12407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КС-камера сгорания; </a:t>
            </a:r>
            <a:r>
              <a:rPr lang="ru-RU" dirty="0" err="1"/>
              <a:t>КП-компрессор</a:t>
            </a:r>
            <a:r>
              <a:rPr lang="ru-RU" dirty="0"/>
              <a:t>; </a:t>
            </a:r>
            <a:r>
              <a:rPr lang="ru-RU" dirty="0" err="1"/>
              <a:t>ГТ-газовая</a:t>
            </a:r>
            <a:r>
              <a:rPr lang="ru-RU" dirty="0"/>
              <a:t> турбина; </a:t>
            </a:r>
            <a:r>
              <a:rPr lang="en-US" dirty="0"/>
              <a:t>G</a:t>
            </a:r>
            <a:r>
              <a:rPr lang="ru-RU" dirty="0"/>
              <a:t>-генератор; Т-трансформатор; </a:t>
            </a:r>
            <a:r>
              <a:rPr lang="ru-RU" dirty="0" err="1"/>
              <a:t>М-пусковой</a:t>
            </a:r>
            <a:r>
              <a:rPr lang="ru-RU" dirty="0"/>
              <a:t> двигатель.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63172" t="58460" r="8453" b="19109"/>
          <a:stretch>
            <a:fillRect/>
          </a:stretch>
        </p:blipFill>
        <p:spPr bwMode="auto">
          <a:xfrm>
            <a:off x="214282" y="1428736"/>
            <a:ext cx="8679718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60648"/>
            <a:ext cx="7239000" cy="3384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В компрессор (1) газотурбинного силового агрегата подается воздух. Под высоким давлением воздух из компрессора направляется в камеру сгорания (2), куда подается и основное топливо — газ. Смесь воспламеняется. При сгорании </a:t>
            </a:r>
            <a:r>
              <a:rPr lang="ru-RU" sz="1800" dirty="0" err="1"/>
              <a:t>газовоздушной</a:t>
            </a:r>
            <a:r>
              <a:rPr lang="ru-RU" sz="1800" dirty="0"/>
              <a:t> смеси образуется энергия в виде потока раскаленных газов. Этот поток с высокой скоростью устремляется на рабочее колесо турбины (3) и вращает его. Вращательная кинетическая энергия через вал турбины приводит в действие компрессор и электрический генератор (4). С клемм электрогенератора произведенное электричество, обычно через трансформатор, направляется в электросеть, к потребителям энергии.</a:t>
            </a:r>
          </a:p>
        </p:txBody>
      </p:sp>
      <p:sp>
        <p:nvSpPr>
          <p:cNvPr id="1026" name="AutoShape 2" descr="https://upload.wikimedia.org/wikipedia/commons/d/db/%D0%A1%D0%B8%D0%BB%D0%BE%D0%B2%D0%BE%D0%B9_%D0%B0%D0%B3%D1%80%D0%B5%D0%B3%D0%B0%D1%82_%D0%B3%D0%B0%D0%B7%D0%BE%D1%82%D1%83%D1%80%D0%B1%D0%B8%D0%BD%D0%BD%D0%BE%D0%B9_%D1%8D%D0%BB%D0%B5%D0%BA%D1%82%D1%80%D0%BE%D1%81%D1%82%D0%B0%D0%BD%D1%86%D0%B8%D0%B8_%D1%8D%D0%BB%D0%B5%D0%BA%D1%82%D1%80%D0%BE%D1%81%D1%82%D0%B0%D0%BD%D1%86%D0%B8%D1%8F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C:\Documents and Settings\каб 103\Мои документы\250px-Силовой_агрегат_газотурбинной_электростанции_электростанц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789040"/>
            <a:ext cx="5400600" cy="25490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Запуск 1-2 мин, высокая маневренность, пригодны для покрытия пиков нагрузки.</a:t>
            </a:r>
          </a:p>
          <a:p>
            <a:r>
              <a:rPr lang="ru-RU" sz="4000" dirty="0"/>
              <a:t>КПД 25-30%.</a:t>
            </a:r>
          </a:p>
          <a:p>
            <a:endParaRPr lang="ru-RU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Основные особенности КЭС (ГРЭС):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удаленность от потребителей электроэнергии (что определяет выдачу мощности на высоких и сверхвысоких напряжениях);</a:t>
            </a:r>
          </a:p>
          <a:p>
            <a:r>
              <a:rPr lang="ru-RU" sz="3600" dirty="0"/>
              <a:t>блочный принцип построения электростанции. 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/>
              <a:t>общий вид КЭС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000232" y="-142900"/>
            <a:ext cx="5000661" cy="8286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Принципиальная технологическая схема КЭС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5016"/>
            <a:ext cx="8215338" cy="114298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1 — склад топлива и система топливоподачи; </a:t>
            </a:r>
            <a:r>
              <a:rPr lang="ru-RU" i="1" dirty="0"/>
              <a:t>2 </a:t>
            </a:r>
            <a:r>
              <a:rPr lang="ru-RU" dirty="0"/>
              <a:t>— система </a:t>
            </a:r>
            <a:r>
              <a:rPr lang="ru-RU" dirty="0" err="1"/>
              <a:t>топливоприготовления</a:t>
            </a:r>
            <a:r>
              <a:rPr lang="ru-RU" dirty="0"/>
              <a:t>; </a:t>
            </a:r>
            <a:r>
              <a:rPr lang="ru-RU" i="1" dirty="0"/>
              <a:t>3 — </a:t>
            </a:r>
            <a:r>
              <a:rPr lang="ru-RU" dirty="0"/>
              <a:t>котел; </a:t>
            </a:r>
            <a:r>
              <a:rPr lang="ru-RU" i="1" dirty="0"/>
              <a:t>4 </a:t>
            </a:r>
            <a:r>
              <a:rPr lang="ru-RU" dirty="0"/>
              <a:t>— турбина; 5 — конденсатор; </a:t>
            </a:r>
            <a:r>
              <a:rPr lang="ru-RU" i="1" dirty="0"/>
              <a:t>6 </a:t>
            </a:r>
            <a:r>
              <a:rPr lang="ru-RU" dirty="0"/>
              <a:t>— циркуляционный насос; 7 — конденсатный насос; </a:t>
            </a:r>
            <a:r>
              <a:rPr lang="ru-RU" i="1" dirty="0"/>
              <a:t>8 — </a:t>
            </a:r>
            <a:r>
              <a:rPr lang="ru-RU" dirty="0"/>
              <a:t>питательный насос; 9 — горелки котла; </a:t>
            </a:r>
            <a:r>
              <a:rPr lang="ru-RU" i="1" dirty="0"/>
              <a:t>10 — </a:t>
            </a:r>
            <a:r>
              <a:rPr lang="ru-RU" dirty="0"/>
              <a:t>вентилятор; </a:t>
            </a:r>
            <a:r>
              <a:rPr lang="ru-RU" i="1" dirty="0"/>
              <a:t>11 — </a:t>
            </a:r>
            <a:r>
              <a:rPr lang="ru-RU" dirty="0"/>
              <a:t>дымосос; </a:t>
            </a:r>
            <a:r>
              <a:rPr lang="ru-RU" i="1" dirty="0"/>
              <a:t>12 — </a:t>
            </a:r>
            <a:r>
              <a:rPr lang="ru-RU" dirty="0"/>
              <a:t>воздухоподогреватель; </a:t>
            </a:r>
            <a:r>
              <a:rPr lang="ru-RU" i="1" dirty="0"/>
              <a:t>13 </a:t>
            </a:r>
            <a:r>
              <a:rPr lang="ru-RU" dirty="0"/>
              <a:t>— водяной экономайзер; </a:t>
            </a:r>
            <a:r>
              <a:rPr lang="ru-RU" i="1" dirty="0"/>
              <a:t>14 — </a:t>
            </a:r>
            <a:r>
              <a:rPr lang="ru-RU" dirty="0"/>
              <a:t>подогреватель низкого давления; </a:t>
            </a:r>
            <a:r>
              <a:rPr lang="ru-RU" i="1" dirty="0"/>
              <a:t>15 — </a:t>
            </a:r>
            <a:r>
              <a:rPr lang="ru-RU" dirty="0"/>
              <a:t>деаэратор; </a:t>
            </a:r>
            <a:r>
              <a:rPr lang="ru-RU" i="1" dirty="0"/>
              <a:t>16 </a:t>
            </a:r>
            <a:r>
              <a:rPr lang="ru-RU" dirty="0"/>
              <a:t>— подогреватель высокого давления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lum bright="10000" contrast="10000"/>
          </a:blip>
          <a:srcRect/>
          <a:stretch>
            <a:fillRect/>
          </a:stretch>
        </p:blipFill>
        <p:spPr bwMode="auto">
          <a:xfrm>
            <a:off x="928662" y="1500174"/>
            <a:ext cx="578647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Энергоблок -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как бы отдельная электростанция со своим основным и вспомогательным оборудованием и центром управления — блочным щитом. </a:t>
            </a:r>
          </a:p>
          <a:p>
            <a:r>
              <a:rPr lang="ru-RU" sz="3200" dirty="0"/>
              <a:t>Связей между соседними энергоблоками по технологическим линиям обычно не предусматривается.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технико-экономические преимущества построения </a:t>
            </a:r>
            <a:r>
              <a:rPr lang="ru-RU" sz="2800" dirty="0" err="1"/>
              <a:t>Кэс</a:t>
            </a:r>
            <a:r>
              <a:rPr lang="ru-RU" sz="2800" dirty="0"/>
              <a:t> по блочному принципу 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9416"/>
            <a:ext cx="7929618" cy="503429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облегчается применение пара высоких и сверхвысоких параметров вследствие более простой системы паропроводов, что особенно важно для освоения агрегатов большой мощности;</a:t>
            </a:r>
          </a:p>
          <a:p>
            <a:r>
              <a:rPr lang="ru-RU" dirty="0"/>
              <a:t>упрощается и становится более четкой технологическая схема электростанции, вследствие чего увеличивается надежность работы и облегчается эксплуатация;</a:t>
            </a:r>
          </a:p>
          <a:p>
            <a:r>
              <a:rPr lang="ru-RU" dirty="0"/>
              <a:t>уменьшается, а в отдельных случаях может вообще отсутствовать резервное тепломеханическое оборудование;</a:t>
            </a:r>
          </a:p>
          <a:p>
            <a:r>
              <a:rPr lang="ru-RU" dirty="0"/>
              <a:t>сокращается объем строительных и монтажных работ;</a:t>
            </a:r>
          </a:p>
          <a:p>
            <a:r>
              <a:rPr lang="ru-RU" dirty="0"/>
              <a:t>уменьшаются  капитальные  затраты  на  сооружение  электростанции;</a:t>
            </a:r>
          </a:p>
          <a:p>
            <a:r>
              <a:rPr lang="ru-RU" dirty="0"/>
              <a:t>обеспечивается удобное расширение электростанции, причем новые энергоблоки при необходимости могут отличаться от предыдущих по своим параметрам.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072462" cy="1143000"/>
          </a:xfrm>
        </p:spPr>
        <p:txBody>
          <a:bodyPr>
            <a:noAutofit/>
          </a:bodyPr>
          <a:lstStyle/>
          <a:p>
            <a:r>
              <a:rPr lang="ru-RU" sz="4000" dirty="0"/>
              <a:t>Системы Технологической схемы КЭС 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9416"/>
            <a:ext cx="7786742" cy="484632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dirty="0"/>
              <a:t>топливоподачи;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err="1"/>
              <a:t>топливоприготовления</a:t>
            </a:r>
            <a:r>
              <a:rPr lang="ru-RU" sz="3200" dirty="0"/>
              <a:t>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основного пароводяного контура вместе с парогенератором и турбиной;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циркуляционного водоснабжения;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водоподготовки;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золоулавливания и золоудаления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/>
              <a:t>электрической части станции.</a:t>
            </a:r>
          </a:p>
          <a:p>
            <a:endParaRPr lang="ru-RU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255</TotalTime>
  <Words>1402</Words>
  <Application>Microsoft Office PowerPoint</Application>
  <PresentationFormat>Экран (4:3)</PresentationFormat>
  <Paragraphs>115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8" baseType="lpstr">
      <vt:lpstr>Trebuchet MS</vt:lpstr>
      <vt:lpstr>Wingdings</vt:lpstr>
      <vt:lpstr>Wingdings 2</vt:lpstr>
      <vt:lpstr>Изящная</vt:lpstr>
      <vt:lpstr>Технологический процесс производства электроэнергии </vt:lpstr>
      <vt:lpstr>КЭС Тепловые конденсационные электрические станции </vt:lpstr>
      <vt:lpstr>Топливо для электростанций: </vt:lpstr>
      <vt:lpstr>Основные особенности КЭС (ГРЭС): </vt:lpstr>
      <vt:lpstr>общий вид КЭС</vt:lpstr>
      <vt:lpstr>Принципиальная технологическая схема КЭС</vt:lpstr>
      <vt:lpstr>Энергоблок -</vt:lpstr>
      <vt:lpstr>технико-экономические преимущества построения Кэс по блочному принципу :</vt:lpstr>
      <vt:lpstr>Системы Технологической схемы КЭС :</vt:lpstr>
      <vt:lpstr>КПД  КЭС</vt:lpstr>
      <vt:lpstr>Электроэнергия, вырабатываемая  электростанцией</vt:lpstr>
      <vt:lpstr>Варианты расположения основных сооружений</vt:lpstr>
      <vt:lpstr>Мощность КЭС</vt:lpstr>
      <vt:lpstr>воздействие на окружающую среду;</vt:lpstr>
      <vt:lpstr>Теплофикационные электростанции — теплоэлектроцентрали (ТЭЦ) </vt:lpstr>
      <vt:lpstr>Отличие ТЭЦ от кэс</vt:lpstr>
      <vt:lpstr>Особенности технологической схемы ТЭЦ </vt:lpstr>
      <vt:lpstr>Вариант размещения основного оборудования па площадке ТЭЦ с отдельным зданием ГРУ: </vt:lpstr>
      <vt:lpstr>Атомные электростанции (АЭС)</vt:lpstr>
      <vt:lpstr>Презентация PowerPoint</vt:lpstr>
      <vt:lpstr>Типы реакторов </vt:lpstr>
      <vt:lpstr>двухконтурная схема АЭС для электростанций с реакторами ВВЭР</vt:lpstr>
      <vt:lpstr>Электрическая Мощность реакторов</vt:lpstr>
      <vt:lpstr>Перспективные АЭС</vt:lpstr>
      <vt:lpstr>Вариант размещения основных узлов АЭС с реакторами типа ВВЭР-1000:</vt:lpstr>
      <vt:lpstr>Гидроэлектростанции</vt:lpstr>
      <vt:lpstr>Первичный двигатель - гидротурбина</vt:lpstr>
      <vt:lpstr>Принципиальная технологическая схема гэс</vt:lpstr>
      <vt:lpstr>Презентация PowerPoint</vt:lpstr>
      <vt:lpstr>Воздействие гэс на окружающую среду:</vt:lpstr>
      <vt:lpstr>Газотурбинные электростанции</vt:lpstr>
      <vt:lpstr>Принципиальная технологическая схема ГТу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Технологический процесс производства электроэнергии </dc:title>
  <cp:lastModifiedBy>Юлия Жарова</cp:lastModifiedBy>
  <cp:revision>28</cp:revision>
  <dcterms:modified xsi:type="dcterms:W3CDTF">2022-03-03T02:58:59Z</dcterms:modified>
</cp:coreProperties>
</file>