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3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967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1864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154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9376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0395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114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2496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2875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398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913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854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0149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648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36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907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860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3730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68C34AC-5A15-48B6-AD61-086CBAEBD6DF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B76BD5F-6DA3-42EF-824E-D3691882EA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739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1752600" y="754064"/>
            <a:ext cx="18415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1100"/>
          </a:p>
          <a:p>
            <a:endParaRPr lang="ru-RU" altLang="ru-RU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209801" y="990600"/>
            <a:ext cx="7623175" cy="1752600"/>
          </a:xfrm>
        </p:spPr>
        <p:txBody>
          <a:bodyPr/>
          <a:lstStyle/>
          <a:p>
            <a:pPr eaLnBrk="1" hangingPunct="1"/>
            <a:r>
              <a:rPr lang="ru-RU" altLang="ru-RU" sz="2000" dirty="0">
                <a:latin typeface="Arial" panose="020B0604020202020204" pitchFamily="34" charset="0"/>
              </a:rPr>
              <a:t/>
            </a:r>
            <a:br>
              <a:rPr lang="ru-RU" altLang="ru-RU" sz="2000" dirty="0">
                <a:latin typeface="Arial" panose="020B0604020202020204" pitchFamily="34" charset="0"/>
              </a:rPr>
            </a:br>
            <a:r>
              <a:rPr lang="ru-RU" altLang="ru-RU" sz="2000" dirty="0">
                <a:latin typeface="Arial" panose="020B0604020202020204" pitchFamily="34" charset="0"/>
              </a:rPr>
              <a:t/>
            </a:r>
            <a:br>
              <a:rPr lang="ru-RU" altLang="ru-RU" sz="2000" dirty="0">
                <a:latin typeface="Arial" panose="020B0604020202020204" pitchFamily="34" charset="0"/>
              </a:rPr>
            </a:br>
            <a:r>
              <a:rPr lang="ru-RU" altLang="ru-RU" sz="2400" b="1" dirty="0">
                <a:latin typeface="Arial" panose="020B0604020202020204" pitchFamily="34" charset="0"/>
              </a:rPr>
              <a:t>Охрана труда. Тема 2</a:t>
            </a:r>
          </a:p>
        </p:txBody>
      </p:sp>
      <p:sp>
        <p:nvSpPr>
          <p:cNvPr id="410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4114800"/>
            <a:ext cx="7391400" cy="1600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altLang="ru-RU" sz="3600" b="1" dirty="0"/>
              <a:t>Классификация негативных факторов и их воздействие на человека. </a:t>
            </a:r>
          </a:p>
        </p:txBody>
      </p:sp>
      <p:pic>
        <p:nvPicPr>
          <p:cNvPr id="410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1" y="6172200"/>
            <a:ext cx="3159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6477001"/>
            <a:ext cx="6096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201445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4800" b="1">
                <a:latin typeface="Arial" panose="020B0604020202020204" pitchFamily="34" charset="0"/>
              </a:rPr>
              <a:t>Психофизиологические факторы -</a:t>
            </a:r>
            <a:r>
              <a:rPr lang="ru-RU" altLang="ru-RU" sz="40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209801"/>
            <a:ext cx="8229600" cy="3921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  </a:t>
            </a:r>
            <a:r>
              <a:rPr lang="ru-RU" altLang="ru-RU" sz="3600"/>
              <a:t>– факторы трудового процесса, характеризующие физические и нервно-психические перегрузки, определяющие тяжесть и напряженность труда.</a:t>
            </a:r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2057400" y="62484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2041525" y="62087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23</a:t>
            </a:r>
          </a:p>
        </p:txBody>
      </p:sp>
      <p:pic>
        <p:nvPicPr>
          <p:cNvPr id="2151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5504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Законспектировать тему и фото отправить </a:t>
            </a:r>
          </a:p>
          <a:p>
            <a:r>
              <a:rPr lang="ru-RU" dirty="0" smtClean="0"/>
              <a:t>по </a:t>
            </a:r>
            <a:r>
              <a:rPr lang="ru-RU" dirty="0" err="1" smtClean="0"/>
              <a:t>вайберу</a:t>
            </a:r>
            <a:r>
              <a:rPr lang="ru-RU" dirty="0" smtClean="0"/>
              <a:t> 89025623969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1"/>
            <a:ext cx="8229600" cy="1139825"/>
          </a:xfrm>
        </p:spPr>
        <p:txBody>
          <a:bodyPr/>
          <a:lstStyle/>
          <a:p>
            <a:pPr algn="ctr" eaLnBrk="1" hangingPunct="1"/>
            <a:r>
              <a:rPr lang="ru-RU" altLang="ru-RU" sz="4800" b="1">
                <a:latin typeface="Arial" panose="020B0604020202020204" pitchFamily="34" charset="0"/>
              </a:rPr>
              <a:t>Содержание лекции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35150"/>
            <a:ext cx="8229600" cy="38036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Основные термины и определения в сфере безопасности и охраны труда.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Статистика производственного травматизма.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Классификация факторов производственной среды.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Источники вредных производственных факторов.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Классификация условий труда.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Работоспособность. Фазы работоспособности. 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ru-RU" altLang="ru-RU" sz="2400" dirty="0"/>
              <a:t>Принципы обеспечения безопасности деятельности.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endParaRPr lang="ru-RU" altLang="ru-RU" sz="2400" dirty="0"/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1" y="6248400"/>
            <a:ext cx="26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477001"/>
            <a:ext cx="6096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1812925" y="63611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2</a:t>
            </a:r>
          </a:p>
        </p:txBody>
      </p:sp>
    </p:spTree>
    <p:extLst>
      <p:ext uri="{BB962C8B-B14F-4D97-AF65-F5344CB8AC3E}">
        <p14:creationId xmlns="" xmlns:p14="http://schemas.microsoft.com/office/powerpoint/2010/main" val="1640306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1828800" y="609601"/>
            <a:ext cx="8382000" cy="552132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altLang="ru-RU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600"/>
              <a:t>Стандарты определяют опасности как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3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600"/>
              <a:t> </a:t>
            </a:r>
            <a:r>
              <a:rPr lang="ru-RU" altLang="ru-RU" sz="4400" b="1"/>
              <a:t>ВРЕДНЫЕ И ОПАСНЫЕ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4400"/>
              <a:t>производственные факторы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889125" y="62087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16</a:t>
            </a:r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625872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1981200" y="457201"/>
            <a:ext cx="8305800" cy="56737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200" b="1"/>
              <a:t>   </a:t>
            </a:r>
            <a:r>
              <a:rPr lang="ru-RU" altLang="ru-RU" sz="3600" b="1"/>
              <a:t>Вредный производственный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600" b="1"/>
              <a:t>фактор </a:t>
            </a:r>
            <a:r>
              <a:rPr lang="ru-RU" altLang="ru-RU" sz="3200" b="1"/>
              <a:t>–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200"/>
              <a:t> </a:t>
            </a:r>
            <a:r>
              <a:rPr lang="ru-RU" altLang="ru-RU"/>
              <a:t>фактор производственной среды и трудового процесса, воздействие которого на работающего при определенных условиях (интенсивность, длительность) может вызвать профессиональное заболевание, временное или стойкое снижение работоспособности, повысить частоту соматических и инфекционных заболеваний, привести к нарушению здоровья потомства.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889125" y="62087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17</a:t>
            </a: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507048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1676400" y="838201"/>
            <a:ext cx="8763000" cy="52927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600" b="1"/>
              <a:t>   </a:t>
            </a:r>
            <a:r>
              <a:rPr lang="ru-RU" altLang="ru-RU" sz="4400" b="1"/>
              <a:t>Опасный производственный фактор –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 - </a:t>
            </a:r>
            <a:r>
              <a:rPr lang="ru-RU" altLang="ru-RU" sz="3600"/>
              <a:t>фактор производственной среды и трудового процесса, который может быть причиной острого заболевания или внезапного резкого ухудшения здоровья, смерти.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3600"/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1889125" y="61325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18</a:t>
            </a: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688361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3600" b="1">
                <a:latin typeface="Arial" panose="020B0604020202020204" pitchFamily="34" charset="0"/>
              </a:rPr>
              <a:t>Вредные и опасные производственные факторы подразделяются по своему действию на следующие группы:</a:t>
            </a:r>
            <a:r>
              <a:rPr lang="ru-RU" altLang="ru-RU" sz="3500"/>
              <a:t/>
            </a:r>
            <a:br>
              <a:rPr lang="ru-RU" altLang="ru-RU" sz="3500"/>
            </a:br>
            <a:r>
              <a:rPr lang="ru-RU" altLang="ru-RU" sz="4300" b="1" i="1"/>
              <a:t/>
            </a:r>
            <a:br>
              <a:rPr lang="ru-RU" altLang="ru-RU" sz="4300" b="1" i="1"/>
            </a:br>
            <a:endParaRPr lang="ru-RU" altLang="ru-RU" sz="4300" b="1" i="1"/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1981200" y="3048001"/>
            <a:ext cx="8229600" cy="3082925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AutoNum type="arabicParenR"/>
            </a:pPr>
            <a:r>
              <a:rPr lang="ru-RU" altLang="ru-RU" sz="3600" b="1"/>
              <a:t>физические;</a:t>
            </a:r>
          </a:p>
          <a:p>
            <a:pPr marL="571500" indent="-571500">
              <a:buFont typeface="Wingdings" panose="05000000000000000000" pitchFamily="2" charset="2"/>
              <a:buAutoNum type="arabicParenR"/>
            </a:pPr>
            <a:r>
              <a:rPr lang="ru-RU" altLang="ru-RU" sz="3600" b="1"/>
              <a:t>химические;</a:t>
            </a:r>
          </a:p>
          <a:p>
            <a:pPr marL="571500" indent="-571500">
              <a:buFont typeface="Wingdings" panose="05000000000000000000" pitchFamily="2" charset="2"/>
              <a:buAutoNum type="arabicParenR"/>
            </a:pPr>
            <a:r>
              <a:rPr lang="ru-RU" altLang="ru-RU" sz="3600" b="1"/>
              <a:t>биологические;</a:t>
            </a:r>
          </a:p>
          <a:p>
            <a:pPr marL="571500" indent="-571500">
              <a:buFont typeface="Wingdings" panose="05000000000000000000" pitchFamily="2" charset="2"/>
              <a:buAutoNum type="arabicParenR"/>
            </a:pPr>
            <a:r>
              <a:rPr lang="ru-RU" altLang="ru-RU" sz="3600" b="1"/>
              <a:t>психофизиологические.</a:t>
            </a:r>
            <a:r>
              <a:rPr lang="ru-RU" altLang="ru-RU" sz="3600"/>
              <a:t> </a:t>
            </a: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1981200" y="6248401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19</a:t>
            </a:r>
          </a:p>
        </p:txBody>
      </p:sp>
      <p:pic>
        <p:nvPicPr>
          <p:cNvPr id="1741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9576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b="1">
                <a:latin typeface="Arial" panose="020B0604020202020204" pitchFamily="34" charset="0"/>
              </a:rPr>
              <a:t>Физические негативные факторы:</a:t>
            </a:r>
            <a:r>
              <a:rPr lang="ru-RU" altLang="ru-RU" sz="380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28801"/>
            <a:ext cx="8229600" cy="4302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000"/>
              <a:t>механические опасные факторы;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температура, влажность, скорость движения воздуха, тепловое излучение (микроклимат рабочего места);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неионизирующие электромагнитные поля и излучения;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ионизирующие излучения;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производственный шум, ультразвук, инфразвук;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вибрация (локальная, общая);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освещение – естественное (отсутствие или недостаточность), искусственное (недостаточная освещенность, прямая и отраженная слепящая блескость, пульсация освещенности);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/>
              <a:t>электрическая и другие виды энергии.</a:t>
            </a:r>
          </a:p>
        </p:txBody>
      </p: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1965325" y="62087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20</a:t>
            </a:r>
          </a:p>
        </p:txBody>
      </p:sp>
      <p:pic>
        <p:nvPicPr>
          <p:cNvPr id="1843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112717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b="1">
                <a:latin typeface="Arial" panose="020B0604020202020204" pitchFamily="34" charset="0"/>
              </a:rPr>
              <a:t>Химические негативные факторы -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28801"/>
            <a:ext cx="8229600" cy="43021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-   химически активные вещества, оказывающие на человека действие токсическое, канцерогенное, мутагенное, влияющее на репродуктивную функцию, в том числе некоторые вещества биологической природы (антибиотики, витамины, гормоны, ферменты, белковые препараты);</a:t>
            </a: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1965325" y="62087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21</a:t>
            </a:r>
          </a:p>
        </p:txBody>
      </p:sp>
      <p:pic>
        <p:nvPicPr>
          <p:cNvPr id="1946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240439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b="1">
                <a:latin typeface="Arial" panose="020B0604020202020204" pitchFamily="34" charset="0"/>
              </a:rPr>
              <a:t>Биологические негативные факторы:</a:t>
            </a:r>
            <a:br>
              <a:rPr lang="ru-RU" altLang="ru-RU" b="1">
                <a:latin typeface="Arial" panose="020B0604020202020204" pitchFamily="34" charset="0"/>
              </a:rPr>
            </a:br>
            <a:endParaRPr lang="ru-RU" altLang="ru-RU" b="1">
              <a:latin typeface="Arial" panose="020B060402020202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2286001"/>
            <a:ext cx="8839200" cy="38449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600"/>
              <a:t>  микроорганизмы - продуценты, живые клетки и споры, содержащиеся в препаратах, патогенные микроорганизмы, вирусы, грибы, ядовитые растения, опасные животные, пресмыкающиеся.</a:t>
            </a:r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1965325" y="62087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22</a:t>
            </a:r>
          </a:p>
        </p:txBody>
      </p:sp>
      <p:pic>
        <p:nvPicPr>
          <p:cNvPr id="2048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25" y="6292851"/>
            <a:ext cx="2794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6496051"/>
            <a:ext cx="65405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4346277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346</Words>
  <Application>Microsoft Office PowerPoint</Application>
  <PresentationFormat>Произвольный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Параллакс</vt:lpstr>
      <vt:lpstr>  Охрана труда. Тема 2</vt:lpstr>
      <vt:lpstr>Содержание лекции</vt:lpstr>
      <vt:lpstr>Слайд 3</vt:lpstr>
      <vt:lpstr>Слайд 4</vt:lpstr>
      <vt:lpstr>Слайд 5</vt:lpstr>
      <vt:lpstr>Вредные и опасные производственные факторы подразделяются по своему действию на следующие группы:  </vt:lpstr>
      <vt:lpstr>Физические негативные факторы: </vt:lpstr>
      <vt:lpstr>Химические негативные факторы -</vt:lpstr>
      <vt:lpstr>Биологические негативные факторы: </vt:lpstr>
      <vt:lpstr>Психофизиологические факторы - </vt:lpstr>
      <vt:lpstr>Задание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Охрана труда. Тема 2</dc:title>
  <dc:creator>User</dc:creator>
  <cp:lastModifiedBy>NPO Zav1</cp:lastModifiedBy>
  <cp:revision>2</cp:revision>
  <dcterms:created xsi:type="dcterms:W3CDTF">2016-09-05T06:54:48Z</dcterms:created>
  <dcterms:modified xsi:type="dcterms:W3CDTF">2020-11-02T00:13:36Z</dcterms:modified>
</cp:coreProperties>
</file>