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6" r:id="rId2"/>
  </p:sldMasterIdLst>
  <p:notesMasterIdLst>
    <p:notesMasterId r:id="rId13"/>
  </p:notesMasterIdLst>
  <p:sldIdLst>
    <p:sldId id="256" r:id="rId3"/>
    <p:sldId id="269" r:id="rId4"/>
    <p:sldId id="273" r:id="rId5"/>
    <p:sldId id="275" r:id="rId6"/>
    <p:sldId id="276" r:id="rId7"/>
    <p:sldId id="284" r:id="rId8"/>
    <p:sldId id="285" r:id="rId9"/>
    <p:sldId id="286" r:id="rId10"/>
    <p:sldId id="287" r:id="rId11"/>
    <p:sldId id="27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B510D-B360-4258-BA63-DD5475051CF4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560E1-B220-406A-9EAF-95CF4623CA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99922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403241D-66BC-4EFE-A95D-8AB0F11311B0}" type="slidenum">
              <a:rPr lang="ru-RU" b="0" smtClean="0"/>
              <a:pPr eaLnBrk="1" hangingPunct="1"/>
              <a:t>6</a:t>
            </a:fld>
            <a:endParaRPr lang="ru-RU" b="0" smtClean="0"/>
          </a:p>
        </p:txBody>
      </p:sp>
      <p:sp>
        <p:nvSpPr>
          <p:cNvPr id="81923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4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946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1A17AA0D-D08B-438A-BA11-871ED35B869E}" type="slidenum">
              <a:rPr lang="ru-RU" sz="1200" b="0">
                <a:latin typeface="+mn-lt"/>
                <a:cs typeface="+mn-cs"/>
              </a:rPr>
              <a:pPr algn="r">
                <a:defRPr/>
              </a:pPr>
              <a:t>6</a:t>
            </a:fld>
            <a:endParaRPr lang="ru-RU" sz="1200" b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CE83A1-AED0-4606-9D1B-86193A336C35}" type="slidenum">
              <a:rPr lang="ru-RU" b="0" smtClean="0"/>
              <a:pPr eaLnBrk="1" hangingPunct="1"/>
              <a:t>7</a:t>
            </a:fld>
            <a:endParaRPr lang="ru-RU" b="0" smtClean="0"/>
          </a:p>
        </p:txBody>
      </p:sp>
      <p:sp>
        <p:nvSpPr>
          <p:cNvPr id="82947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2C2B47E-B428-4D16-8DA1-F60EE653C33E}" type="slidenum">
              <a:rPr lang="ru-RU" sz="1200" b="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ru-RU" sz="1200" b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AF5CEF2-0347-4B78-82C0-08F47BA7DEFD}" type="slidenum">
              <a:rPr lang="ru-RU" b="0" smtClean="0">
                <a:solidFill>
                  <a:prstClr val="black"/>
                </a:solidFill>
              </a:rPr>
              <a:pPr eaLnBrk="1" hangingPunct="1"/>
              <a:t>8</a:t>
            </a:fld>
            <a:endParaRPr lang="ru-RU" b="0" smtClean="0">
              <a:solidFill>
                <a:prstClr val="black"/>
              </a:solidFill>
            </a:endParaRPr>
          </a:p>
        </p:txBody>
      </p:sp>
      <p:sp>
        <p:nvSpPr>
          <p:cNvPr id="84995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6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1508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fld id="{C677A070-B58A-4D86-93AC-2614CB132A5A}" type="slidenum">
              <a:rPr lang="ru-RU" sz="1200">
                <a:solidFill>
                  <a:prstClr val="black"/>
                </a:solidFill>
                <a:cs typeface="Arial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 sz="1200">
              <a:solidFill>
                <a:prstClr val="black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8FBB790-B06E-42ED-822F-4BA44C0B97CB}" type="slidenum">
              <a:rPr lang="ru-RU" b="0" smtClean="0">
                <a:solidFill>
                  <a:prstClr val="black"/>
                </a:solidFill>
              </a:rPr>
              <a:pPr eaLnBrk="1" hangingPunct="1"/>
              <a:t>9</a:t>
            </a:fld>
            <a:endParaRPr lang="ru-RU" b="0" smtClean="0">
              <a:solidFill>
                <a:prstClr val="black"/>
              </a:solidFill>
            </a:endParaRPr>
          </a:p>
        </p:txBody>
      </p:sp>
      <p:sp>
        <p:nvSpPr>
          <p:cNvPr id="86019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20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2532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fld id="{A753E771-6522-45EF-9E81-690A5196DE51}" type="slidenum">
              <a:rPr lang="ru-RU" sz="1200">
                <a:solidFill>
                  <a:prstClr val="black"/>
                </a:solidFill>
                <a:cs typeface="Arial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 sz="1200">
              <a:solidFill>
                <a:prstClr val="black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05CE92-0F62-4821-83B7-A92A77292C7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5815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143D51-0542-4A71-BD9D-03DA4829F31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2368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060F7-D4FF-4FAF-9B72-036FA0FE394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7428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ABDC11-866C-47EE-A442-1F3B203A0CE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28759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Заголовок, текст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95ADB-A1A7-40B6-96D3-781008CBB0C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2622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05CE92-0F62-4821-83B7-A92A77292C7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00804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207ED-27AA-4E10-A676-345A55A6CFF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69263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6BEA9-DD32-49A8-8E29-8F76DFB719D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11051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76657-57C4-48C1-84BF-BEB7E037BAF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03345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83857-BD8C-4841-B06D-0EAAA4D7BAA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48761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01224-292A-479F-834D-3DE8E4E439F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1455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207ED-27AA-4E10-A676-345A55A6CFF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23026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24C17-A1FE-4698-8E65-9A6C29EA6F4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33238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5F535-04D6-4E7D-8EF2-181A31F0296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77707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FBEED-74B9-4810-B4F9-188B02D1924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58296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143D51-0542-4A71-BD9D-03DA4829F31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58625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060F7-D4FF-4FAF-9B72-036FA0FE394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37778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ABDC11-866C-47EE-A442-1F3B203A0CE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94338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Заголовок, текст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95ADB-A1A7-40B6-96D3-781008CBB0C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721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6BEA9-DD32-49A8-8E29-8F76DFB719D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6015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76657-57C4-48C1-84BF-BEB7E037BAF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314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83857-BD8C-4841-B06D-0EAAA4D7BAA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9340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01224-292A-479F-834D-3DE8E4E439F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7123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24C17-A1FE-4698-8E65-9A6C29EA6F4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3403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5F535-04D6-4E7D-8EF2-181A31F0296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9300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FBEED-74B9-4810-B4F9-188B02D1924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7627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869917-7055-495C-BEA9-C3703FEC1ADC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126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869917-7055-495C-BEA9-C3703FEC1ADC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5454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vk.com/id407022472" TargetMode="External"/><Relationship Id="rId4" Type="http://schemas.openxmlformats.org/officeDocument/2006/relationships/hyperlink" Target="mailto:olgadumnova80@mail.r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42910" y="2285992"/>
            <a:ext cx="7772400" cy="1500198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182880" indent="0">
              <a:buNone/>
            </a:pPr>
            <a:r>
              <a:rPr lang="ru-RU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4400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ерестановки</a:t>
            </a:r>
            <a:r>
              <a:rPr lang="ru-RU" sz="4400" i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сочетания</a:t>
            </a:r>
            <a:r>
              <a:rPr lang="ru-RU" sz="4400" i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4400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размещения</a:t>
            </a:r>
            <a:r>
              <a:rPr lang="ru-RU" sz="4400" i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 повторениями</a:t>
            </a:r>
            <a:br>
              <a:rPr lang="ru-RU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40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44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4" descr="ofis007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00826" y="3929066"/>
            <a:ext cx="2088232" cy="2416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376293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428596" y="1428736"/>
            <a:ext cx="8568952" cy="3014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9pPr>
          </a:lstStyle>
          <a:p>
            <a:pPr>
              <a:lnSpc>
                <a:spcPct val="80000"/>
              </a:lnSpc>
              <a:buClr>
                <a:srgbClr val="FF0000"/>
              </a:buCl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1) Сколько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разных слов можно составить из слова «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комбинаторика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»? </a:t>
            </a:r>
          </a:p>
          <a:p>
            <a:pPr>
              <a:lnSpc>
                <a:spcPct val="80000"/>
              </a:lnSpc>
              <a:buClr>
                <a:srgbClr val="FF0000"/>
              </a:buCl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2) Для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составления букета из девяти цветов в магазине имеются розы, гвоздики, хризантемы и пионы. Сколькими способами можно составить из этих цветов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букет?</a:t>
            </a:r>
          </a:p>
          <a:p>
            <a:pPr>
              <a:lnSpc>
                <a:spcPct val="80000"/>
              </a:lnSpc>
              <a:buClr>
                <a:srgbClr val="FF0000"/>
              </a:buCl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3) Сколько существует четырехзначных номеров, не содержащих цифр 0,  5, 8? </a:t>
            </a: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q"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4" descr="ofis007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632"/>
            <a:ext cx="1428750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00166" y="428604"/>
            <a:ext cx="63721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u="sng" dirty="0" smtClean="0"/>
              <a:t>Задачи для самостоятельного решения:</a:t>
            </a:r>
            <a:endParaRPr lang="ru-RU" sz="2400" b="1" u="sng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85720" y="4786322"/>
            <a:ext cx="88582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Домашнее задание: </a:t>
            </a:r>
            <a:r>
              <a:rPr lang="ru-RU" dirty="0" smtClean="0">
                <a:solidFill>
                  <a:srgbClr val="0070C0"/>
                </a:solidFill>
              </a:rPr>
              <a:t>1) Написать краткий конспект урока в тетради;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		      2) </a:t>
            </a:r>
            <a:r>
              <a:rPr lang="ru-RU" dirty="0" smtClean="0">
                <a:solidFill>
                  <a:srgbClr val="0070C0"/>
                </a:solidFill>
              </a:rPr>
              <a:t>Решить задачи для самостоятельного решения 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smtClean="0">
                <a:solidFill>
                  <a:srgbClr val="0070C0"/>
                </a:solidFill>
              </a:rPr>
              <a:t>в тетради.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Сфотографировать и отправить на электронную почту преподавателя </a:t>
            </a:r>
            <a:r>
              <a:rPr lang="en-US" dirty="0" smtClean="0">
                <a:solidFill>
                  <a:srgbClr val="C00000"/>
                </a:solidFill>
                <a:hlinkClick r:id="rId4"/>
              </a:rPr>
              <a:t>olgadumnova80@mail.ru</a:t>
            </a:r>
            <a:r>
              <a:rPr lang="ru-RU" dirty="0" smtClean="0">
                <a:solidFill>
                  <a:srgbClr val="C00000"/>
                </a:solidFill>
              </a:rPr>
              <a:t> или в личные сообщения «В контакте» </a:t>
            </a:r>
            <a:r>
              <a:rPr lang="ru-RU" u="sng" dirty="0" smtClean="0">
                <a:hlinkClick r:id="rId5"/>
              </a:rPr>
              <a:t>https://vk.com/id407022472</a:t>
            </a:r>
            <a:r>
              <a:rPr lang="ru-RU" dirty="0" smtClean="0"/>
              <a:t> Ольга </a:t>
            </a:r>
            <a:r>
              <a:rPr lang="ru-RU" dirty="0" err="1" smtClean="0"/>
              <a:t>Думнова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666871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7938"/>
            <a:ext cx="9144000" cy="725487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buNone/>
              <a:defRPr/>
            </a:pP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Перестановки 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повторениями</a:t>
            </a:r>
            <a:endParaRPr lang="ru-RU" sz="3600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179512" y="1124744"/>
            <a:ext cx="8713663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algn="just"/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Рассматривая перестановки ранее, мы предполагали, что </a:t>
            </a:r>
            <a:r>
              <a:rPr lang="en-US" altLang="ru-RU" sz="2000" b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элементов различны.</a:t>
            </a:r>
          </a:p>
          <a:p>
            <a:pPr algn="just"/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Если среди </a:t>
            </a:r>
            <a:r>
              <a:rPr lang="en-US" altLang="ru-RU" sz="2400" b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 элементов</a:t>
            </a:r>
            <a:r>
              <a:rPr lang="en-US" alt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есть </a:t>
            </a:r>
            <a:r>
              <a:rPr lang="en-US" altLang="ru-RU" sz="2400" b="1" dirty="0">
                <a:latin typeface="Times New Roman" pitchFamily="18" charset="0"/>
                <a:cs typeface="Times New Roman" pitchFamily="18" charset="0"/>
              </a:rPr>
              <a:t>n1</a:t>
            </a:r>
            <a:r>
              <a:rPr lang="en-US" alt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элемент одного вида,</a:t>
            </a:r>
            <a:r>
              <a:rPr lang="en-US" alt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400" b="1" dirty="0">
                <a:latin typeface="Times New Roman" pitchFamily="18" charset="0"/>
                <a:cs typeface="Times New Roman" pitchFamily="18" charset="0"/>
              </a:rPr>
              <a:t>n2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 элементов другого вида и т.д., </a:t>
            </a:r>
            <a:r>
              <a:rPr lang="en-US" altLang="ru-RU" sz="2000" b="1" dirty="0" err="1">
                <a:latin typeface="Times New Roman" pitchFamily="18" charset="0"/>
                <a:cs typeface="Times New Roman" pitchFamily="18" charset="0"/>
              </a:rPr>
              <a:t>nk</a:t>
            </a:r>
            <a:r>
              <a:rPr lang="en-US" alt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элементов </a:t>
            </a:r>
            <a:r>
              <a:rPr lang="en-US" altLang="ru-RU" sz="2000" b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-го вида, то имеем перестановки с повторениями, их число:</a:t>
            </a:r>
          </a:p>
          <a:p>
            <a:endParaRPr lang="ru-RU" alt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508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69585819"/>
              </p:ext>
            </p:extLst>
          </p:nvPr>
        </p:nvGraphicFramePr>
        <p:xfrm>
          <a:off x="611560" y="2781300"/>
          <a:ext cx="8435603" cy="1250950"/>
        </p:xfrm>
        <a:graphic>
          <a:graphicData uri="http://schemas.openxmlformats.org/presentationml/2006/ole">
            <p:oleObj spid="_x0000_s3093" name="Формула" r:id="rId3" imgW="2743200" imgH="431800" progId="Equation.3">
              <p:embed/>
            </p:oleObj>
          </a:graphicData>
        </a:graphic>
      </p:graphicFrame>
      <p:sp>
        <p:nvSpPr>
          <p:cNvPr id="21509" name="Прямоугольник 4"/>
          <p:cNvSpPr>
            <a:spLocks noChangeArrowheads="1"/>
          </p:cNvSpPr>
          <p:nvPr/>
        </p:nvSpPr>
        <p:spPr bwMode="auto">
          <a:xfrm>
            <a:off x="323528" y="4194791"/>
            <a:ext cx="8713663" cy="1569660"/>
          </a:xfrm>
          <a:prstGeom prst="rect">
            <a:avLst/>
          </a:prstGeom>
          <a:solidFill>
            <a:schemeClr val="accent6">
              <a:lumMod val="40000"/>
              <a:lumOff val="60000"/>
              <a:alpha val="74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lang="ru-RU" altLang="ru-RU" sz="2400" b="1" u="sng" dirty="0" smtClean="0">
                <a:latin typeface="Times New Roman" pitchFamily="18" charset="0"/>
                <a:cs typeface="Times New Roman" pitchFamily="18" charset="0"/>
              </a:rPr>
              <a:t>Пример </a:t>
            </a:r>
            <a:r>
              <a:rPr lang="ru-RU" altLang="ru-RU" sz="2400" b="1" u="sng" dirty="0" smtClean="0">
                <a:latin typeface="Times New Roman" pitchFamily="18" charset="0"/>
                <a:cs typeface="Times New Roman" pitchFamily="18" charset="0"/>
              </a:rPr>
              <a:t>1.</a:t>
            </a:r>
            <a:endParaRPr lang="ru-RU" alt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Сколько различных «слов» можно составить из букв слова </a:t>
            </a:r>
            <a:r>
              <a: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ДЕД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n=3, k=2, n1=2, n2=1</a:t>
            </a:r>
            <a:endParaRPr lang="ru-RU" altLang="ru-RU" sz="2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510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04289554"/>
              </p:ext>
            </p:extLst>
          </p:nvPr>
        </p:nvGraphicFramePr>
        <p:xfrm>
          <a:off x="2267744" y="5790424"/>
          <a:ext cx="5282557" cy="993477"/>
        </p:xfrm>
        <a:graphic>
          <a:graphicData uri="http://schemas.openxmlformats.org/presentationml/2006/ole">
            <p:oleObj spid="_x0000_s3094" name="Формула" r:id="rId4" imgW="1167893" imgH="317362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3172152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0" y="1196975"/>
            <a:ext cx="8785225" cy="1800225"/>
          </a:xfrm>
          <a:prstGeom prst="rect">
            <a:avLst/>
          </a:prstGeom>
          <a:solidFill>
            <a:schemeClr val="accent6">
              <a:lumMod val="60000"/>
              <a:lumOff val="40000"/>
              <a:alpha val="59000"/>
            </a:schemeClr>
          </a:solidFill>
        </p:spPr>
        <p:txBody>
          <a:bodyPr/>
          <a:lstStyle/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dirty="0" smtClean="0">
                <a:solidFill>
                  <a:srgbClr val="993300"/>
                </a:solidFill>
              </a:rPr>
              <a:t>	</a:t>
            </a:r>
            <a:r>
              <a:rPr lang="ru-RU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Пример </a:t>
            </a:r>
            <a:r>
              <a:rPr lang="ru-RU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b="1" dirty="0" smtClean="0">
                <a:solidFill>
                  <a:srgbClr val="0000FF"/>
                </a:solidFill>
              </a:rPr>
              <a:t>Слова и фразы с переставленными буквами называют анаграммами. Сколько анаграмм можно составить из слова «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макака</a:t>
            </a:r>
            <a:r>
              <a:rPr lang="ru-RU" sz="2400" b="1" dirty="0" smtClean="0">
                <a:solidFill>
                  <a:srgbClr val="0000FF"/>
                </a:solidFill>
              </a:rPr>
              <a:t>»?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400" dirty="0" smtClean="0">
                <a:solidFill>
                  <a:srgbClr val="993300"/>
                </a:solidFill>
              </a:rPr>
              <a:t>	</a:t>
            </a:r>
            <a:r>
              <a:rPr lang="ru-RU" sz="2400" b="1" dirty="0" smtClean="0"/>
              <a:t>Решение</a:t>
            </a:r>
            <a:r>
              <a:rPr lang="ru-RU" sz="2400" dirty="0" smtClean="0"/>
              <a:t>.</a:t>
            </a:r>
          </a:p>
          <a:p>
            <a:pPr eaLnBrk="1" hangingPunct="1">
              <a:buFontTx/>
              <a:buNone/>
            </a:pPr>
            <a:endParaRPr lang="ru-RU" dirty="0" smtClean="0"/>
          </a:p>
        </p:txBody>
      </p:sp>
      <p:sp>
        <p:nvSpPr>
          <p:cNvPr id="22532" name="Прямоугольник 13"/>
          <p:cNvSpPr>
            <a:spLocks noChangeArrowheads="1"/>
          </p:cNvSpPr>
          <p:nvPr/>
        </p:nvSpPr>
        <p:spPr bwMode="auto">
          <a:xfrm>
            <a:off x="395536" y="2924175"/>
            <a:ext cx="8496944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Всего в слове «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МАКАКА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»  6 букв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m=6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Определим сколько раз в слове используется каждая буква: </a:t>
            </a:r>
          </a:p>
          <a:p>
            <a:pPr algn="just"/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» - 1 раз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k1=1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b="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» - 3 раза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k2=3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b="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» -  2 раза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k3=2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39750" y="5084763"/>
            <a:ext cx="814388" cy="6254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0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Р =</a:t>
            </a:r>
            <a:r>
              <a:rPr lang="ru-RU" sz="35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692275" y="4895850"/>
            <a:ext cx="522288" cy="549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000" b="0"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m!</a:t>
            </a:r>
            <a:endParaRPr lang="ru-RU" sz="3000" b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116013" y="5373688"/>
            <a:ext cx="2000250" cy="5492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30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k</a:t>
            </a:r>
            <a:r>
              <a:rPr lang="en-US" sz="16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1</a:t>
            </a:r>
            <a:r>
              <a:rPr lang="en-US" sz="30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! k</a:t>
            </a:r>
            <a:r>
              <a:rPr lang="en-US" sz="16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2</a:t>
            </a:r>
            <a:r>
              <a:rPr lang="en-US" sz="30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! </a:t>
            </a:r>
            <a:r>
              <a:rPr lang="ru-RU" sz="30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…</a:t>
            </a:r>
            <a:r>
              <a:rPr lang="en-US" sz="3000" b="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k</a:t>
            </a:r>
            <a:r>
              <a:rPr lang="en-US" sz="1600" b="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n</a:t>
            </a:r>
            <a:r>
              <a:rPr lang="en-US" sz="30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!</a:t>
            </a:r>
            <a:endParaRPr lang="ru-RU" sz="3000" b="0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851275" y="5084763"/>
            <a:ext cx="1239838" cy="6254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0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Р</a:t>
            </a:r>
            <a:r>
              <a:rPr lang="ru-RU" sz="16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1,3,2</a:t>
            </a:r>
            <a:r>
              <a:rPr lang="ru-RU" sz="35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  <a:r>
              <a:rPr lang="ru-RU" sz="30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=</a:t>
            </a:r>
            <a:r>
              <a:rPr lang="ru-RU" sz="35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5280025" y="4929188"/>
            <a:ext cx="442913" cy="519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6</a:t>
            </a:r>
            <a:r>
              <a:rPr lang="en-US" sz="2800" b="0"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!</a:t>
            </a:r>
            <a:endParaRPr lang="ru-RU" sz="2800" b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932363" y="5373688"/>
            <a:ext cx="1285875" cy="5191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</a:t>
            </a:r>
            <a:r>
              <a:rPr lang="en-US" sz="2800" b="0"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! </a:t>
            </a:r>
            <a:r>
              <a:rPr lang="ru-RU" sz="2800" b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3</a:t>
            </a:r>
            <a:r>
              <a:rPr lang="en-US" sz="2800" b="0"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! </a:t>
            </a:r>
            <a:r>
              <a:rPr lang="ru-RU" sz="2800" b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2</a:t>
            </a:r>
            <a:r>
              <a:rPr lang="en-US" sz="2800" b="0"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!</a:t>
            </a:r>
            <a:endParaRPr lang="ru-RU" sz="2800" b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011863" y="5157788"/>
            <a:ext cx="374650" cy="549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000" b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=</a:t>
            </a:r>
            <a:endParaRPr lang="ru-RU" sz="3000" b="0">
              <a:latin typeface="Calibri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369050" y="4997450"/>
            <a:ext cx="1082675" cy="519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4*5*6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6659563" y="5357813"/>
            <a:ext cx="365125" cy="519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2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7380288" y="5157788"/>
            <a:ext cx="374650" cy="549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000" b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=</a:t>
            </a:r>
            <a:endParaRPr lang="ru-RU" sz="3000" b="0">
              <a:latin typeface="Calibri" pitchFamily="34" charset="0"/>
            </a:endParaRPr>
          </a:p>
        </p:txBody>
      </p:sp>
      <p:sp>
        <p:nvSpPr>
          <p:cNvPr id="22543" name="Line 21"/>
          <p:cNvSpPr>
            <a:spLocks noChangeShapeType="1"/>
          </p:cNvSpPr>
          <p:nvPr/>
        </p:nvSpPr>
        <p:spPr bwMode="auto">
          <a:xfrm>
            <a:off x="1258888" y="5445125"/>
            <a:ext cx="1441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44" name="Line 22"/>
          <p:cNvSpPr>
            <a:spLocks noChangeShapeType="1"/>
          </p:cNvSpPr>
          <p:nvPr/>
        </p:nvSpPr>
        <p:spPr bwMode="auto">
          <a:xfrm>
            <a:off x="6443663" y="5445125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45" name="Line 23"/>
          <p:cNvSpPr>
            <a:spLocks noChangeShapeType="1"/>
          </p:cNvSpPr>
          <p:nvPr/>
        </p:nvSpPr>
        <p:spPr bwMode="auto">
          <a:xfrm>
            <a:off x="5003800" y="5445125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7812088" y="5157788"/>
            <a:ext cx="668337" cy="549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000" b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60</a:t>
            </a:r>
            <a:r>
              <a:rPr lang="ru-RU" sz="3000" b="0">
                <a:solidFill>
                  <a:srgbClr val="467CA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.</a:t>
            </a:r>
            <a:endParaRPr lang="ru-RU" sz="3000" b="0">
              <a:latin typeface="Calibri" pitchFamily="34" charset="0"/>
            </a:endParaRPr>
          </a:p>
        </p:txBody>
      </p:sp>
      <p:sp>
        <p:nvSpPr>
          <p:cNvPr id="22547" name="AutoShape 30"/>
          <p:cNvSpPr>
            <a:spLocks noChangeArrowheads="1"/>
          </p:cNvSpPr>
          <p:nvPr/>
        </p:nvSpPr>
        <p:spPr bwMode="auto">
          <a:xfrm>
            <a:off x="3059113" y="5373688"/>
            <a:ext cx="431800" cy="214312"/>
          </a:xfrm>
          <a:prstGeom prst="rightArrow">
            <a:avLst>
              <a:gd name="adj1" fmla="val 50000"/>
              <a:gd name="adj2" fmla="val 5037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0" y="8191"/>
            <a:ext cx="9144000" cy="7254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buNone/>
              <a:defRPr/>
            </a:pPr>
            <a:r>
              <a:rPr lang="ru-RU" sz="3600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Перестановки с повторениями</a:t>
            </a:r>
            <a:endParaRPr lang="ru-RU" sz="3600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41439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-22225"/>
            <a:ext cx="9144000" cy="1125538"/>
          </a:xfrm>
          <a:solidFill>
            <a:schemeClr val="accent1">
              <a:lumMod val="40000"/>
              <a:lumOff val="60000"/>
              <a:alpha val="63000"/>
            </a:schemeClr>
          </a:solidFill>
        </p:spPr>
        <p:txBody>
          <a:bodyPr/>
          <a:lstStyle/>
          <a:p>
            <a:r>
              <a:rPr lang="ru-RU" sz="3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Размещения с повторениями</a:t>
            </a:r>
          </a:p>
        </p:txBody>
      </p:sp>
      <p:sp>
        <p:nvSpPr>
          <p:cNvPr id="38915" name="Объект 2"/>
          <p:cNvSpPr>
            <a:spLocks noGrp="1"/>
          </p:cNvSpPr>
          <p:nvPr>
            <p:ph idx="4294967295"/>
          </p:nvPr>
        </p:nvSpPr>
        <p:spPr>
          <a:xfrm>
            <a:off x="0" y="1484313"/>
            <a:ext cx="8580438" cy="5472112"/>
          </a:xfrm>
          <a:prstGeom prst="rect">
            <a:avLst/>
          </a:prstGeom>
        </p:spPr>
        <p:txBody>
          <a:bodyPr/>
          <a:lstStyle/>
          <a:p>
            <a:r>
              <a:rPr lang="ru-RU" sz="3200" b="1" i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Размещения с повторениями </a:t>
            </a: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соединения, содержащие 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элементов, выбираемых из элементов 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различных видов (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)</a:t>
            </a:r>
            <a:r>
              <a:rPr lang="ru-RU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и отличающиеся одно от другого либо  составом, либо порядком элементов.</a:t>
            </a:r>
          </a:p>
          <a:p>
            <a:r>
              <a:rPr lang="ru-RU" sz="3200" b="1" u="sng" dirty="0" smtClean="0"/>
              <a:t>Их количество </a:t>
            </a:r>
            <a:r>
              <a:rPr lang="ru-RU" sz="3200" dirty="0" smtClean="0"/>
              <a:t>в предположении неограниченности количества</a:t>
            </a:r>
            <a:r>
              <a:rPr lang="en-US" sz="3200" dirty="0" smtClean="0"/>
              <a:t> </a:t>
            </a:r>
            <a:r>
              <a:rPr lang="ru-RU" sz="3200" dirty="0" smtClean="0"/>
              <a:t>элементов каждого вида равно</a:t>
            </a:r>
          </a:p>
          <a:p>
            <a:endParaRPr lang="ru-RU" sz="3200" dirty="0" smtClean="0"/>
          </a:p>
        </p:txBody>
      </p:sp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4725" y="5373688"/>
            <a:ext cx="3130550" cy="1008062"/>
          </a:xfrm>
          <a:prstGeom prst="rect">
            <a:avLst/>
          </a:prstGeom>
          <a:solidFill>
            <a:schemeClr val="accent3">
              <a:lumMod val="60000"/>
              <a:lumOff val="40000"/>
              <a:alpha val="94000"/>
            </a:schemeClr>
          </a:solidFill>
          <a:ln w="19050">
            <a:solidFill>
              <a:srgbClr val="FF0000"/>
            </a:solidFill>
          </a:ln>
          <a:extLst/>
        </p:spPr>
      </p:pic>
      <p:graphicFrame>
        <p:nvGraphicFramePr>
          <p:cNvPr id="38917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35024367"/>
              </p:ext>
            </p:extLst>
          </p:nvPr>
        </p:nvGraphicFramePr>
        <p:xfrm>
          <a:off x="6156176" y="2636912"/>
          <a:ext cx="876300" cy="368300"/>
        </p:xfrm>
        <a:graphic>
          <a:graphicData uri="http://schemas.openxmlformats.org/presentationml/2006/ole">
            <p:oleObj spid="_x0000_s8200" name="Формула" r:id="rId4" imgW="393359" imgH="164957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3264920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1196975"/>
            <a:ext cx="9144000" cy="20161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ru-RU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Пример </a:t>
            </a:r>
            <a:r>
              <a:rPr lang="ru-RU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 библиотеку, в которой есть много одинаковых учебников </a:t>
            </a:r>
            <a:r>
              <a:rPr lang="ru-RU" sz="20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 десяти предметам</a:t>
            </a:r>
            <a:r>
              <a:rPr lang="ru-RU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пришло </a:t>
            </a:r>
            <a:r>
              <a:rPr lang="ru-RU" sz="20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 школьников</a:t>
            </a:r>
            <a:r>
              <a:rPr lang="ru-RU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каждый из которых хочет взять учебник. Библиотекарь записывает в журнал по 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порядку названия </a:t>
            </a:r>
            <a:r>
              <a:rPr lang="ru-RU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(без номера) взятых учебников без имен учеников, которые их взяли. Сколько разных списков в журнале могло появиться?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-22225"/>
            <a:ext cx="9144000" cy="1125538"/>
          </a:xfrm>
          <a:solidFill>
            <a:schemeClr val="accent1">
              <a:lumMod val="40000"/>
              <a:lumOff val="60000"/>
              <a:alpha val="63000"/>
            </a:schemeClr>
          </a:solidFill>
        </p:spPr>
        <p:txBody>
          <a:bodyPr/>
          <a:lstStyle/>
          <a:p>
            <a:r>
              <a:rPr lang="ru-RU" sz="3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Размещения с повторениями</a:t>
            </a:r>
          </a:p>
        </p:txBody>
      </p:sp>
      <p:sp>
        <p:nvSpPr>
          <p:cNvPr id="6" name="Объект 2"/>
          <p:cNvSpPr>
            <a:spLocks noGrp="1"/>
          </p:cNvSpPr>
          <p:nvPr/>
        </p:nvSpPr>
        <p:spPr bwMode="auto">
          <a:xfrm>
            <a:off x="0" y="3212977"/>
            <a:ext cx="9144000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ru-RU" sz="2400" i="1" dirty="0" smtClean="0"/>
              <a:t>Решение</a:t>
            </a:r>
            <a:r>
              <a:rPr lang="ru-RU" sz="2400" dirty="0" smtClean="0"/>
              <a:t>: Так как учебники по каждому предмету одинаковые, и библиотекарь записывает лишь название (без номера),то  </a:t>
            </a:r>
            <a:r>
              <a:rPr lang="ru-RU" sz="2400" b="1" u="sng" dirty="0" smtClean="0">
                <a:solidFill>
                  <a:srgbClr val="C00000"/>
                </a:solidFill>
              </a:rPr>
              <a:t>список – размещение с повторением</a:t>
            </a:r>
            <a:r>
              <a:rPr lang="ru-RU" sz="2400" dirty="0" smtClean="0"/>
              <a:t>, </a:t>
            </a:r>
            <a:r>
              <a:rPr lang="en-US" sz="2400" dirty="0" smtClean="0"/>
              <a:t> </a:t>
            </a:r>
            <a:r>
              <a:rPr lang="ru-RU" sz="2400" dirty="0" smtClean="0"/>
              <a:t>число элементов исходного множества равно 10, а количество позиций – 5. </a:t>
            </a:r>
          </a:p>
          <a:p>
            <a:pPr marL="0" indent="0">
              <a:buFontTx/>
              <a:buNone/>
              <a:defRPr/>
            </a:pPr>
            <a:r>
              <a:rPr lang="ru-RU" sz="2400" dirty="0" smtClean="0">
                <a:solidFill>
                  <a:srgbClr val="993300"/>
                </a:solidFill>
              </a:rPr>
              <a:t>Тогда количество разных списков равно                            </a:t>
            </a:r>
          </a:p>
          <a:p>
            <a:pPr marL="0" indent="0">
              <a:buFontTx/>
              <a:buNone/>
              <a:defRPr/>
            </a:pPr>
            <a:r>
              <a:rPr lang="ru-RU" sz="2400" dirty="0">
                <a:solidFill>
                  <a:srgbClr val="993300"/>
                </a:solidFill>
              </a:rPr>
              <a:t> </a:t>
            </a:r>
            <a:r>
              <a:rPr lang="ru-RU" sz="2400" dirty="0" smtClean="0">
                <a:solidFill>
                  <a:srgbClr val="993300"/>
                </a:solidFill>
              </a:rPr>
              <a:t>                          </a:t>
            </a:r>
            <a:r>
              <a:rPr lang="ru-RU" sz="2400" dirty="0" smtClean="0"/>
              <a:t>= 100000.</a:t>
            </a:r>
          </a:p>
          <a:p>
            <a:pPr marL="0" indent="0" algn="r">
              <a:buFontTx/>
              <a:buNone/>
              <a:defRPr/>
            </a:pPr>
            <a:r>
              <a:rPr lang="ru-RU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100000 </a:t>
            </a:r>
          </a:p>
          <a:p>
            <a:pPr>
              <a:defRPr/>
            </a:pPr>
            <a:endParaRPr lang="ru-RU" sz="2400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8596" y="5143512"/>
            <a:ext cx="18573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045382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lum bright="-16000"/>
            <a:grayscl/>
          </a:blip>
          <a:srcRect/>
          <a:stretch>
            <a:fillRect/>
          </a:stretch>
        </p:blipFill>
        <p:spPr bwMode="auto">
          <a:xfrm>
            <a:off x="3428992" y="4929198"/>
            <a:ext cx="1666875" cy="125253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2225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64516" name="Содержимое 2"/>
          <p:cNvSpPr>
            <a:spLocks noGrp="1"/>
          </p:cNvSpPr>
          <p:nvPr>
            <p:ph idx="4294967295"/>
          </p:nvPr>
        </p:nvSpPr>
        <p:spPr>
          <a:xfrm>
            <a:off x="0" y="1196975"/>
            <a:ext cx="8893175" cy="4392613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ru-RU" sz="3200" b="1" i="1" u="sng" dirty="0" smtClean="0">
                <a:solidFill>
                  <a:srgbClr val="0000FF"/>
                </a:solidFill>
                <a:latin typeface="Bookman Old Style" pitchFamily="18" charset="0"/>
              </a:rPr>
              <a:t>Сочетаниями с повторениями </a:t>
            </a:r>
            <a:r>
              <a:rPr lang="ru-RU" sz="3200" dirty="0" smtClean="0">
                <a:solidFill>
                  <a:schemeClr val="tx1"/>
                </a:solidFill>
                <a:latin typeface="Bookman Old Style" pitchFamily="18" charset="0"/>
              </a:rPr>
              <a:t>из </a:t>
            </a:r>
            <a:r>
              <a:rPr lang="en-US" sz="3200" b="1" i="1" dirty="0" smtClean="0">
                <a:solidFill>
                  <a:srgbClr val="FF0000"/>
                </a:solidFill>
                <a:latin typeface="Bookman Old Style" pitchFamily="18" charset="0"/>
              </a:rPr>
              <a:t>m</a:t>
            </a:r>
            <a:r>
              <a:rPr lang="en-US" sz="3200" dirty="0" smtClean="0">
                <a:solidFill>
                  <a:srgbClr val="FF0000"/>
                </a:solidFill>
                <a:latin typeface="Bookman Old Style" pitchFamily="18" charset="0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latin typeface="Bookman Old Style" pitchFamily="18" charset="0"/>
              </a:rPr>
              <a:t>по </a:t>
            </a:r>
            <a:r>
              <a:rPr lang="en-US" sz="3200" b="1" i="1" dirty="0" smtClean="0">
                <a:solidFill>
                  <a:srgbClr val="FF0000"/>
                </a:solidFill>
                <a:latin typeface="Bookman Old Style" pitchFamily="18" charset="0"/>
              </a:rPr>
              <a:t>n</a:t>
            </a:r>
            <a:r>
              <a:rPr lang="en-US" sz="3200" dirty="0" smtClean="0">
                <a:solidFill>
                  <a:schemeClr val="tx1"/>
                </a:solidFill>
                <a:latin typeface="Bookman Old Style" pitchFamily="18" charset="0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latin typeface="Bookman Old Style" pitchFamily="18" charset="0"/>
              </a:rPr>
              <a:t>называют соединения, состоящие из </a:t>
            </a:r>
            <a:r>
              <a:rPr lang="en-US" sz="3200" b="1" i="1" dirty="0" smtClean="0">
                <a:solidFill>
                  <a:srgbClr val="FF0000"/>
                </a:solidFill>
                <a:latin typeface="Bookman Old Style" pitchFamily="18" charset="0"/>
              </a:rPr>
              <a:t>n</a:t>
            </a:r>
            <a:r>
              <a:rPr lang="en-US" sz="3200" dirty="0" smtClean="0">
                <a:solidFill>
                  <a:schemeClr val="tx1"/>
                </a:solidFill>
                <a:latin typeface="Bookman Old Style" pitchFamily="18" charset="0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latin typeface="Bookman Old Style" pitchFamily="18" charset="0"/>
              </a:rPr>
              <a:t>элементов, выбранных из элементов </a:t>
            </a:r>
            <a:r>
              <a:rPr lang="en-US" sz="3200" b="1" i="1" dirty="0" smtClean="0">
                <a:solidFill>
                  <a:srgbClr val="FF0000"/>
                </a:solidFill>
                <a:latin typeface="Bookman Old Style" pitchFamily="18" charset="0"/>
              </a:rPr>
              <a:t>m</a:t>
            </a:r>
            <a:r>
              <a:rPr lang="en-US" sz="3200" dirty="0" smtClean="0">
                <a:solidFill>
                  <a:schemeClr val="tx1"/>
                </a:solidFill>
                <a:latin typeface="Bookman Old Style" pitchFamily="18" charset="0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latin typeface="Bookman Old Style" pitchFamily="18" charset="0"/>
              </a:rPr>
              <a:t> разных видов, и отличающиеся одно от другого хотя бы одним элементом.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200" dirty="0" smtClean="0">
                <a:latin typeface="Bookman Old Style" pitchFamily="18" charset="0"/>
              </a:rPr>
              <a:t>   Число сочетаний из </a:t>
            </a:r>
            <a:r>
              <a:rPr lang="en-US" sz="3200" b="1" i="1" dirty="0" smtClean="0">
                <a:solidFill>
                  <a:srgbClr val="FF0000"/>
                </a:solidFill>
                <a:latin typeface="Bookman Old Style" pitchFamily="18" charset="0"/>
              </a:rPr>
              <a:t>m</a:t>
            </a:r>
            <a:r>
              <a:rPr lang="en-US" sz="3200" dirty="0" smtClean="0">
                <a:latin typeface="Bookman Old Style" pitchFamily="18" charset="0"/>
              </a:rPr>
              <a:t> </a:t>
            </a:r>
            <a:r>
              <a:rPr lang="ru-RU" sz="3200" dirty="0" smtClean="0">
                <a:latin typeface="Bookman Old Style" pitchFamily="18" charset="0"/>
              </a:rPr>
              <a:t>по </a:t>
            </a:r>
            <a:r>
              <a:rPr lang="en-US" sz="3200" b="1" i="1" dirty="0" smtClean="0">
                <a:solidFill>
                  <a:srgbClr val="FF0000"/>
                </a:solidFill>
                <a:latin typeface="Bookman Old Style" pitchFamily="18" charset="0"/>
              </a:rPr>
              <a:t>n</a:t>
            </a:r>
            <a:r>
              <a:rPr lang="ru-RU" sz="3200" b="1" i="1" dirty="0" smtClean="0">
                <a:solidFill>
                  <a:srgbClr val="FF0000"/>
                </a:solidFill>
                <a:latin typeface="Bookman Old Style" pitchFamily="18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200" dirty="0" smtClean="0">
                <a:latin typeface="Bookman Old Style" pitchFamily="18" charset="0"/>
              </a:rPr>
              <a:t>    обозначают </a:t>
            </a:r>
          </a:p>
        </p:txBody>
      </p:sp>
      <p:sp>
        <p:nvSpPr>
          <p:cNvPr id="5427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052513"/>
          </a:xfr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txBody>
          <a:bodyPr/>
          <a:lstStyle/>
          <a:p>
            <a:pPr eaLnBrk="1" hangingPunct="1">
              <a:buNone/>
              <a:defRPr/>
            </a:pPr>
            <a:r>
              <a:rPr lang="ru-RU" sz="4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Сочетания с повторениями</a:t>
            </a:r>
          </a:p>
        </p:txBody>
      </p:sp>
    </p:spTree>
    <p:extLst>
      <p:ext uri="{BB962C8B-B14F-4D97-AF65-F5344CB8AC3E}">
        <p14:creationId xmlns:p14="http://schemas.microsoft.com/office/powerpoint/2010/main" xmlns="" val="9289920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8638" y="0"/>
            <a:ext cx="7345362" cy="981075"/>
          </a:xfrm>
        </p:spPr>
        <p:txBody>
          <a:bodyPr/>
          <a:lstStyle/>
          <a:p>
            <a:pPr eaLnBrk="1" hangingPunct="1"/>
            <a:r>
              <a:rPr lang="ru-RU" sz="4000" b="1" dirty="0" smtClean="0"/>
              <a:t>Сочетания с повторениями</a:t>
            </a:r>
          </a:p>
        </p:txBody>
      </p:sp>
      <p:pic>
        <p:nvPicPr>
          <p:cNvPr id="65539" name="Picture 3"/>
          <p:cNvPicPr>
            <a:picLocks noChangeAspect="1" noChangeArrowheads="1"/>
          </p:cNvPicPr>
          <p:nvPr/>
        </p:nvPicPr>
        <p:blipFill>
          <a:blip r:embed="rId3">
            <a:lum bright="-12000"/>
            <a:grayscl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005064"/>
            <a:ext cx="6858000" cy="2352675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5540" name="Picture 5" descr="http://www.mathematics.ru/courses/algebra/design/images/def_pt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41" name="Picture 7" descr="http://www.mathematics.ru/courses/algebra/design/images/def_pt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500063" y="164306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 sz="4400" b="0" dirty="0">
              <a:latin typeface="+mj-lt"/>
              <a:ea typeface="+mj-ea"/>
              <a:cs typeface="+mj-cs"/>
            </a:endParaRPr>
          </a:p>
        </p:txBody>
      </p:sp>
      <p:sp>
        <p:nvSpPr>
          <p:cNvPr id="65543" name="Заголовок 1"/>
          <p:cNvSpPr txBox="1">
            <a:spLocks/>
          </p:cNvSpPr>
          <p:nvPr/>
        </p:nvSpPr>
        <p:spPr bwMode="auto">
          <a:xfrm>
            <a:off x="222375" y="1268760"/>
            <a:ext cx="8784976" cy="2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Если из множества, содержащего </a:t>
            </a:r>
            <a:r>
              <a:rPr lang="ru-RU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 элементов, выбирается поочередно </a:t>
            </a:r>
            <a:r>
              <a:rPr lang="ru-RU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 элементов, причём выбранный элемент каждый раз возвращается обратно, то количество способов произвести неупорядоченную выборку – число </a:t>
            </a:r>
            <a:r>
              <a:rPr lang="ru-RU" sz="2800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сочетаний с повторениями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– составляет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0" y="0"/>
            <a:ext cx="9144000" cy="1052513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buNone/>
              <a:defRPr/>
            </a:pPr>
            <a:r>
              <a:rPr lang="ru-RU" sz="4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Сочетания с повторениями</a:t>
            </a:r>
          </a:p>
        </p:txBody>
      </p:sp>
    </p:spTree>
    <p:extLst>
      <p:ext uri="{BB962C8B-B14F-4D97-AF65-F5344CB8AC3E}">
        <p14:creationId xmlns:p14="http://schemas.microsoft.com/office/powerpoint/2010/main" xmlns="" val="37702287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Содержимое 2"/>
          <p:cNvSpPr>
            <a:spLocks noGrp="1"/>
          </p:cNvSpPr>
          <p:nvPr>
            <p:ph idx="4294967295"/>
          </p:nvPr>
        </p:nvSpPr>
        <p:spPr>
          <a:xfrm>
            <a:off x="0" y="1052513"/>
            <a:ext cx="9144000" cy="497363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b="1" u="sng" dirty="0" smtClean="0"/>
              <a:t>Пример </a:t>
            </a:r>
            <a:r>
              <a:rPr lang="ru-RU" b="1" u="sng" dirty="0" smtClean="0"/>
              <a:t>4</a:t>
            </a:r>
            <a:r>
              <a:rPr lang="ru-RU" b="1" dirty="0" smtClean="0">
                <a:solidFill>
                  <a:srgbClr val="993300"/>
                </a:solidFill>
              </a:rPr>
              <a:t>. </a:t>
            </a:r>
            <a:r>
              <a:rPr lang="ru-RU" b="1" dirty="0" smtClean="0">
                <a:solidFill>
                  <a:srgbClr val="993300"/>
                </a:solidFill>
              </a:rPr>
              <a:t>Сколько  наборов  из  7  пирожных  можно  составить, если  в  распоряжении  имеются  4  сорта  пирожных?</a:t>
            </a:r>
          </a:p>
          <a:p>
            <a:pPr eaLnBrk="1" hangingPunct="1">
              <a:buFontTx/>
              <a:buNone/>
            </a:pPr>
            <a:r>
              <a:rPr lang="ru-RU" b="1" dirty="0" smtClean="0"/>
              <a:t>    Решение:</a:t>
            </a:r>
          </a:p>
        </p:txBody>
      </p:sp>
      <p:sp>
        <p:nvSpPr>
          <p:cNvPr id="1239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3905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4071942"/>
            <a:ext cx="8604041" cy="1571636"/>
          </a:xfrm>
          <a:prstGeom prst="rect">
            <a:avLst/>
          </a:prstGeom>
          <a:noFill/>
        </p:spPr>
      </p:pic>
      <p:sp>
        <p:nvSpPr>
          <p:cNvPr id="123907" name="Rectangle 3"/>
          <p:cNvSpPr>
            <a:spLocks noChangeArrowheads="1"/>
          </p:cNvSpPr>
          <p:nvPr/>
        </p:nvSpPr>
        <p:spPr bwMode="auto">
          <a:xfrm>
            <a:off x="0" y="1581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509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065" t="18884" r="9029" b="13667"/>
          <a:stretch>
            <a:fillRect/>
          </a:stretch>
        </p:blipFill>
        <p:spPr bwMode="auto">
          <a:xfrm>
            <a:off x="1639615" y="4365104"/>
            <a:ext cx="6000750" cy="1785937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8612" name="Содержимое 2"/>
          <p:cNvSpPr>
            <a:spLocks noGrp="1"/>
          </p:cNvSpPr>
          <p:nvPr>
            <p:ph idx="4294967295"/>
          </p:nvPr>
        </p:nvSpPr>
        <p:spPr>
          <a:xfrm>
            <a:off x="0" y="1052513"/>
            <a:ext cx="8621713" cy="4973637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b="1" u="sng" dirty="0" smtClean="0"/>
              <a:t>Пример </a:t>
            </a:r>
            <a:r>
              <a:rPr lang="ru-RU" b="1" u="sng" dirty="0" smtClean="0"/>
              <a:t>5</a:t>
            </a:r>
            <a:r>
              <a:rPr lang="ru-RU" b="1" u="sng" dirty="0" smtClean="0"/>
              <a:t>. </a:t>
            </a:r>
            <a:r>
              <a:rPr lang="ru-RU" b="1" dirty="0" smtClean="0">
                <a:solidFill>
                  <a:srgbClr val="993300"/>
                </a:solidFill>
              </a:rPr>
              <a:t>Сколько костей находится в обычной игре "домино"?</a:t>
            </a:r>
          </a:p>
          <a:p>
            <a:pPr algn="just" eaLnBrk="1" hangingPunct="1">
              <a:buFontTx/>
              <a:buNone/>
            </a:pPr>
            <a:r>
              <a:rPr lang="ru-RU" sz="2400" b="1" dirty="0" smtClean="0"/>
              <a:t>   </a:t>
            </a:r>
            <a:r>
              <a:rPr lang="ru-RU" sz="2400" b="1" i="1" dirty="0" smtClean="0"/>
              <a:t> </a:t>
            </a:r>
          </a:p>
          <a:p>
            <a:pPr algn="just" eaLnBrk="1" hangingPunct="1">
              <a:buFontTx/>
              <a:buNone/>
            </a:pPr>
            <a:r>
              <a:rPr lang="ru-RU" sz="2400" b="1" i="1" dirty="0" smtClean="0"/>
              <a:t>Решение</a:t>
            </a:r>
            <a:r>
              <a:rPr lang="ru-RU" sz="2400" b="1" dirty="0" smtClean="0"/>
              <a:t>: Кости домино можно рассматривать как сочетания с повторениями по две из семи цифр множества (0,1,2,3,4,5,6).  Число всех таких сочетаний равно</a:t>
            </a:r>
          </a:p>
        </p:txBody>
      </p:sp>
    </p:spTree>
    <p:extLst>
      <p:ext uri="{BB962C8B-B14F-4D97-AF65-F5344CB8AC3E}">
        <p14:creationId xmlns:p14="http://schemas.microsoft.com/office/powerpoint/2010/main" xmlns="" val="83258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Другая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3300"/>
      </a:accent1>
      <a:accent2>
        <a:srgbClr val="993300"/>
      </a:accent2>
      <a:accent3>
        <a:srgbClr val="FFFFFF"/>
      </a:accent3>
      <a:accent4>
        <a:srgbClr val="000000"/>
      </a:accent4>
      <a:accent5>
        <a:srgbClr val="CAADAA"/>
      </a:accent5>
      <a:accent6>
        <a:srgbClr val="8A2D00"/>
      </a:accent6>
      <a:hlink>
        <a:srgbClr val="993300"/>
      </a:hlink>
      <a:folHlink>
        <a:srgbClr val="7226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33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CAADAA"/>
        </a:accent5>
        <a:accent6>
          <a:srgbClr val="8A2D00"/>
        </a:accent6>
        <a:hlink>
          <a:srgbClr val="99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Оформление по умолчанию">
  <a:themeElements>
    <a:clrScheme name="Другая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3300"/>
      </a:accent1>
      <a:accent2>
        <a:srgbClr val="993300"/>
      </a:accent2>
      <a:accent3>
        <a:srgbClr val="FFFFFF"/>
      </a:accent3>
      <a:accent4>
        <a:srgbClr val="000000"/>
      </a:accent4>
      <a:accent5>
        <a:srgbClr val="CAADAA"/>
      </a:accent5>
      <a:accent6>
        <a:srgbClr val="8A2D00"/>
      </a:accent6>
      <a:hlink>
        <a:srgbClr val="993300"/>
      </a:hlink>
      <a:folHlink>
        <a:srgbClr val="7226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33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CAADAA"/>
        </a:accent5>
        <a:accent6>
          <a:srgbClr val="8A2D00"/>
        </a:accent6>
        <a:hlink>
          <a:srgbClr val="99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409</TotalTime>
  <Words>499</Words>
  <Application>Microsoft Office PowerPoint</Application>
  <PresentationFormat>Экран (4:3)</PresentationFormat>
  <Paragraphs>63</Paragraphs>
  <Slides>10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Оформление по умолчанию</vt:lpstr>
      <vt:lpstr>1_Оформление по умолчанию</vt:lpstr>
      <vt:lpstr>Формула</vt:lpstr>
      <vt:lpstr>Перестановки, сочетания и размещения с повторениями  </vt:lpstr>
      <vt:lpstr>Перестановки с повторениями</vt:lpstr>
      <vt:lpstr>Слайд 3</vt:lpstr>
      <vt:lpstr>Размещения с повторениями</vt:lpstr>
      <vt:lpstr>Размещения с повторениями</vt:lpstr>
      <vt:lpstr>Сочетания с повторениями</vt:lpstr>
      <vt:lpstr>Сочетания с повторениями</vt:lpstr>
      <vt:lpstr>Слайд 8</vt:lpstr>
      <vt:lpstr>Слайд 9</vt:lpstr>
      <vt:lpstr>Слайд 10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понятия комбинаторики.  Формулы перестановки, сочетания и размещения элементов во множестве.</dc:title>
  <dc:creator>User</dc:creator>
  <cp:lastModifiedBy>SERGEY</cp:lastModifiedBy>
  <cp:revision>34</cp:revision>
  <dcterms:created xsi:type="dcterms:W3CDTF">2014-05-07T17:44:24Z</dcterms:created>
  <dcterms:modified xsi:type="dcterms:W3CDTF">2020-11-12T10:06:10Z</dcterms:modified>
</cp:coreProperties>
</file>