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2" r:id="rId4"/>
    <p:sldId id="261" r:id="rId5"/>
    <p:sldId id="266" r:id="rId6"/>
    <p:sldId id="351" r:id="rId7"/>
    <p:sldId id="271" r:id="rId8"/>
    <p:sldId id="274" r:id="rId9"/>
    <p:sldId id="350" r:id="rId10"/>
    <p:sldId id="277" r:id="rId11"/>
    <p:sldId id="278" r:id="rId12"/>
    <p:sldId id="285" r:id="rId13"/>
    <p:sldId id="287" r:id="rId14"/>
    <p:sldId id="289" r:id="rId15"/>
    <p:sldId id="292" r:id="rId16"/>
    <p:sldId id="299" r:id="rId17"/>
    <p:sldId id="304" r:id="rId18"/>
    <p:sldId id="310" r:id="rId19"/>
    <p:sldId id="356" r:id="rId20"/>
    <p:sldId id="312" r:id="rId21"/>
    <p:sldId id="314" r:id="rId22"/>
    <p:sldId id="315" r:id="rId23"/>
    <p:sldId id="316" r:id="rId24"/>
    <p:sldId id="317" r:id="rId25"/>
    <p:sldId id="319" r:id="rId26"/>
    <p:sldId id="323" r:id="rId27"/>
    <p:sldId id="325" r:id="rId28"/>
    <p:sldId id="328" r:id="rId29"/>
    <p:sldId id="330" r:id="rId30"/>
    <p:sldId id="336" r:id="rId31"/>
    <p:sldId id="343" r:id="rId32"/>
    <p:sldId id="346" r:id="rId33"/>
    <p:sldId id="347" r:id="rId34"/>
    <p:sldId id="348" r:id="rId35"/>
    <p:sldId id="357" r:id="rId36"/>
    <p:sldId id="358" r:id="rId37"/>
    <p:sldId id="349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82E13EE-E0B3-4ED8-A5DD-F9F0957D71D6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97AB7A8-98C0-4630-83EB-46D3455164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082206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7F8EF-CC6F-4285-9D72-60F3B63BCF81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FC825-1357-4A99-95D9-0DCAED1425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49680570"/>
      </p:ext>
    </p:extLst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98BA1D-E327-461E-8A43-866ACF21ECE5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D9509877-5F11-49D5-BA05-D23FAC34E3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136197815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F8AD0-8187-487F-9471-2D1A8BFED832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BA5E9-ACF6-4018-AAF3-EF6984EC36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050392375"/>
      </p:ext>
    </p:extLst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BBF5685-65EF-4899-9A87-7F0FB5A746EE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1B6D3970-07F8-4931-8894-DDD0C7F56E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985980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90C9C-3034-4230-B661-B34A6121B85F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F3B96F-BBDF-4474-AE3D-2F2A7677DF7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462655246"/>
      </p:ext>
    </p:extLst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7C37F-8D2F-48B9-B0CB-692BD06D6E45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05524-924D-4454-9342-F6FC6F2A472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245621107"/>
      </p:ext>
    </p:extLst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9D8C-62D8-4B91-94E0-1EEAE8201B6D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B6F32-6864-4D9F-8211-47CF948E20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71063364"/>
      </p:ext>
    </p:extLst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7E56D-BE68-440D-AD52-ABA61B9571FA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242CB-A3D2-4A6D-9524-495688F340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275882080"/>
      </p:ext>
    </p:extLst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8F833-8271-4448-AA91-387E17FA6926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595EE-4D8E-46BB-9789-AD5AC8ED04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477461333"/>
      </p:ext>
    </p:extLst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BF9749-A689-42B0-B510-70BCAEB07672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10601-1F9A-44BC-88E2-9E190E99E4F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627408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E87DE23B-6911-499C-9E2E-9078AAA6BC33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4EE1FD5-4AAA-4E1E-8109-D63AB33701E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3" r:id="rId2"/>
    <p:sldLayoutId id="2147483771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72" r:id="rId9"/>
    <p:sldLayoutId id="2147483769" r:id="rId10"/>
    <p:sldLayoutId id="2147483773" r:id="rId11"/>
  </p:sldLayoutIdLst>
  <p:transition>
    <p:cover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anose="05000000000000000000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ОСНОВЫ ПРОИЗВОДСТВЕННОЙ </a:t>
            </a:r>
            <a:r>
              <a:rPr lang="ru-RU" dirty="0" err="1"/>
              <a:t>санитарИИ</a:t>
            </a:r>
            <a:endParaRPr lang="ru-RU" dirty="0"/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21163"/>
            <a:ext cx="6400800" cy="863600"/>
          </a:xfrm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Производственная вентиляция </a:t>
            </a:r>
            <a:endParaRPr lang="ru-RU" dirty="0"/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система санитарно-технических устройств и сооружений для удаления загрязнителей из помещений, подачи чистого воздуха и поддержания оптимальной температуры, влажности и скорости движения воздуха.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	</a:t>
            </a:r>
            <a:r>
              <a:rPr lang="ru-RU" altLang="ru-RU" smtClean="0">
                <a:solidFill>
                  <a:srgbClr val="FF0000"/>
                </a:solidFill>
              </a:rPr>
              <a:t>Вентиляция должна быть </a:t>
            </a:r>
          </a:p>
          <a:p>
            <a:pPr eaLnBrk="1" hangingPunct="1"/>
            <a:r>
              <a:rPr lang="ru-RU" altLang="ru-RU" smtClean="0"/>
              <a:t>эффективной,</a:t>
            </a:r>
          </a:p>
          <a:p>
            <a:pPr eaLnBrk="1" hangingPunct="1"/>
            <a:r>
              <a:rPr lang="ru-RU" altLang="ru-RU" smtClean="0"/>
              <a:t> безопасной, </a:t>
            </a:r>
          </a:p>
          <a:p>
            <a:pPr eaLnBrk="1" hangingPunct="1"/>
            <a:r>
              <a:rPr lang="ru-RU" altLang="ru-RU" smtClean="0"/>
              <a:t>регулируемой, </a:t>
            </a:r>
          </a:p>
          <a:p>
            <a:pPr eaLnBrk="1" hangingPunct="1"/>
            <a:r>
              <a:rPr lang="ru-RU" altLang="ru-RU" smtClean="0"/>
              <a:t>не создающей шума.</a:t>
            </a:r>
            <a:endParaRPr lang="ru-RU" altLang="ru-RU" b="1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Классификация производственной вентиляции</a:t>
            </a:r>
            <a:endParaRPr lang="ru-RU" dirty="0"/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по принципу действия:</a:t>
            </a:r>
            <a:r>
              <a:rPr lang="ru-RU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местная и общая вытяжная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Приточная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приточно-вытяжная.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характеру движущих сил: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естественная,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искусственная.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по организации: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обеспечивающая организованный и полный обмен (приточно-вытяжная естественная, или аэрация, и приточно-вытяжная механическая),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обеспечивающая организованный, но частичный обмен воздуха (рециркуляция),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обеспечивающая полный, организованный, стабильный обмен воздуха (кондиционирование).</a:t>
            </a:r>
            <a:endParaRPr lang="ru-RU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solidFill>
                <a:srgbClr val="FF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dirty="0" smtClean="0">
              <a:solidFill>
                <a:srgbClr val="FF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solidFill>
                <a:srgbClr val="FF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отопление </a:t>
            </a:r>
            <a:endParaRPr lang="ru-RU" dirty="0"/>
          </a:p>
        </p:txBody>
      </p:sp>
      <p:sp>
        <p:nvSpPr>
          <p:cNvPr id="31747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комплекс оборудования, предназначенного для получения, переноса и передачи необходимого расчетного количества теплоты в обогреваемые помещения. </a:t>
            </a:r>
            <a:endParaRPr lang="ru-RU" dirty="0" smtClean="0">
              <a:latin typeface="Arial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Требование к отоплению помещений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должно быть регулярным,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достаточным,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равномерным,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не загрязняющим помещение газами, пылью, продуктами ее разложения на нагретых поверхностях,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не создающим шума,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безопасным.</a:t>
            </a:r>
            <a:endParaRPr lang="ru-RU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b="1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Виды систем отопления</a:t>
            </a:r>
            <a:endParaRPr lang="ru-RU" dirty="0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b="1" u="sng" smtClean="0">
                <a:solidFill>
                  <a:srgbClr val="FF0000"/>
                </a:solidFill>
              </a:rPr>
              <a:t>местное</a:t>
            </a:r>
            <a:endParaRPr lang="ru-RU" altLang="ru-RU" smtClean="0"/>
          </a:p>
          <a:p>
            <a:pPr eaLnBrk="1" hangingPunct="1"/>
            <a:r>
              <a:rPr lang="ru-RU" altLang="ru-RU" b="1" u="sng" smtClean="0">
                <a:solidFill>
                  <a:srgbClr val="FF0000"/>
                </a:solidFill>
              </a:rPr>
              <a:t>центральное</a:t>
            </a:r>
            <a:endParaRPr lang="ru-RU" altLang="ru-RU" b="1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Естественное освещение </a:t>
            </a:r>
            <a:endParaRPr lang="ru-RU" dirty="0"/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освещение помещений прямыми солнечными лучами или рассеянным светом.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ru-RU" dirty="0" smtClean="0"/>
              <a:t>		</a:t>
            </a:r>
            <a:r>
              <a:rPr lang="ru-RU" dirty="0" smtClean="0">
                <a:solidFill>
                  <a:srgbClr val="FF0000"/>
                </a:solidFill>
              </a:rPr>
              <a:t>Оно должно быть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равномерным,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устойчивым,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достаточным,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err="1" smtClean="0"/>
              <a:t>неблеским</a:t>
            </a:r>
            <a:r>
              <a:rPr lang="ru-RU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В зависимости от направления света различают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 боковое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 верхнее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комбинированное естественное освещение. 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Искусственное освещение по функциональному назначению </a:t>
            </a:r>
          </a:p>
        </p:txBody>
      </p:sp>
      <p:sp>
        <p:nvSpPr>
          <p:cNvPr id="38915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рабочее,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аварийное,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эвакуационное,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охранное.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Оно должно быть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равномерным,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устойчивым,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достаточным,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err="1" smtClean="0"/>
              <a:t>неблеским</a:t>
            </a:r>
            <a:r>
              <a:rPr lang="ru-RU" dirty="0" smtClean="0"/>
              <a:t>,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его спектральный состав должен максимально соответствовать солнечному свету.</a:t>
            </a:r>
            <a:endParaRPr lang="ru-RU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При искусственном освещении в качестве источников света применяются:</a:t>
            </a:r>
            <a:endParaRPr lang="ru-RU" sz="2400" dirty="0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лампы накаливания,</a:t>
            </a:r>
          </a:p>
          <a:p>
            <a:pPr eaLnBrk="1" hangingPunct="1"/>
            <a:r>
              <a:rPr lang="ru-RU" altLang="ru-RU" smtClean="0"/>
              <a:t>газоразрядные лампы.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 Водоснабжение</a:t>
            </a:r>
            <a:endParaRPr lang="ru-RU" dirty="0"/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На объектах оборудуется: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 smtClean="0">
                <a:solidFill>
                  <a:srgbClr val="FF0000"/>
                </a:solidFill>
              </a:rPr>
              <a:t> 1. хозяйственно-питьевое</a:t>
            </a:r>
            <a:endParaRPr lang="ru-RU" altLang="ru-RU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 smtClean="0">
                <a:solidFill>
                  <a:srgbClr val="FF0000"/>
                </a:solidFill>
              </a:rPr>
              <a:t>  2 . производственное</a:t>
            </a:r>
            <a:endParaRPr lang="ru-RU" altLang="ru-RU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 smtClean="0"/>
              <a:t>  </a:t>
            </a:r>
            <a:r>
              <a:rPr lang="ru-RU" altLang="ru-RU" b="1" smtClean="0">
                <a:solidFill>
                  <a:srgbClr val="FF0000"/>
                </a:solidFill>
              </a:rPr>
              <a:t>3.</a:t>
            </a:r>
            <a:r>
              <a:rPr lang="ru-RU" altLang="ru-RU" b="1" smtClean="0"/>
              <a:t> </a:t>
            </a:r>
            <a:r>
              <a:rPr lang="ru-RU" altLang="ru-RU" b="1" smtClean="0">
                <a:solidFill>
                  <a:srgbClr val="FF0000"/>
                </a:solidFill>
              </a:rPr>
              <a:t>Противопожарное</a:t>
            </a:r>
            <a:r>
              <a:rPr lang="ru-RU" altLang="ru-RU" b="1" smtClean="0"/>
              <a:t> </a:t>
            </a:r>
            <a:r>
              <a:rPr lang="ru-RU" altLang="ru-RU" b="1" smtClean="0">
                <a:solidFill>
                  <a:srgbClr val="FF0000"/>
                </a:solidFill>
              </a:rPr>
              <a:t>водоснабжение</a:t>
            </a:r>
            <a:r>
              <a:rPr lang="ru-RU" altLang="ru-RU" smtClean="0"/>
              <a:t> -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Очистка объектов от жидких и твердых отбросов</a:t>
            </a:r>
            <a:endParaRPr lang="ru-RU" dirty="0"/>
          </a:p>
        </p:txBody>
      </p:sp>
      <p:sp>
        <p:nvSpPr>
          <p:cNvPr id="57347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комплекс плановых санитарных, санитарно-технических и хозяйственных мероприятий, направленных на охрану здоровья работников и создание благоприятных условий труда.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ru-RU" dirty="0" smtClean="0"/>
              <a:t>		Она включает </a:t>
            </a:r>
            <a:r>
              <a:rPr lang="ru-RU" i="1" dirty="0" smtClean="0"/>
              <a:t>сбор, удаление, обезвреживание и утилизацию</a:t>
            </a:r>
            <a:r>
              <a:rPr lang="ru-RU" dirty="0" smtClean="0"/>
              <a:t> жидких и твердых отбросов.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ru-RU" dirty="0" smtClean="0"/>
              <a:t>		Очистка от жидких отбросов осуществляется по </a:t>
            </a:r>
            <a:r>
              <a:rPr lang="ru-RU" b="1" i="1" dirty="0" smtClean="0"/>
              <a:t>вывозной и сплавной</a:t>
            </a:r>
            <a:r>
              <a:rPr lang="ru-RU" dirty="0" smtClean="0"/>
              <a:t> (канализационной) системам.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ru-RU" dirty="0" smtClean="0"/>
              <a:t>Очистка от твердых отбросов осуществляется по </a:t>
            </a:r>
            <a:r>
              <a:rPr lang="ru-RU" b="1" i="1" dirty="0" smtClean="0"/>
              <a:t>планово-подворной </a:t>
            </a:r>
            <a:r>
              <a:rPr lang="ru-RU" dirty="0" smtClean="0"/>
              <a:t>системе.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700" dirty="0" smtClean="0"/>
              <a:t>Санитарная характеристика физических вредных производственных факторов включает:</a:t>
            </a:r>
            <a:endParaRPr lang="ru-RU" dirty="0"/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smtClean="0"/>
              <a:t>дискомфортный микроклимат,</a:t>
            </a:r>
          </a:p>
          <a:p>
            <a:pPr algn="just" eaLnBrk="1" hangingPunct="1"/>
            <a:r>
              <a:rPr lang="ru-RU" altLang="ru-RU" smtClean="0"/>
              <a:t> повышенный уровень шума, вибрации, ультразвука и инфразвука, </a:t>
            </a:r>
          </a:p>
          <a:p>
            <a:pPr algn="just" eaLnBrk="1" hangingPunct="1"/>
            <a:r>
              <a:rPr lang="ru-RU" altLang="ru-RU" smtClean="0"/>
              <a:t>повышенное или пониженное барометрическое давление, </a:t>
            </a:r>
          </a:p>
          <a:p>
            <a:pPr algn="just" eaLnBrk="1" hangingPunct="1"/>
            <a:r>
              <a:rPr lang="ru-RU" altLang="ru-RU" smtClean="0"/>
              <a:t>повышенный уровень электромагнитного, ионизирующего, ультрафиолетового или лазерного излучений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Учебные вопросы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1. Основные понятия производственной санитарии.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2. Санитарные </a:t>
            </a:r>
            <a:r>
              <a:rPr lang="ru-RU" dirty="0"/>
              <a:t>требования к объектам хозяйственной деятельности. 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3. Санитарная </a:t>
            </a:r>
            <a:r>
              <a:rPr lang="ru-RU" dirty="0"/>
              <a:t>характеристика физических вредных производственных факторов. 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4. Санитарная </a:t>
            </a:r>
            <a:r>
              <a:rPr lang="ru-RU" dirty="0"/>
              <a:t>характеристика химических вредных производственных факторов.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5. Санитарная </a:t>
            </a:r>
            <a:r>
              <a:rPr lang="ru-RU" dirty="0"/>
              <a:t>характеристика биологических вредных производственных факторов.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6. Санитарная </a:t>
            </a:r>
            <a:r>
              <a:rPr lang="ru-RU" dirty="0"/>
              <a:t>характеристика психофизиологических вредных производственных факторов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Микроклимат </a:t>
            </a:r>
            <a:endParaRPr lang="ru-RU" dirty="0"/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климат ограниченного пространства.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>
                <a:solidFill>
                  <a:srgbClr val="FF0000"/>
                </a:solidFill>
              </a:rPr>
              <a:t>Различают:</a:t>
            </a:r>
          </a:p>
          <a:p>
            <a:pPr eaLnBrk="1" hangingPunct="1"/>
            <a:r>
              <a:rPr lang="ru-RU" altLang="ru-RU" smtClean="0"/>
              <a:t>комфортный</a:t>
            </a:r>
          </a:p>
          <a:p>
            <a:pPr eaLnBrk="1" hangingPunct="1"/>
            <a:r>
              <a:rPr lang="ru-RU" altLang="ru-RU" smtClean="0"/>
              <a:t>дискомфортный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Основные параметры производственного микроклимата </a:t>
            </a:r>
            <a:endParaRPr lang="ru-RU" dirty="0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температура воздуха</a:t>
            </a:r>
          </a:p>
          <a:p>
            <a:pPr eaLnBrk="1" hangingPunct="1"/>
            <a:r>
              <a:rPr lang="ru-RU" altLang="ru-RU" smtClean="0"/>
              <a:t>относительная влажность,</a:t>
            </a:r>
          </a:p>
          <a:p>
            <a:pPr eaLnBrk="1" hangingPunct="1"/>
            <a:r>
              <a:rPr lang="ru-RU" altLang="ru-RU" smtClean="0"/>
              <a:t>подвижность воздуха.</a:t>
            </a:r>
            <a:endParaRPr lang="ru-RU" altLang="ru-RU" b="1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Температура</a:t>
            </a:r>
            <a:r>
              <a:rPr lang="ru-RU" i="1" dirty="0" smtClean="0"/>
              <a:t> </a:t>
            </a:r>
            <a:r>
              <a:rPr lang="ru-RU" dirty="0" smtClean="0"/>
              <a:t>воздуха </a:t>
            </a:r>
            <a:endParaRPr lang="ru-RU" dirty="0"/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457200" y="1609725"/>
            <a:ext cx="7239000" cy="5248275"/>
          </a:xfrm>
        </p:spPr>
        <p:txBody>
          <a:bodyPr/>
          <a:lstStyle/>
          <a:p>
            <a:pPr algn="just" eaLnBrk="1" hangingPunct="1"/>
            <a:r>
              <a:rPr lang="ru-RU" alt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количеством находящегося в нем тепла.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Биологическое действие температуры обусловлено влиянием на терморецепторы кожи.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Оптимальной для человека является температура 18-20</a:t>
            </a:r>
            <a:r>
              <a:rPr lang="ru-RU" altLang="ru-RU" sz="2000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altLang="ru-RU" sz="2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altLang="ru-RU" sz="20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18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Влажность воздуха </a:t>
            </a:r>
            <a:endParaRPr lang="ru-RU" dirty="0"/>
          </a:p>
        </p:txBody>
      </p:sp>
      <p:sp>
        <p:nvSpPr>
          <p:cNvPr id="2969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содержанием в нем водяных паров.</a:t>
            </a:r>
          </a:p>
          <a:p>
            <a:pPr algn="just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Биологическое действие влажности заключается во влиянии на терморегуляцию.</a:t>
            </a:r>
          </a:p>
          <a:p>
            <a:pPr algn="just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Оптимальной является относительная влажность 50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</a:t>
            </a: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10%.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ru-RU" altLang="ru-RU" b="1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Движение воздуха </a:t>
            </a:r>
            <a:endParaRPr lang="ru-RU" dirty="0"/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в помещении зависит от тепловых потоков, влияния наружного ветра, работы электродвигателей, машин, механизмов.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ru-RU" altLang="ru-RU" smtClean="0"/>
              <a:t>		</a:t>
            </a:r>
            <a:endParaRPr lang="ru-RU" altLang="ru-RU" b="1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Производственный шум </a:t>
            </a:r>
            <a:endParaRPr lang="ru-RU" dirty="0"/>
          </a:p>
        </p:txBody>
      </p:sp>
      <p:sp>
        <p:nvSpPr>
          <p:cNvPr id="317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smtClean="0"/>
              <a:t>это совокупность звуков различной интенсивности и частоты, беспорядочно изменяющихся во времени, возникающих в производственных условиях и вызывающих у работающих неприятные субъективные ощущения.</a:t>
            </a:r>
          </a:p>
          <a:p>
            <a:pPr algn="just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ru-RU" altLang="ru-RU" smtClean="0"/>
              <a:t>		</a:t>
            </a:r>
            <a:endParaRPr lang="ru-RU" altLang="ru-RU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Инфразвук</a:t>
            </a:r>
            <a:endParaRPr lang="ru-RU" dirty="0"/>
          </a:p>
        </p:txBody>
      </p:sp>
      <p:sp>
        <p:nvSpPr>
          <p:cNvPr id="327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sz="2000" smtClean="0"/>
              <a:t>механические колебания, распространяющиеся в упругой среде с частотой менее 20 Гц. </a:t>
            </a:r>
          </a:p>
          <a:p>
            <a:pPr algn="just" eaLnBrk="1" hangingPunct="1"/>
            <a:r>
              <a:rPr lang="ru-RU" altLang="ru-RU" sz="2000" smtClean="0"/>
              <a:t>Уровни инфразвука на рабочем месте не должны превышать 105 дБ на частоте 2-16 Гц, 102 дБ на частоте 31,5 Гц.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000" smtClean="0"/>
              <a:t>		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Вибрация</a:t>
            </a:r>
            <a:endParaRPr lang="ru-RU" dirty="0"/>
          </a:p>
        </p:txBody>
      </p:sp>
      <p:sp>
        <p:nvSpPr>
          <p:cNvPr id="4505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dirty="0" smtClean="0"/>
              <a:t>механические колебательные движения, непосредственно передаваемые телу человека или отдельным его участкам.</a:t>
            </a:r>
          </a:p>
          <a:p>
            <a:pPr marL="0" indent="357188" eaLnBrk="1" hangingPunct="1">
              <a:buFont typeface="Wingdings 2" panose="05020102010507070707" pitchFamily="18" charset="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Различают </a:t>
            </a:r>
          </a:p>
          <a:p>
            <a:pPr marL="0" indent="357188" eaLnBrk="1" hangingPunct="1">
              <a:defRPr/>
            </a:pPr>
            <a:r>
              <a:rPr lang="ru-RU" dirty="0" smtClean="0"/>
              <a:t>общую</a:t>
            </a:r>
          </a:p>
          <a:p>
            <a:pPr marL="0" indent="357188" eaLnBrk="1" hangingPunct="1">
              <a:defRPr/>
            </a:pPr>
            <a:r>
              <a:rPr lang="ru-RU" dirty="0" smtClean="0"/>
              <a:t>локальную </a:t>
            </a:r>
          </a:p>
          <a:p>
            <a:pPr marL="0" indent="357188" eaLnBrk="1" hangingPunct="1">
              <a:defRPr/>
            </a:pPr>
            <a:r>
              <a:rPr lang="ru-RU" dirty="0" smtClean="0"/>
              <a:t>и комбинированную вибрацию. 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ru-RU" dirty="0" smtClean="0"/>
              <a:t> 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Ультрафиолетовое излучение </a:t>
            </a:r>
            <a:endParaRPr lang="ru-RU" dirty="0"/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это электромагнитное излучение в оптической области в диапазоне 200-400 нм.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ru-RU" altLang="ru-RU" sz="2400" smtClean="0"/>
              <a:t>				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Ионизирующие излучения</a:t>
            </a:r>
            <a:endParaRPr lang="ru-RU" dirty="0"/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излучения, которые способны прямо или косвенно ионизировать среду, то есть создавать в ней ионы разного знака.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ru-RU" alt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К ним относятся поток α- и β-частиц, нейтронов, протонов, γ- и рентгеновское излучение.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ru-RU" altLang="ru-RU" sz="2400" smtClean="0"/>
              <a:t>		</a:t>
            </a:r>
            <a:endParaRPr lang="ru-RU" altLang="ru-RU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Производственная санитария </a:t>
            </a:r>
            <a:endParaRPr lang="ru-RU" dirty="0"/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Производственная санитария ставит своей </a:t>
            </a:r>
            <a:r>
              <a:rPr lang="ru-RU" b="1" dirty="0" smtClean="0">
                <a:solidFill>
                  <a:srgbClr val="FF0000"/>
                </a:solidFill>
              </a:rPr>
              <a:t>целью</a:t>
            </a:r>
            <a:r>
              <a:rPr lang="ru-RU" dirty="0" smtClean="0"/>
              <a:t> предупреждение вредного влияния производственных факторов на работающих и профилактику профессиональных заболеваний.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Она решает </a:t>
            </a:r>
            <a:r>
              <a:rPr lang="ru-RU" b="1" dirty="0" smtClean="0">
                <a:solidFill>
                  <a:srgbClr val="FF0000"/>
                </a:solidFill>
              </a:rPr>
              <a:t>задачи</a:t>
            </a:r>
            <a:r>
              <a:rPr lang="ru-RU" dirty="0" smtClean="0"/>
              <a:t> по выявлению потенциальных вредностей и их источников, количественной и качественной оценке вредных производственных факторов, а также разработке мероприятий по снижению вредного влияния производственных факторов на работающих. </a:t>
            </a:r>
            <a:endParaRPr lang="ru-RU" b="1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Лазерное излучение </a:t>
            </a:r>
            <a:endParaRPr lang="ru-RU" dirty="0"/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sz="2000" smtClean="0"/>
              <a:t>оптическое излучение большой мощности в определенной узкой области длины волны. </a:t>
            </a:r>
          </a:p>
          <a:p>
            <a:pPr algn="just" eaLnBrk="1" hangingPunct="1"/>
            <a:r>
              <a:rPr lang="ru-RU" altLang="ru-RU" sz="2000" smtClean="0"/>
              <a:t>Оно может генерироваться в диапазоне длин волн от 0,2 до 1000 мкм. 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Санитарная характеристика химических вредных производственных факторов.</a:t>
            </a:r>
            <a:endParaRPr lang="ru-RU" dirty="0"/>
          </a:p>
        </p:txBody>
      </p:sp>
      <p:sp>
        <p:nvSpPr>
          <p:cNvPr id="378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sz="2000" smtClean="0">
                <a:solidFill>
                  <a:srgbClr val="FF0000"/>
                </a:solidFill>
              </a:rPr>
              <a:t>Вредное вещество, </a:t>
            </a:r>
            <a:r>
              <a:rPr lang="ru-RU" altLang="ru-RU" sz="2000" smtClean="0"/>
              <a:t>которое при контакте с организмом человека в случае нарушения требований безопасности может вызвать заболевания или отклонения в состоянии здоровья, обнаруживаемые современными методами как в процессе работы, так и в отдаленные сроки жизни настоящего и последующих поколений.</a:t>
            </a:r>
            <a:endParaRPr lang="ru-RU" altLang="ru-RU" sz="2000" b="1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Классы опасности вредных веществ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anose="05020102010507070707" pitchFamily="18" charset="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1-й </a:t>
            </a:r>
            <a:r>
              <a:rPr lang="ru-RU" dirty="0">
                <a:solidFill>
                  <a:srgbClr val="FF0000"/>
                </a:solidFill>
              </a:rPr>
              <a:t>класс </a:t>
            </a:r>
            <a:r>
              <a:rPr lang="ru-RU" dirty="0"/>
              <a:t>- вещества </a:t>
            </a:r>
            <a:r>
              <a:rPr lang="ru-RU" b="1" dirty="0"/>
              <a:t>чрезвычайно </a:t>
            </a:r>
            <a:r>
              <a:rPr lang="ru-RU" b="1" dirty="0" smtClean="0"/>
              <a:t>опасные</a:t>
            </a: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anose="05020102010507070707" pitchFamily="18" charset="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2-й </a:t>
            </a:r>
            <a:r>
              <a:rPr lang="ru-RU" dirty="0">
                <a:solidFill>
                  <a:srgbClr val="FF0000"/>
                </a:solidFill>
              </a:rPr>
              <a:t>класс </a:t>
            </a:r>
            <a:r>
              <a:rPr lang="ru-RU" dirty="0"/>
              <a:t>- вещества </a:t>
            </a:r>
            <a:r>
              <a:rPr lang="ru-RU" b="1" dirty="0" err="1" smtClean="0"/>
              <a:t>высокоопасные</a:t>
            </a: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anose="05020102010507070707" pitchFamily="18" charset="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3-й </a:t>
            </a:r>
            <a:r>
              <a:rPr lang="ru-RU" dirty="0">
                <a:solidFill>
                  <a:srgbClr val="FF0000"/>
                </a:solidFill>
              </a:rPr>
              <a:t>класс </a:t>
            </a:r>
            <a:r>
              <a:rPr lang="ru-RU" dirty="0"/>
              <a:t>- вещества </a:t>
            </a:r>
            <a:r>
              <a:rPr lang="ru-RU" b="1" dirty="0"/>
              <a:t>умеренно </a:t>
            </a:r>
            <a:r>
              <a:rPr lang="ru-RU" b="1" dirty="0" smtClean="0"/>
              <a:t>опасные</a:t>
            </a: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anose="05020102010507070707" pitchFamily="18" charset="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4-й </a:t>
            </a:r>
            <a:r>
              <a:rPr lang="ru-RU" dirty="0">
                <a:solidFill>
                  <a:srgbClr val="FF0000"/>
                </a:solidFill>
              </a:rPr>
              <a:t>класс </a:t>
            </a:r>
            <a:r>
              <a:rPr lang="ru-RU" dirty="0"/>
              <a:t>- вещества </a:t>
            </a:r>
            <a:r>
              <a:rPr lang="ru-RU" b="1" dirty="0" smtClean="0"/>
              <a:t>малоопасные</a:t>
            </a:r>
            <a:endParaRPr lang="ru-RU" b="1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Пути поступления вредных веществ в организм человека </a:t>
            </a:r>
            <a:endParaRPr lang="ru-RU" dirty="0"/>
          </a:p>
        </p:txBody>
      </p:sp>
      <p:sp>
        <p:nvSpPr>
          <p:cNvPr id="399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solidFill>
                  <a:srgbClr val="FF0000"/>
                </a:solidFill>
              </a:rPr>
              <a:t>Ингаляционный</a:t>
            </a:r>
            <a:r>
              <a:rPr lang="ru-RU" altLang="ru-RU" smtClean="0"/>
              <a:t>  </a:t>
            </a:r>
          </a:p>
          <a:p>
            <a:pPr eaLnBrk="1" hangingPunct="1"/>
            <a:r>
              <a:rPr lang="ru-RU" altLang="ru-RU" smtClean="0">
                <a:solidFill>
                  <a:srgbClr val="FF0000"/>
                </a:solidFill>
              </a:rPr>
              <a:t>Пероральный</a:t>
            </a:r>
            <a:r>
              <a:rPr lang="ru-RU" altLang="ru-RU" smtClean="0"/>
              <a:t>  </a:t>
            </a:r>
          </a:p>
          <a:p>
            <a:pPr eaLnBrk="1" hangingPunct="1"/>
            <a:r>
              <a:rPr lang="ru-RU" altLang="ru-RU" smtClean="0">
                <a:solidFill>
                  <a:srgbClr val="FF0000"/>
                </a:solidFill>
              </a:rPr>
              <a:t>Перкутанный</a:t>
            </a:r>
            <a:r>
              <a:rPr lang="ru-RU" altLang="ru-RU" smtClean="0"/>
              <a:t>  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Санитарная характеристика биологических вредных производственных факторов. </a:t>
            </a:r>
            <a:endParaRPr lang="ru-RU" dirty="0"/>
          </a:p>
        </p:txBody>
      </p:sp>
      <p:sp>
        <p:nvSpPr>
          <p:cNvPr id="409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		</a:t>
            </a:r>
            <a:r>
              <a:rPr lang="ru-RU" altLang="ru-RU" smtClean="0">
                <a:solidFill>
                  <a:srgbClr val="00B0F0"/>
                </a:solidFill>
              </a:rPr>
              <a:t> Биологические вредные производственные факторы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          могут привести к возникновению у работающих заболеваний, вызванных </a:t>
            </a:r>
            <a:r>
              <a:rPr lang="ru-RU" altLang="ru-RU" smtClean="0">
                <a:solidFill>
                  <a:srgbClr val="FF0000"/>
                </a:solidFill>
              </a:rPr>
              <a:t>микроорганизмами</a:t>
            </a:r>
            <a:r>
              <a:rPr lang="ru-RU" altLang="ru-RU" smtClean="0"/>
              <a:t> - бактериями, вирусами, риккетсиями, спирохетами, грибами, актиномицетами, простейшими и продуктами их жизнедеятельности, а также заболеваний, вызванных </a:t>
            </a:r>
            <a:r>
              <a:rPr lang="ru-RU" altLang="ru-RU" smtClean="0">
                <a:solidFill>
                  <a:srgbClr val="FF0000"/>
                </a:solidFill>
              </a:rPr>
              <a:t>макроорганизмами</a:t>
            </a:r>
            <a:r>
              <a:rPr lang="ru-RU" altLang="ru-RU" smtClean="0"/>
              <a:t> - животными, растениями, человеком и продуктами их жизнедеятельности.</a:t>
            </a:r>
            <a:endParaRPr lang="ru-RU" altLang="ru-RU" b="1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Патогенные микроорганизмы могут обусловить развитие заразных болезней</a:t>
            </a:r>
            <a:endParaRPr lang="ru-RU" dirty="0"/>
          </a:p>
        </p:txBody>
      </p:sp>
      <p:sp>
        <p:nvSpPr>
          <p:cNvPr id="419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solidFill>
                  <a:srgbClr val="FF0000"/>
                </a:solidFill>
              </a:rPr>
              <a:t>бактериальной</a:t>
            </a:r>
            <a:endParaRPr lang="ru-RU" altLang="ru-RU" smtClean="0"/>
          </a:p>
          <a:p>
            <a:pPr eaLnBrk="1" hangingPunct="1"/>
            <a:r>
              <a:rPr lang="ru-RU" altLang="ru-RU" smtClean="0"/>
              <a:t> </a:t>
            </a:r>
            <a:r>
              <a:rPr lang="ru-RU" altLang="ru-RU" smtClean="0">
                <a:solidFill>
                  <a:srgbClr val="FF0000"/>
                </a:solidFill>
              </a:rPr>
              <a:t>вирусной</a:t>
            </a:r>
            <a:endParaRPr lang="ru-RU" altLang="ru-RU" smtClean="0"/>
          </a:p>
          <a:p>
            <a:pPr eaLnBrk="1" hangingPunct="1"/>
            <a:r>
              <a:rPr lang="ru-RU" altLang="ru-RU" smtClean="0">
                <a:solidFill>
                  <a:srgbClr val="FF0000"/>
                </a:solidFill>
              </a:rPr>
              <a:t>грибковой</a:t>
            </a:r>
            <a:endParaRPr lang="ru-RU" altLang="ru-RU" smtClean="0"/>
          </a:p>
          <a:p>
            <a:pPr eaLnBrk="1" hangingPunct="1"/>
            <a:r>
              <a:rPr lang="ru-RU" altLang="ru-RU" smtClean="0">
                <a:solidFill>
                  <a:srgbClr val="FF0000"/>
                </a:solidFill>
              </a:rPr>
              <a:t>протозоозной</a:t>
            </a:r>
            <a:endParaRPr lang="ru-RU" altLang="ru-RU" smtClean="0"/>
          </a:p>
          <a:p>
            <a:pPr eaLnBrk="1" hangingPunct="1"/>
            <a:r>
              <a:rPr lang="ru-RU" altLang="ru-RU" smtClean="0">
                <a:solidFill>
                  <a:srgbClr val="FF0000"/>
                </a:solidFill>
              </a:rPr>
              <a:t>гельминтозной природы</a:t>
            </a:r>
            <a:r>
              <a:rPr lang="ru-RU" altLang="ru-RU" smtClean="0"/>
              <a:t> 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/>
              <a:t>Работающие могут заразиться:</a:t>
            </a:r>
            <a:endParaRPr lang="ru-RU" dirty="0"/>
          </a:p>
        </p:txBody>
      </p:sp>
      <p:sp>
        <p:nvSpPr>
          <p:cNvPr id="430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solidFill>
                  <a:srgbClr val="FF0000"/>
                </a:solidFill>
              </a:rPr>
              <a:t>воздушно-капельным путем</a:t>
            </a:r>
            <a:endParaRPr lang="ru-RU" altLang="ru-RU" smtClean="0"/>
          </a:p>
          <a:p>
            <a:pPr eaLnBrk="1" hangingPunct="1"/>
            <a:r>
              <a:rPr lang="ru-RU" altLang="ru-RU" smtClean="0"/>
              <a:t> </a:t>
            </a:r>
            <a:r>
              <a:rPr lang="ru-RU" altLang="ru-RU" smtClean="0">
                <a:solidFill>
                  <a:srgbClr val="FF0000"/>
                </a:solidFill>
              </a:rPr>
              <a:t>воздушно-пылевым</a:t>
            </a:r>
            <a:r>
              <a:rPr lang="ru-RU" altLang="ru-RU" smtClean="0"/>
              <a:t> </a:t>
            </a:r>
          </a:p>
          <a:p>
            <a:pPr eaLnBrk="1" hangingPunct="1"/>
            <a:r>
              <a:rPr lang="ru-RU" altLang="ru-RU" smtClean="0">
                <a:solidFill>
                  <a:srgbClr val="FF0000"/>
                </a:solidFill>
              </a:rPr>
              <a:t>водным</a:t>
            </a:r>
            <a:r>
              <a:rPr lang="ru-RU" altLang="ru-RU" smtClean="0"/>
              <a:t> </a:t>
            </a:r>
          </a:p>
          <a:p>
            <a:pPr eaLnBrk="1" hangingPunct="1"/>
            <a:r>
              <a:rPr lang="ru-RU" altLang="ru-RU" smtClean="0">
                <a:solidFill>
                  <a:srgbClr val="FF0000"/>
                </a:solidFill>
              </a:rPr>
              <a:t>алиментарным</a:t>
            </a:r>
            <a:r>
              <a:rPr lang="ru-RU" altLang="ru-RU" smtClean="0"/>
              <a:t> </a:t>
            </a:r>
          </a:p>
          <a:p>
            <a:pPr eaLnBrk="1" hangingPunct="1"/>
            <a:r>
              <a:rPr lang="ru-RU" altLang="ru-RU" smtClean="0"/>
              <a:t> </a:t>
            </a:r>
            <a:r>
              <a:rPr lang="ru-RU" altLang="ru-RU" i="1" smtClean="0"/>
              <a:t>В медицинских учреждениях возможно заражение персонала от больных.</a:t>
            </a:r>
            <a:endParaRPr lang="ru-RU" altLang="ru-RU" b="1" i="1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Санитарная характеристика психофизиологических вредных производственных факторов.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Психофизиологические факторы включают:</a:t>
            </a:r>
          </a:p>
          <a:p>
            <a:pPr eaLnBrk="1" hangingPunct="1"/>
            <a:r>
              <a:rPr lang="ru-RU" altLang="ru-RU" b="1" smtClean="0">
                <a:solidFill>
                  <a:srgbClr val="FF0000"/>
                </a:solidFill>
              </a:rPr>
              <a:t>тяжесть</a:t>
            </a:r>
            <a:r>
              <a:rPr lang="ru-RU" altLang="ru-RU" smtClean="0">
                <a:solidFill>
                  <a:srgbClr val="FF0000"/>
                </a:solidFill>
              </a:rPr>
              <a:t> труда</a:t>
            </a:r>
            <a:endParaRPr lang="ru-RU" altLang="ru-RU" smtClean="0"/>
          </a:p>
          <a:p>
            <a:pPr eaLnBrk="1" hangingPunct="1"/>
            <a:r>
              <a:rPr lang="ru-RU" altLang="ru-RU" b="1" smtClean="0">
                <a:solidFill>
                  <a:srgbClr val="FF0000"/>
                </a:solidFill>
              </a:rPr>
              <a:t>напряженность</a:t>
            </a:r>
            <a:r>
              <a:rPr lang="ru-RU" altLang="ru-RU" smtClean="0"/>
              <a:t> </a:t>
            </a:r>
            <a:r>
              <a:rPr lang="ru-RU" altLang="ru-RU" smtClean="0">
                <a:solidFill>
                  <a:srgbClr val="FF0000"/>
                </a:solidFill>
              </a:rPr>
              <a:t>труда</a:t>
            </a:r>
            <a:endParaRPr lang="ru-RU" altLang="ru-RU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Воздействие на работника вредных</a:t>
            </a:r>
            <a:endParaRPr lang="ru-RU" dirty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357188" y="1428750"/>
            <a:ext cx="7572375" cy="5429250"/>
          </a:xfrm>
        </p:spPr>
        <p:txBody>
          <a:bodyPr/>
          <a:lstStyle/>
          <a:p>
            <a:pPr algn="just" eaLnBrk="1" hangingPunct="1"/>
            <a:r>
              <a:rPr lang="ru-RU" altLang="ru-RU" b="1" smtClean="0"/>
              <a:t>физических</a:t>
            </a:r>
            <a:endParaRPr lang="ru-RU" altLang="ru-RU" smtClean="0"/>
          </a:p>
          <a:p>
            <a:pPr algn="just" eaLnBrk="1" hangingPunct="1"/>
            <a:r>
              <a:rPr lang="ru-RU" altLang="ru-RU" b="1" smtClean="0"/>
              <a:t>биологических</a:t>
            </a:r>
            <a:endParaRPr lang="ru-RU" altLang="ru-RU" smtClean="0"/>
          </a:p>
          <a:p>
            <a:pPr algn="just" eaLnBrk="1" hangingPunct="1"/>
            <a:r>
              <a:rPr lang="ru-RU" altLang="ru-RU" smtClean="0"/>
              <a:t> </a:t>
            </a:r>
            <a:r>
              <a:rPr lang="ru-RU" altLang="ru-RU" b="1" smtClean="0"/>
              <a:t>химических</a:t>
            </a:r>
            <a:endParaRPr lang="ru-RU" altLang="ru-RU" smtClean="0"/>
          </a:p>
          <a:p>
            <a:pPr algn="just" eaLnBrk="1" hangingPunct="1"/>
            <a:r>
              <a:rPr lang="ru-RU" altLang="ru-RU" b="1" smtClean="0"/>
              <a:t>психофизиологических</a:t>
            </a:r>
            <a:endParaRPr lang="ru-RU" altLang="ru-RU" smtClean="0"/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может привести к </a:t>
            </a:r>
            <a:r>
              <a:rPr lang="ru-RU" altLang="ru-RU" i="1" smtClean="0">
                <a:solidFill>
                  <a:srgbClr val="FF0000"/>
                </a:solidFill>
              </a:rPr>
              <a:t>заболеванию</a:t>
            </a:r>
            <a:r>
              <a:rPr lang="ru-RU" altLang="ru-RU" i="1" smtClean="0"/>
              <a:t>, в том числе </a:t>
            </a:r>
            <a:r>
              <a:rPr lang="ru-RU" altLang="ru-RU" i="1" smtClean="0">
                <a:solidFill>
                  <a:srgbClr val="FF0000"/>
                </a:solidFill>
              </a:rPr>
              <a:t>профессиональному</a:t>
            </a:r>
            <a:r>
              <a:rPr lang="ru-RU" altLang="ru-RU" i="1" smtClean="0"/>
              <a:t>, а также к </a:t>
            </a:r>
            <a:r>
              <a:rPr lang="ru-RU" altLang="ru-RU" i="1" smtClean="0">
                <a:solidFill>
                  <a:srgbClr val="FF0000"/>
                </a:solidFill>
              </a:rPr>
              <a:t>снижению работоспособности и отрицательному влиянию на здоровье потомства</a:t>
            </a:r>
            <a:r>
              <a:rPr lang="ru-RU" altLang="ru-RU" i="1" smtClean="0"/>
              <a:t>.</a:t>
            </a:r>
            <a:r>
              <a:rPr lang="ru-RU" altLang="ru-RU" smtClean="0"/>
              <a:t> 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Профессиональные заболевания</a:t>
            </a:r>
            <a:endParaRPr lang="ru-RU" dirty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68313" y="1557338"/>
            <a:ext cx="7239000" cy="4846637"/>
          </a:xfrm>
        </p:spPr>
        <p:txBody>
          <a:bodyPr/>
          <a:lstStyle/>
          <a:p>
            <a:pPr algn="just" eaLnBrk="1" hangingPunct="1"/>
            <a:r>
              <a:rPr lang="ru-RU" altLang="ru-RU" sz="2000" smtClean="0"/>
              <a:t>заболевания, возникающие исключительно или преимущественно в результате воздействия на организм вредных производственных факторов. </a:t>
            </a:r>
          </a:p>
          <a:p>
            <a:pPr algn="just" eaLnBrk="1" hangingPunct="1"/>
            <a:r>
              <a:rPr lang="ru-RU" altLang="ru-RU" sz="2000" b="1" smtClean="0">
                <a:solidFill>
                  <a:srgbClr val="FF0000"/>
                </a:solidFill>
              </a:rPr>
              <a:t>Острое профессиональное заболевание </a:t>
            </a:r>
            <a:endParaRPr lang="ru-RU" altLang="ru-RU" sz="2000" smtClean="0"/>
          </a:p>
          <a:p>
            <a:pPr algn="just" eaLnBrk="1" hangingPunct="1"/>
            <a:r>
              <a:rPr lang="ru-RU" altLang="ru-RU" sz="2000" b="1" smtClean="0">
                <a:solidFill>
                  <a:srgbClr val="FF0000"/>
                </a:solidFill>
              </a:rPr>
              <a:t>Хроническим профессиональным заболеванием</a:t>
            </a:r>
            <a:endParaRPr lang="ru-RU" altLang="ru-RU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Санитарные требования к объектам хозяйственной деятельности. </a:t>
            </a:r>
            <a:endParaRPr lang="ru-RU" sz="2600" dirty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>
                <a:solidFill>
                  <a:srgbClr val="FF5050"/>
                </a:solidFill>
              </a:rPr>
              <a:t>      К объектам хозяйственной деятельности предъявляются требования, касающиеся </a:t>
            </a:r>
          </a:p>
          <a:p>
            <a:pPr eaLnBrk="1" hangingPunct="1"/>
            <a:r>
              <a:rPr lang="ru-RU" altLang="ru-RU" b="1" smtClean="0"/>
              <a:t>территории, </a:t>
            </a:r>
          </a:p>
          <a:p>
            <a:pPr eaLnBrk="1" hangingPunct="1"/>
            <a:r>
              <a:rPr lang="ru-RU" altLang="ru-RU" b="1" smtClean="0"/>
              <a:t>внутренней планировки и  отделки, </a:t>
            </a:r>
          </a:p>
          <a:p>
            <a:pPr eaLnBrk="1" hangingPunct="1"/>
            <a:r>
              <a:rPr lang="ru-RU" altLang="ru-RU" b="1" smtClean="0"/>
              <a:t>оборудования, </a:t>
            </a:r>
          </a:p>
          <a:p>
            <a:pPr eaLnBrk="1" hangingPunct="1"/>
            <a:r>
              <a:rPr lang="ru-RU" altLang="ru-RU" b="1" smtClean="0"/>
              <a:t>санитарно-технических устройств</a:t>
            </a:r>
          </a:p>
          <a:p>
            <a:pPr eaLnBrk="1" hangingPunct="1"/>
            <a:r>
              <a:rPr lang="ru-RU" altLang="ru-RU" b="1" smtClean="0"/>
              <a:t>содержания</a:t>
            </a:r>
            <a:r>
              <a:rPr lang="ru-RU" altLang="ru-RU" smtClean="0"/>
              <a:t>.</a:t>
            </a:r>
            <a:endParaRPr lang="ru-RU" altLang="ru-RU" b="1" smtClean="0"/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7239000" cy="1105874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Санитарные </a:t>
            </a:r>
            <a:r>
              <a:rPr lang="ru-RU" sz="2800" dirty="0" smtClean="0">
                <a:solidFill>
                  <a:schemeClr val="bg1"/>
                </a:solidFill>
              </a:rPr>
              <a:t>Требования</a:t>
            </a:r>
            <a:r>
              <a:rPr lang="ru-RU" sz="2800" dirty="0" smtClean="0"/>
              <a:t> к </a:t>
            </a:r>
            <a:r>
              <a:rPr lang="ru-RU" sz="2800" dirty="0" smtClean="0">
                <a:solidFill>
                  <a:srgbClr val="FF0000"/>
                </a:solidFill>
              </a:rPr>
              <a:t>территории</a:t>
            </a:r>
            <a:r>
              <a:rPr lang="ru-RU" sz="2800" dirty="0" smtClean="0"/>
              <a:t> объекта хозяйственной деятельности</a:t>
            </a:r>
            <a:endParaRPr lang="ru-RU" sz="2800" dirty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smtClean="0"/>
              <a:t>Территория должна быть достаточного размера, располагаться на сухом, хорошо проветриваемом и инсолируемом участке с низким стоянием грунтовых вод на расстоянии 50-1000 м от жилой зоны. </a:t>
            </a:r>
            <a:endParaRPr lang="ru-RU" altLang="ru-RU" smtClean="0">
              <a:latin typeface="Arial" panose="020B0604020202020204" pitchFamily="34" charset="0"/>
            </a:endParaRPr>
          </a:p>
          <a:p>
            <a:pPr algn="just" eaLnBrk="1" hangingPunct="1"/>
            <a:r>
              <a:rPr lang="ru-RU" altLang="ru-RU" smtClean="0"/>
              <a:t>Плотность застройки территории должна составлять 20-65%, </a:t>
            </a:r>
            <a:endParaRPr lang="ru-RU" altLang="ru-RU" smtClean="0">
              <a:latin typeface="Arial" panose="020B0604020202020204" pitchFamily="34" charset="0"/>
            </a:endParaRPr>
          </a:p>
          <a:p>
            <a:pPr algn="just" eaLnBrk="1" hangingPunct="1"/>
            <a:r>
              <a:rPr lang="ru-RU" altLang="ru-RU" smtClean="0"/>
              <a:t>площадь озеленения - не менее 15% всего участка.</a:t>
            </a:r>
            <a:endParaRPr lang="ru-RU" altLang="ru-RU" b="1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На территории объектов выделяются зоны</a:t>
            </a:r>
            <a:endParaRPr lang="ru-RU" dirty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производственных корпусов, </a:t>
            </a:r>
          </a:p>
          <a:p>
            <a:pPr eaLnBrk="1" hangingPunct="1"/>
            <a:r>
              <a:rPr lang="ru-RU" altLang="ru-RU" b="1" i="1" smtClean="0"/>
              <a:t>административных зданий, </a:t>
            </a:r>
          </a:p>
          <a:p>
            <a:pPr eaLnBrk="1" hangingPunct="1"/>
            <a:r>
              <a:rPr lang="ru-RU" altLang="ru-RU" b="1" i="1" smtClean="0"/>
              <a:t>складских помещений, </a:t>
            </a:r>
          </a:p>
          <a:p>
            <a:pPr eaLnBrk="1" hangingPunct="1"/>
            <a:r>
              <a:rPr lang="ru-RU" altLang="ru-RU" b="1" i="1" smtClean="0"/>
              <a:t>хозяйственная зона</a:t>
            </a:r>
            <a:endParaRPr lang="ru-RU" altLang="ru-RU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Rectangle 4"/>
          <p:cNvSpPr>
            <a:spLocks noGrp="1"/>
          </p:cNvSpPr>
          <p:nvPr>
            <p:ph type="title"/>
          </p:nvPr>
        </p:nvSpPr>
        <p:spPr bwMode="auto">
          <a:xfrm>
            <a:off x="457200" y="320675"/>
            <a:ext cx="7242175" cy="1143000"/>
          </a:xfrm>
        </p:spPr>
        <p:txBody>
          <a:bodyPr wrap="square" lIns="91440" tIns="45720" rIns="91440" bIns="45720" numCol="1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700" dirty="0" smtClean="0">
                <a:ln>
                  <a:noFill/>
                </a:ln>
                <a:solidFill>
                  <a:srgbClr val="FF5050"/>
                </a:solidFill>
                <a:latin typeface="Arial" charset="0"/>
              </a:rPr>
              <a:t>Санитарно-техническое благоустройство предприятий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4294967295"/>
          </p:nvPr>
        </p:nvSpPr>
        <p:spPr>
          <a:xfrm>
            <a:off x="571500" y="1643063"/>
            <a:ext cx="8572500" cy="4665662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latin typeface="Arial" panose="020B0604020202020204" pitchFamily="34" charset="0"/>
              </a:rPr>
              <a:t>Вентиляция</a:t>
            </a:r>
          </a:p>
          <a:p>
            <a:pPr eaLnBrk="1" hangingPunct="1"/>
            <a:r>
              <a:rPr lang="ru-RU" altLang="ru-RU" b="1" smtClean="0">
                <a:latin typeface="Arial" panose="020B0604020202020204" pitchFamily="34" charset="0"/>
              </a:rPr>
              <a:t>Отопление</a:t>
            </a:r>
          </a:p>
          <a:p>
            <a:pPr eaLnBrk="1" hangingPunct="1"/>
            <a:r>
              <a:rPr lang="ru-RU" altLang="ru-RU" b="1" smtClean="0">
                <a:latin typeface="Arial" panose="020B0604020202020204" pitchFamily="34" charset="0"/>
              </a:rPr>
              <a:t>Освещение</a:t>
            </a:r>
          </a:p>
          <a:p>
            <a:pPr eaLnBrk="1" hangingPunct="1"/>
            <a:r>
              <a:rPr lang="ru-RU" altLang="ru-RU" b="1" smtClean="0">
                <a:latin typeface="Arial" panose="020B0604020202020204" pitchFamily="34" charset="0"/>
              </a:rPr>
              <a:t>Водоснабжение</a:t>
            </a:r>
          </a:p>
          <a:p>
            <a:pPr eaLnBrk="1" hangingPunct="1"/>
            <a:r>
              <a:rPr lang="ru-RU" altLang="ru-RU" b="1" smtClean="0">
                <a:latin typeface="Arial" panose="020B0604020202020204" pitchFamily="34" charset="0"/>
              </a:rPr>
              <a:t>Очистка от твердых и жидких отходов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b="1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446</TotalTime>
  <Words>923</Words>
  <Application>Microsoft Office PowerPoint</Application>
  <PresentationFormat>Экран (4:3)</PresentationFormat>
  <Paragraphs>190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Изящная</vt:lpstr>
      <vt:lpstr>ОСНОВЫ ПРОИЗВОДСТВЕННОЙ санитарИИ</vt:lpstr>
      <vt:lpstr>Учебные вопросы</vt:lpstr>
      <vt:lpstr>Производственная санитария </vt:lpstr>
      <vt:lpstr>Воздействие на работника вредных</vt:lpstr>
      <vt:lpstr>Профессиональные заболевания</vt:lpstr>
      <vt:lpstr>Санитарные требования к объектам хозяйственной деятельности. </vt:lpstr>
      <vt:lpstr>Санитарные Требования к территории объекта хозяйственной деятельности</vt:lpstr>
      <vt:lpstr>На территории объектов выделяются зоны</vt:lpstr>
      <vt:lpstr>Санитарно-техническое благоустройство предприятий</vt:lpstr>
      <vt:lpstr>Производственная вентиляция </vt:lpstr>
      <vt:lpstr>Классификация производственной вентиляции</vt:lpstr>
      <vt:lpstr>отопление </vt:lpstr>
      <vt:lpstr>Виды систем отопления</vt:lpstr>
      <vt:lpstr>Естественное освещение </vt:lpstr>
      <vt:lpstr>Искусственное освещение по функциональному назначению </vt:lpstr>
      <vt:lpstr>При искусственном освещении в качестве источников света применяются:</vt:lpstr>
      <vt:lpstr> Водоснабжение</vt:lpstr>
      <vt:lpstr>Очистка объектов от жидких и твердых отбросов</vt:lpstr>
      <vt:lpstr>Санитарная характеристика физических вредных производственных факторов включает:</vt:lpstr>
      <vt:lpstr>Микроклимат </vt:lpstr>
      <vt:lpstr>Основные параметры производственного микроклимата </vt:lpstr>
      <vt:lpstr>Температура воздуха </vt:lpstr>
      <vt:lpstr>Влажность воздуха </vt:lpstr>
      <vt:lpstr>Движение воздуха </vt:lpstr>
      <vt:lpstr>Производственный шум </vt:lpstr>
      <vt:lpstr>Инфразвук</vt:lpstr>
      <vt:lpstr>Вибрация</vt:lpstr>
      <vt:lpstr>Ультрафиолетовое излучение </vt:lpstr>
      <vt:lpstr>Ионизирующие излучения</vt:lpstr>
      <vt:lpstr>Лазерное излучение </vt:lpstr>
      <vt:lpstr>Санитарная характеристика химических вредных производственных факторов.</vt:lpstr>
      <vt:lpstr>Классы опасности вредных веществ</vt:lpstr>
      <vt:lpstr>Пути поступления вредных веществ в организм человека </vt:lpstr>
      <vt:lpstr>Санитарная характеристика биологических вредных производственных факторов. </vt:lpstr>
      <vt:lpstr>Патогенные микроорганизмы могут обусловить развитие заразных болезней</vt:lpstr>
      <vt:lpstr>Работающие могут заразиться:</vt:lpstr>
      <vt:lpstr>Санитарная характеристика психофизиологических вредных производственных факторов.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ПРОИЗВОДСТВЕННОЙ санитарИИ</dc:title>
  <dc:creator>Руслан</dc:creator>
  <cp:lastModifiedBy>Кабинет №8</cp:lastModifiedBy>
  <cp:revision>57</cp:revision>
  <dcterms:created xsi:type="dcterms:W3CDTF">2010-09-29T15:53:23Z</dcterms:created>
  <dcterms:modified xsi:type="dcterms:W3CDTF">2022-02-01T01:55:58Z</dcterms:modified>
</cp:coreProperties>
</file>