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1"/>
  </p:notesMasterIdLst>
  <p:sldIdLst>
    <p:sldId id="647" r:id="rId2"/>
    <p:sldId id="306" r:id="rId3"/>
    <p:sldId id="308" r:id="rId4"/>
    <p:sldId id="461" r:id="rId5"/>
    <p:sldId id="564" r:id="rId6"/>
    <p:sldId id="565" r:id="rId7"/>
    <p:sldId id="462" r:id="rId8"/>
    <p:sldId id="646" r:id="rId9"/>
    <p:sldId id="58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1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4.jpeg"/><Relationship Id="rId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hyperlink" Target="https://vk.com/id407022472" TargetMode="External"/><Relationship Id="rId5" Type="http://schemas.openxmlformats.org/officeDocument/2006/relationships/hyperlink" Target="mailto:olgadumnova80@mail.ru" TargetMode="External"/><Relationship Id="rId4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8229600" cy="1706562"/>
          </a:xfrm>
        </p:spPr>
        <p:txBody>
          <a:bodyPr vert="horz" anchor="b">
            <a:normAutofit fontScale="90000"/>
          </a:bodyPr>
          <a:lstStyle/>
          <a:p>
            <a:pPr algn="r"/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Геометрическое приложение </a:t>
            </a:r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производной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0" y="0"/>
            <a:ext cx="896448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Геометрический смысл  производной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 bwMode="auto">
          <a:xfrm flipV="1">
            <a:off x="2838450" y="1052513"/>
            <a:ext cx="0" cy="4183062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71438" y="4725988"/>
            <a:ext cx="6583362" cy="1587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6200000">
            <a:off x="3601244" y="948532"/>
            <a:ext cx="5907087" cy="6978650"/>
          </a:xfrm>
          <a:prstGeom prst="arc">
            <a:avLst>
              <a:gd name="adj1" fmla="val 16134738"/>
              <a:gd name="adj2" fmla="val 204046"/>
            </a:avLst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32784" name="Группа 96"/>
          <p:cNvGrpSpPr>
            <a:grpSpLocks/>
          </p:cNvGrpSpPr>
          <p:nvPr/>
        </p:nvGrpSpPr>
        <p:grpSpPr bwMode="auto">
          <a:xfrm>
            <a:off x="3348038" y="2386013"/>
            <a:ext cx="503237" cy="2819400"/>
            <a:chOff x="2355117" y="2108749"/>
            <a:chExt cx="653245" cy="3300928"/>
          </a:xfrm>
        </p:grpSpPr>
        <p:sp>
          <p:nvSpPr>
            <p:cNvPr id="32793" name="TextBox 3"/>
            <p:cNvSpPr txBox="1">
              <a:spLocks noChangeArrowheads="1"/>
            </p:cNvSpPr>
            <p:nvPr/>
          </p:nvSpPr>
          <p:spPr bwMode="auto">
            <a:xfrm>
              <a:off x="2411757" y="4869160"/>
              <a:ext cx="596605" cy="540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2400" i="1" baseline="-2500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94" name="Line 46"/>
            <p:cNvSpPr>
              <a:spLocks noChangeShapeType="1"/>
            </p:cNvSpPr>
            <p:nvPr/>
          </p:nvSpPr>
          <p:spPr bwMode="auto">
            <a:xfrm>
              <a:off x="2771800" y="4797152"/>
              <a:ext cx="0" cy="241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5" name="Line 153"/>
            <p:cNvSpPr>
              <a:spLocks noChangeShapeType="1"/>
            </p:cNvSpPr>
            <p:nvPr/>
          </p:nvSpPr>
          <p:spPr bwMode="auto">
            <a:xfrm>
              <a:off x="2771800" y="2564904"/>
              <a:ext cx="0" cy="23762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6" name="TextBox 3"/>
            <p:cNvSpPr txBox="1">
              <a:spLocks noChangeArrowheads="1"/>
            </p:cNvSpPr>
            <p:nvPr/>
          </p:nvSpPr>
          <p:spPr bwMode="auto">
            <a:xfrm>
              <a:off x="2355117" y="2108749"/>
              <a:ext cx="380998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2400" b="1" baseline="30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785" name="TextBox 3"/>
          <p:cNvSpPr txBox="1">
            <a:spLocks noChangeArrowheads="1"/>
          </p:cNvSpPr>
          <p:nvPr/>
        </p:nvSpPr>
        <p:spPr bwMode="auto">
          <a:xfrm>
            <a:off x="6365875" y="4724400"/>
            <a:ext cx="293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baseline="30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86" name="TextBox 3"/>
          <p:cNvSpPr txBox="1">
            <a:spLocks noChangeArrowheads="1"/>
          </p:cNvSpPr>
          <p:nvPr/>
        </p:nvSpPr>
        <p:spPr bwMode="auto">
          <a:xfrm>
            <a:off x="2405063" y="981075"/>
            <a:ext cx="29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400" b="1" i="1" baseline="3000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Дуга 41"/>
          <p:cNvSpPr/>
          <p:nvPr/>
        </p:nvSpPr>
        <p:spPr>
          <a:xfrm>
            <a:off x="2051050" y="4437063"/>
            <a:ext cx="433388" cy="576262"/>
          </a:xfrm>
          <a:prstGeom prst="arc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1836738" y="765175"/>
            <a:ext cx="3455987" cy="417671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3563938" y="2711450"/>
            <a:ext cx="144462" cy="14446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790" name="TextBox 42"/>
          <p:cNvSpPr txBox="1">
            <a:spLocks noChangeArrowheads="1"/>
          </p:cNvSpPr>
          <p:nvPr/>
        </p:nvSpPr>
        <p:spPr bwMode="auto">
          <a:xfrm>
            <a:off x="2411413" y="4221163"/>
            <a:ext cx="3603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6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ru-RU" sz="26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31"/>
          <p:cNvSpPr>
            <a:spLocks noChangeArrowheads="1"/>
          </p:cNvSpPr>
          <p:nvPr/>
        </p:nvSpPr>
        <p:spPr bwMode="auto">
          <a:xfrm>
            <a:off x="214313" y="1428750"/>
            <a:ext cx="2428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Производная функции в точке 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равна  тангенсу угла наклона  касательной 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285720" y="5286388"/>
            <a:ext cx="2786082" cy="603265"/>
            <a:chOff x="285720" y="6000750"/>
            <a:chExt cx="3600400" cy="603265"/>
          </a:xfrm>
        </p:grpSpPr>
        <p:sp>
          <p:nvSpPr>
            <p:cNvPr id="52" name="Скругленный прямоугольник 51"/>
            <p:cNvSpPr/>
            <p:nvPr/>
          </p:nvSpPr>
          <p:spPr bwMode="auto">
            <a:xfrm>
              <a:off x="285720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" name="Object 6"/>
            <p:cNvGraphicFramePr>
              <a:graphicFrameLocks noChangeAspect="1"/>
            </p:cNvGraphicFramePr>
            <p:nvPr/>
          </p:nvGraphicFramePr>
          <p:xfrm>
            <a:off x="747310" y="6000750"/>
            <a:ext cx="2677219" cy="528638"/>
          </p:xfrm>
          <a:graphic>
            <a:graphicData uri="http://schemas.openxmlformats.org/presentationml/2006/ole">
              <p:oleObj spid="_x0000_s32770" name="Формула" r:id="rId3" imgW="812520" imgH="228600" progId="Equation.3">
                <p:embed/>
              </p:oleObj>
            </a:graphicData>
          </a:graphic>
        </p:graphicFrame>
      </p:grpSp>
      <p:sp>
        <p:nvSpPr>
          <p:cNvPr id="43" name="Прямоугольник 31"/>
          <p:cNvSpPr>
            <a:spLocks noChangeArrowheads="1"/>
          </p:cNvSpPr>
          <p:nvPr/>
        </p:nvSpPr>
        <p:spPr bwMode="auto">
          <a:xfrm>
            <a:off x="5643563" y="1857375"/>
            <a:ext cx="35004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Производная функции в точке 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равна угловому коэффициенту касательной к графику функции в этой точке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5857884" y="5286388"/>
            <a:ext cx="2886020" cy="603265"/>
            <a:chOff x="4786314" y="6000750"/>
            <a:chExt cx="3600400" cy="603265"/>
          </a:xfrm>
        </p:grpSpPr>
        <p:sp>
          <p:nvSpPr>
            <p:cNvPr id="41" name="Скругленный прямоугольник 40"/>
            <p:cNvSpPr/>
            <p:nvPr/>
          </p:nvSpPr>
          <p:spPr bwMode="auto">
            <a:xfrm>
              <a:off x="4786314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" name="Object 44"/>
            <p:cNvGraphicFramePr>
              <a:graphicFrameLocks noChangeAspect="1"/>
            </p:cNvGraphicFramePr>
            <p:nvPr/>
          </p:nvGraphicFramePr>
          <p:xfrm>
            <a:off x="5499283" y="6000750"/>
            <a:ext cx="1923867" cy="528638"/>
          </p:xfrm>
          <a:graphic>
            <a:graphicData uri="http://schemas.openxmlformats.org/presentationml/2006/ole">
              <p:oleObj spid="_x0000_s32771" name="Формула" r:id="rId4" imgW="672840" imgH="228600" progId="Equation.3">
                <p:embed/>
              </p:oleObj>
            </a:graphicData>
          </a:graphic>
        </p:graphicFrame>
      </p:grpSp>
      <p:graphicFrame>
        <p:nvGraphicFramePr>
          <p:cNvPr id="25" name="Object 44"/>
          <p:cNvGraphicFramePr>
            <a:graphicFrameLocks noChangeAspect="1"/>
          </p:cNvGraphicFramePr>
          <p:nvPr/>
        </p:nvGraphicFramePr>
        <p:xfrm>
          <a:off x="3071802" y="928670"/>
          <a:ext cx="1947863" cy="469900"/>
        </p:xfrm>
        <a:graphic>
          <a:graphicData uri="http://schemas.openxmlformats.org/presentationml/2006/ole">
            <p:oleObj spid="_x0000_s32772" name="Формула" r:id="rId5" imgW="736560" imgH="203040" progId="Equation.3">
              <p:embed/>
            </p:oleObj>
          </a:graphicData>
        </a:graphic>
      </p:graphicFrame>
      <p:graphicFrame>
        <p:nvGraphicFramePr>
          <p:cNvPr id="26" name="Object 44"/>
          <p:cNvGraphicFramePr>
            <a:graphicFrameLocks noChangeAspect="1"/>
          </p:cNvGraphicFramePr>
          <p:nvPr/>
        </p:nvGraphicFramePr>
        <p:xfrm>
          <a:off x="5929322" y="1000108"/>
          <a:ext cx="1544638" cy="469900"/>
        </p:xfrm>
        <a:graphic>
          <a:graphicData uri="http://schemas.openxmlformats.org/presentationml/2006/ole">
            <p:oleObj spid="_x0000_s32773" name="Формула" r:id="rId6" imgW="583920" imgH="203040" progId="Equation.3">
              <p:embed/>
            </p:oleObj>
          </a:graphicData>
        </a:graphic>
      </p:graphicFrame>
      <p:grpSp>
        <p:nvGrpSpPr>
          <p:cNvPr id="28" name="Группа 27"/>
          <p:cNvGrpSpPr/>
          <p:nvPr/>
        </p:nvGrpSpPr>
        <p:grpSpPr>
          <a:xfrm>
            <a:off x="3357554" y="6072206"/>
            <a:ext cx="2286016" cy="571504"/>
            <a:chOff x="4786314" y="6000768"/>
            <a:chExt cx="3600400" cy="603247"/>
          </a:xfrm>
        </p:grpSpPr>
        <p:sp>
          <p:nvSpPr>
            <p:cNvPr id="29" name="Скругленный прямоугольник 28"/>
            <p:cNvSpPr/>
            <p:nvPr/>
          </p:nvSpPr>
          <p:spPr bwMode="auto">
            <a:xfrm>
              <a:off x="4786314" y="6000768"/>
              <a:ext cx="3600400" cy="6032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0" name="Object 44"/>
            <p:cNvGraphicFramePr>
              <a:graphicFrameLocks noChangeAspect="1"/>
            </p:cNvGraphicFramePr>
            <p:nvPr/>
          </p:nvGraphicFramePr>
          <p:xfrm>
            <a:off x="5573901" y="6029325"/>
            <a:ext cx="1912712" cy="469900"/>
          </p:xfrm>
          <a:graphic>
            <a:graphicData uri="http://schemas.openxmlformats.org/presentationml/2006/ole">
              <p:oleObj spid="_x0000_s32775" name="Формула" r:id="rId7" imgW="507960" imgH="203040" progId="Equation.3">
                <p:embed/>
              </p:oleObj>
            </a:graphicData>
          </a:graphic>
        </p:graphicFrame>
      </p:grpSp>
      <p:cxnSp>
        <p:nvCxnSpPr>
          <p:cNvPr id="33" name="Прямая со стрелкой 32"/>
          <p:cNvCxnSpPr>
            <a:stCxn id="52" idx="3"/>
            <a:endCxn id="29" idx="0"/>
          </p:cNvCxnSpPr>
          <p:nvPr/>
        </p:nvCxnSpPr>
        <p:spPr>
          <a:xfrm>
            <a:off x="3071802" y="5588030"/>
            <a:ext cx="1428760" cy="484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stCxn id="41" idx="1"/>
            <a:endCxn id="29" idx="0"/>
          </p:cNvCxnSpPr>
          <p:nvPr/>
        </p:nvCxnSpPr>
        <p:spPr>
          <a:xfrm rot="10800000" flipV="1">
            <a:off x="4500562" y="5588030"/>
            <a:ext cx="1357322" cy="4841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260648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1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3801" name="Прямоугольник 31"/>
          <p:cNvSpPr>
            <a:spLocks noChangeArrowheads="1"/>
          </p:cNvSpPr>
          <p:nvPr/>
        </p:nvSpPr>
        <p:spPr bwMode="auto">
          <a:xfrm>
            <a:off x="2195512" y="260350"/>
            <a:ext cx="65198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 угол наклона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802" name="Прямоугольник 31"/>
          <p:cNvSpPr>
            <a:spLocks noChangeArrowheads="1"/>
          </p:cNvSpPr>
          <p:nvPr/>
        </p:nvSpPr>
        <p:spPr bwMode="auto">
          <a:xfrm>
            <a:off x="3924300" y="1268413"/>
            <a:ext cx="38877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в точке с абсциссой </a:t>
            </a:r>
            <a:r>
              <a:rPr lang="ru-RU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aseline="-2500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 = 0.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95288" y="1196975"/>
          <a:ext cx="3168650" cy="647700"/>
        </p:xfrm>
        <a:graphic>
          <a:graphicData uri="http://schemas.openxmlformats.org/presentationml/2006/ole">
            <p:oleObj spid="_x0000_s33794" name="Формула" r:id="rId3" imgW="1117440" imgH="228600" progId="Equation.3">
              <p:embed/>
            </p:oleObj>
          </a:graphicData>
        </a:graphic>
      </p:graphicFrame>
      <p:sp>
        <p:nvSpPr>
          <p:cNvPr id="33803" name="Прямоугольник 31"/>
          <p:cNvSpPr>
            <a:spLocks noChangeArrowheads="1"/>
          </p:cNvSpPr>
          <p:nvPr/>
        </p:nvSpPr>
        <p:spPr bwMode="auto">
          <a:xfrm>
            <a:off x="3348038" y="1887538"/>
            <a:ext cx="1439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Решение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357158" y="2285992"/>
          <a:ext cx="2627313" cy="574675"/>
        </p:xfrm>
        <a:graphic>
          <a:graphicData uri="http://schemas.openxmlformats.org/presentationml/2006/ole">
            <p:oleObj spid="_x0000_s33795" name="Формула" r:id="rId4" imgW="927000" imgH="20304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428596" y="2928934"/>
          <a:ext cx="5865813" cy="646112"/>
        </p:xfrm>
        <a:graphic>
          <a:graphicData uri="http://schemas.openxmlformats.org/presentationml/2006/ole">
            <p:oleObj spid="_x0000_s33796" name="Формула" r:id="rId5" imgW="2070000" imgH="228600" progId="Equation.3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22263" y="5786438"/>
          <a:ext cx="6083300" cy="647700"/>
        </p:xfrm>
        <a:graphic>
          <a:graphicData uri="http://schemas.openxmlformats.org/presentationml/2006/ole">
            <p:oleObj spid="_x0000_s33797" name="Формула" r:id="rId6" imgW="2145960" imgH="228600" progId="Equation.3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57158" y="3571876"/>
          <a:ext cx="2989263" cy="528638"/>
        </p:xfrm>
        <a:graphic>
          <a:graphicData uri="http://schemas.openxmlformats.org/presentationml/2006/ole">
            <p:oleObj spid="_x0000_s33799" name="Формула" r:id="rId7" imgW="1130040" imgH="22860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28596" y="4214818"/>
          <a:ext cx="4433888" cy="469900"/>
        </p:xfrm>
        <a:graphic>
          <a:graphicData uri="http://schemas.openxmlformats.org/presentationml/2006/ole">
            <p:oleObj spid="_x0000_s33800" name="Формула" r:id="rId8" imgW="1676160" imgH="203040" progId="Equation.3">
              <p:embed/>
            </p:oleObj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4786314" y="4214818"/>
          <a:ext cx="1746250" cy="469900"/>
        </p:xfrm>
        <a:graphic>
          <a:graphicData uri="http://schemas.openxmlformats.org/presentationml/2006/ole">
            <p:oleObj spid="_x0000_s33802" name="Формула" r:id="rId9" imgW="660240" imgH="203040" progId="Equation.3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357158" y="4929198"/>
          <a:ext cx="5475288" cy="528637"/>
        </p:xfrm>
        <a:graphic>
          <a:graphicData uri="http://schemas.openxmlformats.org/presentationml/2006/ole">
            <p:oleObj spid="_x0000_s33803" name="Формула" r:id="rId10" imgW="2070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Прямоугольник 31"/>
          <p:cNvSpPr>
            <a:spLocks noChangeArrowheads="1"/>
          </p:cNvSpPr>
          <p:nvPr/>
        </p:nvSpPr>
        <p:spPr bwMode="auto">
          <a:xfrm>
            <a:off x="2195512" y="260350"/>
            <a:ext cx="65198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 угол наклона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3803" name="Прямоугольник 31"/>
          <p:cNvSpPr>
            <a:spLocks noChangeArrowheads="1"/>
          </p:cNvSpPr>
          <p:nvPr/>
        </p:nvSpPr>
        <p:spPr bwMode="auto">
          <a:xfrm>
            <a:off x="3348038" y="1887538"/>
            <a:ext cx="14398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000000"/>
                </a:solidFill>
                <a:latin typeface="Cambria" pitchFamily="18" charset="0"/>
              </a:rPr>
              <a:t>Решение</a:t>
            </a:r>
            <a:endParaRPr lang="ru-RU" sz="3000" i="1" baseline="3000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785786" y="2571744"/>
          <a:ext cx="2916237" cy="646113"/>
        </p:xfrm>
        <a:graphic>
          <a:graphicData uri="http://schemas.openxmlformats.org/presentationml/2006/ole">
            <p:oleObj spid="_x0000_s1019906" name="Формула" r:id="rId3" imgW="1028520" imgH="22860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714348" y="3286124"/>
          <a:ext cx="3095625" cy="574675"/>
        </p:xfrm>
        <a:graphic>
          <a:graphicData uri="http://schemas.openxmlformats.org/presentationml/2006/ole">
            <p:oleObj spid="_x0000_s1019907" name="Формула" r:id="rId4" imgW="1091880" imgH="203040" progId="Equation.3">
              <p:embed/>
            </p:oleObj>
          </a:graphicData>
        </a:graphic>
      </p:graphicFrame>
      <p:sp>
        <p:nvSpPr>
          <p:cNvPr id="11" name="Содержимое 2"/>
          <p:cNvSpPr txBox="1">
            <a:spLocks/>
          </p:cNvSpPr>
          <p:nvPr/>
        </p:nvSpPr>
        <p:spPr>
          <a:xfrm>
            <a:off x="285720" y="285728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2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57158" y="1214422"/>
          <a:ext cx="3455988" cy="647700"/>
        </p:xfrm>
        <a:graphic>
          <a:graphicData uri="http://schemas.openxmlformats.org/presentationml/2006/ole">
            <p:oleObj spid="_x0000_s1019908" name="Формула" r:id="rId5" imgW="1218960" imgH="228600" progId="Equation.3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714348" y="4714884"/>
          <a:ext cx="1592875" cy="571504"/>
        </p:xfrm>
        <a:graphic>
          <a:graphicData uri="http://schemas.openxmlformats.org/presentationml/2006/ole">
            <p:oleObj spid="_x0000_s1019909" name="Формула" r:id="rId6" imgW="495000" imgH="203040" progId="Equation.3">
              <p:embed/>
            </p:oleObj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623888" y="5357813"/>
          <a:ext cx="4613275" cy="642937"/>
        </p:xfrm>
        <a:graphic>
          <a:graphicData uri="http://schemas.openxmlformats.org/presentationml/2006/ole">
            <p:oleObj spid="_x0000_s1019910" name="Формула" r:id="rId7" imgW="1434960" imgH="228600" progId="Equation.3">
              <p:embed/>
            </p:oleObj>
          </a:graphicData>
        </a:graphic>
      </p:graphicFrame>
      <p:graphicFrame>
        <p:nvGraphicFramePr>
          <p:cNvPr id="33804" name="Object 5"/>
          <p:cNvGraphicFramePr>
            <a:graphicFrameLocks noChangeAspect="1"/>
          </p:cNvGraphicFramePr>
          <p:nvPr/>
        </p:nvGraphicFramePr>
        <p:xfrm>
          <a:off x="3892550" y="1214438"/>
          <a:ext cx="1368425" cy="647700"/>
        </p:xfrm>
        <a:graphic>
          <a:graphicData uri="http://schemas.openxmlformats.org/presentationml/2006/ole">
            <p:oleObj spid="_x0000_s1019911" name="Формула" r:id="rId8" imgW="482400" imgH="228600" progId="Equation.3">
              <p:embed/>
            </p:oleObj>
          </a:graphicData>
        </a:graphic>
      </p:graphicFrame>
      <p:graphicFrame>
        <p:nvGraphicFramePr>
          <p:cNvPr id="882699" name="Object 4"/>
          <p:cNvGraphicFramePr>
            <a:graphicFrameLocks noChangeAspect="1"/>
          </p:cNvGraphicFramePr>
          <p:nvPr/>
        </p:nvGraphicFramePr>
        <p:xfrm>
          <a:off x="696913" y="3963988"/>
          <a:ext cx="2555875" cy="574675"/>
        </p:xfrm>
        <a:graphic>
          <a:graphicData uri="http://schemas.openxmlformats.org/presentationml/2006/ole">
            <p:oleObj spid="_x0000_s1019912" name="Формула" r:id="rId9" imgW="9014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179512" y="116632"/>
            <a:ext cx="896448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>
                <a:solidFill>
                  <a:schemeClr val="tx1"/>
                </a:solidFill>
              </a:rPr>
              <a:t>Уравнение  </a:t>
            </a:r>
            <a:r>
              <a:rPr lang="ru-RU" sz="3200" b="1" dirty="0" smtClean="0">
                <a:solidFill>
                  <a:schemeClr val="tx1"/>
                </a:solidFill>
              </a:rPr>
              <a:t>касательной и нормали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34823" name="Прямоугольник 31"/>
          <p:cNvSpPr>
            <a:spLocks noChangeArrowheads="1"/>
          </p:cNvSpPr>
          <p:nvPr/>
        </p:nvSpPr>
        <p:spPr bwMode="auto">
          <a:xfrm>
            <a:off x="179388" y="928670"/>
            <a:ext cx="8964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Уравнение касательной к графику функции 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f(x)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 в точке </a:t>
            </a:r>
            <a:r>
              <a:rPr lang="ru-RU" sz="2400" i="1" dirty="0">
                <a:solidFill>
                  <a:srgbClr val="000000"/>
                </a:solidFill>
                <a:latin typeface="Cambria" pitchFamily="18" charset="0"/>
              </a:rPr>
              <a:t>х</a:t>
            </a:r>
            <a:r>
              <a:rPr lang="ru-RU" sz="2400" i="1" baseline="-25000" dirty="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" name="Группа 43"/>
          <p:cNvGrpSpPr>
            <a:grpSpLocks/>
          </p:cNvGrpSpPr>
          <p:nvPr/>
        </p:nvGrpSpPr>
        <p:grpSpPr bwMode="auto">
          <a:xfrm>
            <a:off x="214282" y="1500174"/>
            <a:ext cx="5285694" cy="720725"/>
            <a:chOff x="2051720" y="1484784"/>
            <a:chExt cx="4968552" cy="720080"/>
          </a:xfrm>
        </p:grpSpPr>
        <p:sp>
          <p:nvSpPr>
            <p:cNvPr id="52" name="Скругленный прямоугольник 51"/>
            <p:cNvSpPr/>
            <p:nvPr/>
          </p:nvSpPr>
          <p:spPr bwMode="auto">
            <a:xfrm>
              <a:off x="2051720" y="1484784"/>
              <a:ext cx="4968552" cy="72008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4819" name="Object 6"/>
            <p:cNvGraphicFramePr>
              <a:graphicFrameLocks noChangeAspect="1"/>
            </p:cNvGraphicFramePr>
            <p:nvPr/>
          </p:nvGraphicFramePr>
          <p:xfrm>
            <a:off x="2271931" y="1557744"/>
            <a:ext cx="4627467" cy="647120"/>
          </p:xfrm>
          <a:graphic>
            <a:graphicData uri="http://schemas.openxmlformats.org/presentationml/2006/ole">
              <p:oleObj spid="_x0000_s1823747" name="Формула" r:id="rId3" imgW="1676160" imgH="228600" progId="Equation.3">
                <p:embed/>
              </p:oleObj>
            </a:graphicData>
          </a:graphic>
        </p:graphicFrame>
      </p:grpSp>
      <p:sp>
        <p:nvSpPr>
          <p:cNvPr id="19" name="Прямоугольник 31"/>
          <p:cNvSpPr>
            <a:spLocks noChangeArrowheads="1"/>
          </p:cNvSpPr>
          <p:nvPr/>
        </p:nvSpPr>
        <p:spPr bwMode="auto">
          <a:xfrm>
            <a:off x="214282" y="2428868"/>
            <a:ext cx="882176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Уравнение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нормали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 </a:t>
            </a:r>
            <a:r>
              <a:rPr lang="en-US" sz="2400" i="1" dirty="0">
                <a:solidFill>
                  <a:srgbClr val="000000"/>
                </a:solidFill>
                <a:latin typeface="Cambria" pitchFamily="18" charset="0"/>
              </a:rPr>
              <a:t>f(x)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 в точке </a:t>
            </a:r>
            <a:r>
              <a:rPr lang="ru-RU" sz="2400" i="1" dirty="0">
                <a:solidFill>
                  <a:srgbClr val="000000"/>
                </a:solidFill>
                <a:latin typeface="Cambria" pitchFamily="18" charset="0"/>
              </a:rPr>
              <a:t>х</a:t>
            </a:r>
            <a:r>
              <a:rPr lang="ru-RU" sz="2400" i="1" baseline="-25000" dirty="0">
                <a:solidFill>
                  <a:srgbClr val="000000"/>
                </a:solidFill>
                <a:latin typeface="Cambria" pitchFamily="18" charset="0"/>
              </a:rPr>
              <a:t>0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20" name="Группа 43"/>
          <p:cNvGrpSpPr>
            <a:grpSpLocks/>
          </p:cNvGrpSpPr>
          <p:nvPr/>
        </p:nvGrpSpPr>
        <p:grpSpPr bwMode="auto">
          <a:xfrm>
            <a:off x="285720" y="3071810"/>
            <a:ext cx="5285694" cy="1357322"/>
            <a:chOff x="2051720" y="1474589"/>
            <a:chExt cx="4968552" cy="1162378"/>
          </a:xfrm>
        </p:grpSpPr>
        <p:sp>
          <p:nvSpPr>
            <p:cNvPr id="21" name="Скругленный прямоугольник 20"/>
            <p:cNvSpPr/>
            <p:nvPr/>
          </p:nvSpPr>
          <p:spPr bwMode="auto">
            <a:xfrm>
              <a:off x="2051720" y="1484785"/>
              <a:ext cx="4968552" cy="115218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22" name="Object 6"/>
            <p:cNvGraphicFramePr>
              <a:graphicFrameLocks noChangeAspect="1"/>
            </p:cNvGraphicFramePr>
            <p:nvPr/>
          </p:nvGraphicFramePr>
          <p:xfrm>
            <a:off x="2253175" y="1474589"/>
            <a:ext cx="4649851" cy="1162378"/>
          </p:xfrm>
          <a:graphic>
            <a:graphicData uri="http://schemas.openxmlformats.org/presentationml/2006/ole">
              <p:oleObj spid="_x0000_s1823751" name="Формула" r:id="rId4" imgW="1714320" imgH="431640" progId="Equation.3">
                <p:embed/>
              </p:oleObj>
            </a:graphicData>
          </a:graphic>
        </p:graphicFrame>
      </p:grpSp>
      <p:pic>
        <p:nvPicPr>
          <p:cNvPr id="1823753" name="Picture 9" descr="уравнение нормали в декартовых координатах"/>
          <p:cNvPicPr>
            <a:picLocks noChangeAspect="1" noChangeArrowheads="1"/>
          </p:cNvPicPr>
          <p:nvPr/>
        </p:nvPicPr>
        <p:blipFill>
          <a:blip r:embed="rId5" cstate="print"/>
          <a:srcRect l="15118" t="1465" r="3780" b="11719"/>
          <a:stretch>
            <a:fillRect/>
          </a:stretch>
        </p:blipFill>
        <p:spPr bwMode="auto">
          <a:xfrm>
            <a:off x="5715008" y="3086372"/>
            <a:ext cx="3000396" cy="33985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214282" y="142852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3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4828" name="Прямоугольник 31"/>
          <p:cNvSpPr>
            <a:spLocks noChangeArrowheads="1"/>
          </p:cNvSpPr>
          <p:nvPr/>
        </p:nvSpPr>
        <p:spPr bwMode="auto">
          <a:xfrm>
            <a:off x="2143108" y="142852"/>
            <a:ext cx="66976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Составить уравнение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касательной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и нормали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357158" y="1643050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4831" name="Прямоугольник 31"/>
          <p:cNvSpPr>
            <a:spLocks noChangeArrowheads="1"/>
          </p:cNvSpPr>
          <p:nvPr/>
        </p:nvSpPr>
        <p:spPr bwMode="auto">
          <a:xfrm>
            <a:off x="285720" y="2357430"/>
            <a:ext cx="37449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1)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4 = 5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2" name="Прямоугольник 31"/>
          <p:cNvSpPr>
            <a:spLocks noChangeArrowheads="1"/>
          </p:cNvSpPr>
          <p:nvPr/>
        </p:nvSpPr>
        <p:spPr bwMode="auto">
          <a:xfrm>
            <a:off x="285720" y="3071810"/>
            <a:ext cx="374491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2)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3" name="Прямоугольник 31"/>
          <p:cNvSpPr>
            <a:spLocks noChangeArrowheads="1"/>
          </p:cNvSpPr>
          <p:nvPr/>
        </p:nvSpPr>
        <p:spPr bwMode="auto">
          <a:xfrm>
            <a:off x="285720" y="3929066"/>
            <a:ext cx="3744912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3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)</a:t>
            </a:r>
            <a:r>
              <a:rPr lang="en-US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 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 ′(</a:t>
            </a:r>
            <a:r>
              <a:rPr lang="ru-RU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000" i="1" baseline="-25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>
                <a:solidFill>
                  <a:srgbClr val="000000"/>
                </a:solidFill>
                <a:latin typeface="Cambria" pitchFamily="18" charset="0"/>
              </a:rPr>
              <a:t>=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2∙3</a:t>
            </a:r>
            <a:r>
              <a:rPr lang="en-US" sz="3000" baseline="30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6;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4" name="Прямоугольник 31"/>
          <p:cNvSpPr>
            <a:spLocks noChangeArrowheads="1"/>
          </p:cNvSpPr>
          <p:nvPr/>
        </p:nvSpPr>
        <p:spPr bwMode="auto">
          <a:xfrm>
            <a:off x="4286248" y="2000240"/>
            <a:ext cx="64294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000" i="1" dirty="0" smtClean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4)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4857752" y="2000240"/>
          <a:ext cx="2970212" cy="584200"/>
        </p:xfrm>
        <a:graphic>
          <a:graphicData uri="http://schemas.openxmlformats.org/presentationml/2006/ole">
            <p:oleObj spid="_x0000_s1825796" name="Формула" r:id="rId3" imgW="1079280" imgH="21564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4857752" y="2643182"/>
          <a:ext cx="2109787" cy="588962"/>
        </p:xfrm>
        <a:graphic>
          <a:graphicData uri="http://schemas.openxmlformats.org/presentationml/2006/ole">
            <p:oleObj spid="_x0000_s1825798" name="Формула" r:id="rId4" imgW="761760" imgH="215640" progId="Equation.3">
              <p:embed/>
            </p:oleObj>
          </a:graphicData>
        </a:graphic>
      </p:graphicFrame>
      <p:graphicFrame>
        <p:nvGraphicFramePr>
          <p:cNvPr id="1825799" name="Object 7"/>
          <p:cNvGraphicFramePr>
            <a:graphicFrameLocks noChangeAspect="1"/>
          </p:cNvGraphicFramePr>
          <p:nvPr/>
        </p:nvGraphicFramePr>
        <p:xfrm>
          <a:off x="4786314" y="3429000"/>
          <a:ext cx="3040062" cy="1065212"/>
        </p:xfrm>
        <a:graphic>
          <a:graphicData uri="http://schemas.openxmlformats.org/presentationml/2006/ole">
            <p:oleObj spid="_x0000_s1825799" name="Формула" r:id="rId5" imgW="1104840" imgH="393480" progId="Equation.3">
              <p:embed/>
            </p:oleObj>
          </a:graphicData>
        </a:graphic>
      </p:graphicFrame>
      <p:graphicFrame>
        <p:nvGraphicFramePr>
          <p:cNvPr id="1825800" name="Object 2"/>
          <p:cNvGraphicFramePr>
            <a:graphicFrameLocks noChangeAspect="1"/>
          </p:cNvGraphicFramePr>
          <p:nvPr/>
        </p:nvGraphicFramePr>
        <p:xfrm>
          <a:off x="2214546" y="1000108"/>
          <a:ext cx="3743325" cy="684213"/>
        </p:xfrm>
        <a:graphic>
          <a:graphicData uri="http://schemas.openxmlformats.org/presentationml/2006/ole">
            <p:oleObj spid="_x0000_s1825800" name="Формула" r:id="rId6" imgW="1320480" imgH="241200" progId="Equation.3">
              <p:embed/>
            </p:oleObj>
          </a:graphicData>
        </a:graphic>
      </p:graphicFrame>
      <p:sp>
        <p:nvSpPr>
          <p:cNvPr id="21" name="Прямоугольник 31"/>
          <p:cNvSpPr>
            <a:spLocks noChangeArrowheads="1"/>
          </p:cNvSpPr>
          <p:nvPr/>
        </p:nvSpPr>
        <p:spPr bwMode="auto">
          <a:xfrm>
            <a:off x="4214810" y="3714752"/>
            <a:ext cx="64294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000" i="1" dirty="0" smtClean="0">
                <a:solidFill>
                  <a:srgbClr val="000000"/>
                </a:solidFill>
                <a:latin typeface="Cambria" pitchFamily="18" charset="0"/>
                <a:cs typeface="Times New Roman" pitchFamily="18" charset="0"/>
              </a:rPr>
              <a:t>5)</a:t>
            </a:r>
            <a:endParaRPr lang="ru-RU" sz="3000" i="1" baseline="30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25801" name="Object 9"/>
          <p:cNvGraphicFramePr>
            <a:graphicFrameLocks noChangeAspect="1"/>
          </p:cNvGraphicFramePr>
          <p:nvPr/>
        </p:nvGraphicFramePr>
        <p:xfrm>
          <a:off x="4786314" y="4429132"/>
          <a:ext cx="2690813" cy="1065212"/>
        </p:xfrm>
        <a:graphic>
          <a:graphicData uri="http://schemas.openxmlformats.org/presentationml/2006/ole">
            <p:oleObj spid="_x0000_s1825801" name="Формула" r:id="rId7" imgW="977760" imgH="393480" progId="Equation.3">
              <p:embed/>
            </p:oleObj>
          </a:graphicData>
        </a:graphic>
      </p:graphicFrame>
      <p:cxnSp>
        <p:nvCxnSpPr>
          <p:cNvPr id="23" name="Прямая со стрелкой 22"/>
          <p:cNvCxnSpPr/>
          <p:nvPr/>
        </p:nvCxnSpPr>
        <p:spPr>
          <a:xfrm flipV="1">
            <a:off x="3500430" y="2428868"/>
            <a:ext cx="2286016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857884" y="1428736"/>
            <a:ext cx="1571636" cy="7858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357554" y="2428868"/>
            <a:ext cx="3000396" cy="18573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1" grpId="0"/>
      <p:bldP spid="34832" grpId="0"/>
      <p:bldP spid="34833" grpId="0"/>
      <p:bldP spid="34834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142844" y="214290"/>
            <a:ext cx="180020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4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4828" name="Прямоугольник 31"/>
          <p:cNvSpPr>
            <a:spLocks noChangeArrowheads="1"/>
          </p:cNvSpPr>
          <p:nvPr/>
        </p:nvSpPr>
        <p:spPr bwMode="auto">
          <a:xfrm>
            <a:off x="2000232" y="214290"/>
            <a:ext cx="66976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Составить уравнение касательной и нормали 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 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14282" y="1142984"/>
          <a:ext cx="2951162" cy="647700"/>
        </p:xfrm>
        <a:graphic>
          <a:graphicData uri="http://schemas.openxmlformats.org/presentationml/2006/ole">
            <p:oleObj spid="_x0000_s1020930" name="Формула" r:id="rId3" imgW="1041120" imgH="228600" progId="Equation.3">
              <p:embed/>
            </p:oleObj>
          </a:graphicData>
        </a:graphic>
      </p:graphicFrame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214282" y="1857364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142844" y="4429132"/>
          <a:ext cx="8105775" cy="647700"/>
        </p:xfrm>
        <a:graphic>
          <a:graphicData uri="http://schemas.openxmlformats.org/presentationml/2006/ole">
            <p:oleObj spid="_x0000_s1020932" name="Формула" r:id="rId4" imgW="2819160" imgH="228600" progId="Equation.3">
              <p:embed/>
            </p:oleObj>
          </a:graphicData>
        </a:graphic>
      </p:graphicFrame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214282" y="2357430"/>
          <a:ext cx="4198938" cy="576262"/>
        </p:xfrm>
        <a:graphic>
          <a:graphicData uri="http://schemas.openxmlformats.org/presentationml/2006/ole">
            <p:oleObj spid="_x0000_s1020935" name="Формула" r:id="rId5" imgW="1460160" imgH="203040" progId="Equation.3">
              <p:embed/>
            </p:oleObj>
          </a:graphicData>
        </a:graphic>
      </p:graphicFrame>
      <p:graphicFrame>
        <p:nvGraphicFramePr>
          <p:cNvPr id="1020936" name="Object 8"/>
          <p:cNvGraphicFramePr>
            <a:graphicFrameLocks noChangeAspect="1"/>
          </p:cNvGraphicFramePr>
          <p:nvPr/>
        </p:nvGraphicFramePr>
        <p:xfrm>
          <a:off x="214282" y="3071810"/>
          <a:ext cx="2628900" cy="576263"/>
        </p:xfrm>
        <a:graphic>
          <a:graphicData uri="http://schemas.openxmlformats.org/presentationml/2006/ole">
            <p:oleObj spid="_x0000_s1020936" name="Формула" r:id="rId6" imgW="914400" imgH="203040" progId="Equation.3">
              <p:embed/>
            </p:oleObj>
          </a:graphicData>
        </a:graphic>
      </p:graphicFrame>
      <p:graphicFrame>
        <p:nvGraphicFramePr>
          <p:cNvPr id="1020937" name="Object 9"/>
          <p:cNvGraphicFramePr>
            <a:graphicFrameLocks noChangeAspect="1"/>
          </p:cNvGraphicFramePr>
          <p:nvPr/>
        </p:nvGraphicFramePr>
        <p:xfrm>
          <a:off x="214282" y="3786190"/>
          <a:ext cx="3760788" cy="576262"/>
        </p:xfrm>
        <a:graphic>
          <a:graphicData uri="http://schemas.openxmlformats.org/presentationml/2006/ole">
            <p:oleObj spid="_x0000_s1020937" name="Формула" r:id="rId7" imgW="1307880" imgH="203040" progId="Equation.3">
              <p:embed/>
            </p:oleObj>
          </a:graphicData>
        </a:graphic>
      </p:graphicFrame>
      <p:graphicFrame>
        <p:nvGraphicFramePr>
          <p:cNvPr id="1020939" name="Object 11"/>
          <p:cNvGraphicFramePr>
            <a:graphicFrameLocks noChangeAspect="1"/>
          </p:cNvGraphicFramePr>
          <p:nvPr/>
        </p:nvGraphicFramePr>
        <p:xfrm>
          <a:off x="3286116" y="1214422"/>
          <a:ext cx="1963738" cy="615950"/>
        </p:xfrm>
        <a:graphic>
          <a:graphicData uri="http://schemas.openxmlformats.org/presentationml/2006/ole">
            <p:oleObj spid="_x0000_s1020939" name="Формула" r:id="rId8" imgW="545760" imgH="228600" progId="Equation.3">
              <p:embed/>
            </p:oleObj>
          </a:graphicData>
        </a:graphic>
      </p:graphicFrame>
      <p:graphicFrame>
        <p:nvGraphicFramePr>
          <p:cNvPr id="1020940" name="Object 12"/>
          <p:cNvGraphicFramePr>
            <a:graphicFrameLocks noChangeAspect="1"/>
          </p:cNvGraphicFramePr>
          <p:nvPr/>
        </p:nvGraphicFramePr>
        <p:xfrm>
          <a:off x="127001" y="5009963"/>
          <a:ext cx="8445528" cy="1057461"/>
        </p:xfrm>
        <a:graphic>
          <a:graphicData uri="http://schemas.openxmlformats.org/presentationml/2006/ole">
            <p:oleObj spid="_x0000_s1020940" name="Формула" r:id="rId9" imgW="30985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Содержимое 2"/>
          <p:cNvSpPr txBox="1">
            <a:spLocks/>
          </p:cNvSpPr>
          <p:nvPr/>
        </p:nvSpPr>
        <p:spPr>
          <a:xfrm>
            <a:off x="214282" y="142852"/>
            <a:ext cx="1500198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5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357158" y="1357298"/>
          <a:ext cx="3708401" cy="647700"/>
        </p:xfrm>
        <a:graphic>
          <a:graphicData uri="http://schemas.openxmlformats.org/presentationml/2006/ole">
            <p:oleObj spid="_x0000_s2518018" name="Формула" r:id="rId3" imgW="1307880" imgH="228600" progId="Equation.3">
              <p:embed/>
            </p:oleObj>
          </a:graphicData>
        </a:graphic>
      </p:graphicFrame>
      <p:sp>
        <p:nvSpPr>
          <p:cNvPr id="34830" name="Прямоугольник 31"/>
          <p:cNvSpPr>
            <a:spLocks noChangeArrowheads="1"/>
          </p:cNvSpPr>
          <p:nvPr/>
        </p:nvSpPr>
        <p:spPr bwMode="auto">
          <a:xfrm>
            <a:off x="0" y="2000240"/>
            <a:ext cx="15001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30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6"/>
          <p:cNvGraphicFramePr>
            <a:graphicFrameLocks noChangeAspect="1"/>
          </p:cNvGraphicFramePr>
          <p:nvPr/>
        </p:nvGraphicFramePr>
        <p:xfrm>
          <a:off x="1571604" y="4929198"/>
          <a:ext cx="6356350" cy="635000"/>
        </p:xfrm>
        <a:graphic>
          <a:graphicData uri="http://schemas.openxmlformats.org/presentationml/2006/ole">
            <p:oleObj spid="_x0000_s2518019" name="Формула" r:id="rId4" imgW="2247840" imgH="228600" progId="Equation.3">
              <p:embed/>
            </p:oleObj>
          </a:graphicData>
        </a:graphic>
      </p:graphicFrame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1571604" y="2000240"/>
          <a:ext cx="4857784" cy="595752"/>
        </p:xfrm>
        <a:graphic>
          <a:graphicData uri="http://schemas.openxmlformats.org/presentationml/2006/ole">
            <p:oleObj spid="_x0000_s2518020" name="Формула" r:id="rId5" imgW="1841400" imgH="228600" progId="Equation.3">
              <p:embed/>
            </p:oleObj>
          </a:graphicData>
        </a:graphic>
      </p:graphicFrame>
      <p:graphicFrame>
        <p:nvGraphicFramePr>
          <p:cNvPr id="1020936" name="Object 8"/>
          <p:cNvGraphicFramePr>
            <a:graphicFrameLocks noChangeAspect="1"/>
          </p:cNvGraphicFramePr>
          <p:nvPr/>
        </p:nvGraphicFramePr>
        <p:xfrm>
          <a:off x="1500166" y="2714620"/>
          <a:ext cx="2571768" cy="577480"/>
        </p:xfrm>
        <a:graphic>
          <a:graphicData uri="http://schemas.openxmlformats.org/presentationml/2006/ole">
            <p:oleObj spid="_x0000_s2518021" name="Формула" r:id="rId6" imgW="1002960" imgH="228600" progId="Equation.3">
              <p:embed/>
            </p:oleObj>
          </a:graphicData>
        </a:graphic>
      </p:graphicFrame>
      <p:graphicFrame>
        <p:nvGraphicFramePr>
          <p:cNvPr id="1020937" name="Object 9"/>
          <p:cNvGraphicFramePr>
            <a:graphicFrameLocks noChangeAspect="1"/>
          </p:cNvGraphicFramePr>
          <p:nvPr/>
        </p:nvGraphicFramePr>
        <p:xfrm>
          <a:off x="1500166" y="3357562"/>
          <a:ext cx="3786214" cy="589159"/>
        </p:xfrm>
        <a:graphic>
          <a:graphicData uri="http://schemas.openxmlformats.org/presentationml/2006/ole">
            <p:oleObj spid="_x0000_s2518022" name="Формула" r:id="rId7" imgW="1447560" imgH="228600" progId="Equation.3">
              <p:embed/>
            </p:oleObj>
          </a:graphicData>
        </a:graphic>
      </p:graphicFrame>
      <p:graphicFrame>
        <p:nvGraphicFramePr>
          <p:cNvPr id="1021960" name="Object 8"/>
          <p:cNvGraphicFramePr>
            <a:graphicFrameLocks noChangeAspect="1"/>
          </p:cNvGraphicFramePr>
          <p:nvPr/>
        </p:nvGraphicFramePr>
        <p:xfrm>
          <a:off x="4286248" y="1357298"/>
          <a:ext cx="1403350" cy="647700"/>
        </p:xfrm>
        <a:graphic>
          <a:graphicData uri="http://schemas.openxmlformats.org/presentationml/2006/ole">
            <p:oleObj spid="_x0000_s2518023" name="Формула" r:id="rId8" imgW="495000" imgH="228600" progId="Equation.3">
              <p:embed/>
            </p:oleObj>
          </a:graphicData>
        </a:graphic>
      </p:graphicFrame>
      <p:sp>
        <p:nvSpPr>
          <p:cNvPr id="19" name="Прямоугольник 31"/>
          <p:cNvSpPr>
            <a:spLocks noChangeArrowheads="1"/>
          </p:cNvSpPr>
          <p:nvPr/>
        </p:nvSpPr>
        <p:spPr bwMode="auto">
          <a:xfrm>
            <a:off x="1785918" y="142852"/>
            <a:ext cx="700092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Найти угловой коэффициент и угол наклона касательной. Составить уравнение касательной к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графику функции: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021961" name="Object 9"/>
          <p:cNvGraphicFramePr>
            <a:graphicFrameLocks noChangeAspect="1"/>
          </p:cNvGraphicFramePr>
          <p:nvPr/>
        </p:nvGraphicFramePr>
        <p:xfrm>
          <a:off x="5524500" y="3357563"/>
          <a:ext cx="1379538" cy="569912"/>
        </p:xfrm>
        <a:graphic>
          <a:graphicData uri="http://schemas.openxmlformats.org/presentationml/2006/ole">
            <p:oleObj spid="_x0000_s2518024" name="Формула" r:id="rId9" imgW="545760" imgH="228600" progId="Equation.3">
              <p:embed/>
            </p:oleObj>
          </a:graphicData>
        </a:graphic>
      </p:graphicFrame>
      <p:graphicFrame>
        <p:nvGraphicFramePr>
          <p:cNvPr id="1021962" name="Object 10"/>
          <p:cNvGraphicFramePr>
            <a:graphicFrameLocks noChangeAspect="1"/>
          </p:cNvGraphicFramePr>
          <p:nvPr/>
        </p:nvGraphicFramePr>
        <p:xfrm>
          <a:off x="1500166" y="4143380"/>
          <a:ext cx="4572032" cy="606736"/>
        </p:xfrm>
        <a:graphic>
          <a:graphicData uri="http://schemas.openxmlformats.org/presentationml/2006/ole">
            <p:oleObj spid="_x0000_s2518025" name="Формула" r:id="rId10" imgW="17017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31"/>
          <p:cNvSpPr>
            <a:spLocks noChangeArrowheads="1"/>
          </p:cNvSpPr>
          <p:nvPr/>
        </p:nvSpPr>
        <p:spPr bwMode="auto">
          <a:xfrm>
            <a:off x="142844" y="2643182"/>
            <a:ext cx="87154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1) Найти угловой коэффициент и  угол наклона касательной:</a:t>
            </a:r>
            <a:endParaRPr lang="ru-RU" sz="2400" dirty="0">
              <a:solidFill>
                <a:srgbClr val="000000"/>
              </a:solidFill>
              <a:latin typeface="Cambria" pitchFamily="18" charset="0"/>
            </a:endParaRPr>
          </a:p>
        </p:txBody>
      </p:sp>
      <p:graphicFrame>
        <p:nvGraphicFramePr>
          <p:cNvPr id="1959943" name="Object 7"/>
          <p:cNvGraphicFramePr>
            <a:graphicFrameLocks noChangeAspect="1"/>
          </p:cNvGraphicFramePr>
          <p:nvPr/>
        </p:nvGraphicFramePr>
        <p:xfrm>
          <a:off x="2428860" y="3429000"/>
          <a:ext cx="4286250" cy="630238"/>
        </p:xfrm>
        <a:graphic>
          <a:graphicData uri="http://schemas.openxmlformats.org/presentationml/2006/ole">
            <p:oleObj spid="_x0000_s1959943" name="Формула" r:id="rId3" imgW="1638000" imgH="241200" progId="Equation.3">
              <p:embed/>
            </p:oleObj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14282" y="4286256"/>
            <a:ext cx="87154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2) Составить уравнение касательной и нормали  </a:t>
            </a:r>
            <a:r>
              <a:rPr lang="ru-RU" sz="2400" dirty="0">
                <a:solidFill>
                  <a:srgbClr val="000000"/>
                </a:solidFill>
                <a:latin typeface="Cambria" pitchFamily="18" charset="0"/>
              </a:rPr>
              <a:t>к графику </a:t>
            </a:r>
            <a:r>
              <a:rPr lang="ru-RU" sz="2400" dirty="0" smtClean="0">
                <a:solidFill>
                  <a:srgbClr val="000000"/>
                </a:solidFill>
                <a:latin typeface="Cambria" pitchFamily="18" charset="0"/>
              </a:rPr>
              <a:t>функции в заданной точке:</a:t>
            </a:r>
            <a:endParaRPr lang="ru-RU" sz="30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1959945" name="Object 9"/>
          <p:cNvGraphicFramePr>
            <a:graphicFrameLocks noChangeAspect="1"/>
          </p:cNvGraphicFramePr>
          <p:nvPr/>
        </p:nvGraphicFramePr>
        <p:xfrm>
          <a:off x="2714612" y="5214950"/>
          <a:ext cx="3638550" cy="595312"/>
        </p:xfrm>
        <a:graphic>
          <a:graphicData uri="http://schemas.openxmlformats.org/presentationml/2006/ole">
            <p:oleObj spid="_x0000_s1959945" name="Формула" r:id="rId4" imgW="1473120" imgH="241200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57158" y="0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  2) Решить задачи для самостоятельного решения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5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6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928794" y="2000240"/>
            <a:ext cx="5948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Задачи для самостоятельного решения: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24896</TotalTime>
  <Words>228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Эркер</vt:lpstr>
      <vt:lpstr>Формула</vt:lpstr>
      <vt:lpstr>Геометрическое приложение производной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1674</cp:revision>
  <dcterms:created xsi:type="dcterms:W3CDTF">2014-02-06T11:08:09Z</dcterms:created>
  <dcterms:modified xsi:type="dcterms:W3CDTF">2021-11-15T15:42:06Z</dcterms:modified>
</cp:coreProperties>
</file>