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0"/>
  </p:notesMasterIdLst>
  <p:sldIdLst>
    <p:sldId id="316" r:id="rId2"/>
    <p:sldId id="458" r:id="rId3"/>
    <p:sldId id="356" r:id="rId4"/>
    <p:sldId id="318" r:id="rId5"/>
    <p:sldId id="319" r:id="rId6"/>
    <p:sldId id="451" r:id="rId7"/>
    <p:sldId id="450" r:id="rId8"/>
    <p:sldId id="4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11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7" Type="http://schemas.openxmlformats.org/officeDocument/2006/relationships/hyperlink" Target="https://vk.com/id40702247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mailto:olgadumnova80@mail.ru" TargetMode="Externa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142844" y="0"/>
            <a:ext cx="8678768" cy="12144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Наибольшее и наименьшее значение функции на отрезке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333000" y="1500174"/>
            <a:ext cx="3974364" cy="4071966"/>
            <a:chOff x="34925" y="1196975"/>
            <a:chExt cx="2935775" cy="3270250"/>
          </a:xfrm>
        </p:grpSpPr>
        <p:cxnSp>
          <p:nvCxnSpPr>
            <p:cNvPr id="13" name="Прямая со стрелкой 12"/>
            <p:cNvCxnSpPr/>
            <p:nvPr/>
          </p:nvCxnSpPr>
          <p:spPr bwMode="auto">
            <a:xfrm flipV="1">
              <a:off x="250825" y="1484313"/>
              <a:ext cx="0" cy="2681287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 bwMode="auto">
            <a:xfrm flipV="1">
              <a:off x="34925" y="3933825"/>
              <a:ext cx="2736850" cy="25400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120" name="Line 46"/>
            <p:cNvSpPr>
              <a:spLocks noChangeShapeType="1"/>
            </p:cNvSpPr>
            <p:nvPr/>
          </p:nvSpPr>
          <p:spPr bwMode="auto">
            <a:xfrm>
              <a:off x="2411413" y="3890963"/>
              <a:ext cx="0" cy="1952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21" name="TextBox 3"/>
            <p:cNvSpPr txBox="1">
              <a:spLocks noChangeArrowheads="1"/>
            </p:cNvSpPr>
            <p:nvPr/>
          </p:nvSpPr>
          <p:spPr bwMode="auto">
            <a:xfrm>
              <a:off x="323850" y="4027488"/>
              <a:ext cx="503238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22" name="Line 46"/>
            <p:cNvSpPr>
              <a:spLocks noChangeShapeType="1"/>
            </p:cNvSpPr>
            <p:nvPr/>
          </p:nvSpPr>
          <p:spPr bwMode="auto">
            <a:xfrm flipH="1">
              <a:off x="527698" y="3890963"/>
              <a:ext cx="941" cy="1746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23" name="Line 153"/>
            <p:cNvSpPr>
              <a:spLocks noChangeShapeType="1"/>
            </p:cNvSpPr>
            <p:nvPr/>
          </p:nvSpPr>
          <p:spPr bwMode="auto">
            <a:xfrm flipH="1">
              <a:off x="527696" y="3377142"/>
              <a:ext cx="11112" cy="6311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24" name="Line 153"/>
            <p:cNvSpPr>
              <a:spLocks noChangeShapeType="1"/>
            </p:cNvSpPr>
            <p:nvPr/>
          </p:nvSpPr>
          <p:spPr bwMode="auto">
            <a:xfrm flipH="1">
              <a:off x="2411413" y="1906588"/>
              <a:ext cx="0" cy="2052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25" name="TextBox 3"/>
            <p:cNvSpPr txBox="1">
              <a:spLocks noChangeArrowheads="1"/>
            </p:cNvSpPr>
            <p:nvPr/>
          </p:nvSpPr>
          <p:spPr bwMode="auto">
            <a:xfrm>
              <a:off x="2195513" y="3998913"/>
              <a:ext cx="436562" cy="439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26" name="TextBox 3"/>
            <p:cNvSpPr txBox="1">
              <a:spLocks noChangeArrowheads="1"/>
            </p:cNvSpPr>
            <p:nvPr/>
          </p:nvSpPr>
          <p:spPr bwMode="auto">
            <a:xfrm>
              <a:off x="2555875" y="3860800"/>
              <a:ext cx="293688" cy="439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b="1" i="1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27" name="TextBox 3"/>
            <p:cNvSpPr txBox="1">
              <a:spLocks noChangeArrowheads="1"/>
            </p:cNvSpPr>
            <p:nvPr/>
          </p:nvSpPr>
          <p:spPr bwMode="auto">
            <a:xfrm>
              <a:off x="323850" y="1196975"/>
              <a:ext cx="293688" cy="438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i="1" baseline="3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539750" y="1906588"/>
              <a:ext cx="1871663" cy="1504950"/>
            </a:xfrm>
            <a:custGeom>
              <a:avLst/>
              <a:gdLst>
                <a:gd name="connsiteX0" fmla="*/ 0 w 2303362"/>
                <a:gd name="connsiteY0" fmla="*/ 1886673 h 1886673"/>
                <a:gd name="connsiteX1" fmla="*/ 254643 w 2303362"/>
                <a:gd name="connsiteY1" fmla="*/ 1504709 h 1886673"/>
                <a:gd name="connsiteX2" fmla="*/ 879676 w 2303362"/>
                <a:gd name="connsiteY2" fmla="*/ 1238491 h 1886673"/>
                <a:gd name="connsiteX3" fmla="*/ 1215342 w 2303362"/>
                <a:gd name="connsiteY3" fmla="*/ 868101 h 1886673"/>
                <a:gd name="connsiteX4" fmla="*/ 1666754 w 2303362"/>
                <a:gd name="connsiteY4" fmla="*/ 787078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  <a:gd name="connsiteX0" fmla="*/ 0 w 2303362"/>
                <a:gd name="connsiteY0" fmla="*/ 1886673 h 1886673"/>
                <a:gd name="connsiteX1" fmla="*/ 254643 w 2303362"/>
                <a:gd name="connsiteY1" fmla="*/ 1504709 h 1886673"/>
                <a:gd name="connsiteX2" fmla="*/ 879676 w 2303362"/>
                <a:gd name="connsiteY2" fmla="*/ 1238491 h 1886673"/>
                <a:gd name="connsiteX3" fmla="*/ 1215342 w 2303362"/>
                <a:gd name="connsiteY3" fmla="*/ 868101 h 1886673"/>
                <a:gd name="connsiteX4" fmla="*/ 1656184 w 2303362"/>
                <a:gd name="connsiteY4" fmla="*/ 644039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  <a:gd name="connsiteX0" fmla="*/ 0 w 2303362"/>
                <a:gd name="connsiteY0" fmla="*/ 1886673 h 1886673"/>
                <a:gd name="connsiteX1" fmla="*/ 254643 w 2303362"/>
                <a:gd name="connsiteY1" fmla="*/ 1504709 h 1886673"/>
                <a:gd name="connsiteX2" fmla="*/ 879676 w 2303362"/>
                <a:gd name="connsiteY2" fmla="*/ 1238491 h 1886673"/>
                <a:gd name="connsiteX3" fmla="*/ 1224136 w 2303362"/>
                <a:gd name="connsiteY3" fmla="*/ 914805 h 1886673"/>
                <a:gd name="connsiteX4" fmla="*/ 1656184 w 2303362"/>
                <a:gd name="connsiteY4" fmla="*/ 644039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  <a:gd name="connsiteX0" fmla="*/ 0 w 2303362"/>
                <a:gd name="connsiteY0" fmla="*/ 1886673 h 1886673"/>
                <a:gd name="connsiteX1" fmla="*/ 254643 w 2303362"/>
                <a:gd name="connsiteY1" fmla="*/ 1504709 h 1886673"/>
                <a:gd name="connsiteX2" fmla="*/ 864096 w 2303362"/>
                <a:gd name="connsiteY2" fmla="*/ 1185571 h 1886673"/>
                <a:gd name="connsiteX3" fmla="*/ 1224136 w 2303362"/>
                <a:gd name="connsiteY3" fmla="*/ 914805 h 1886673"/>
                <a:gd name="connsiteX4" fmla="*/ 1656184 w 2303362"/>
                <a:gd name="connsiteY4" fmla="*/ 644039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  <a:gd name="connsiteX0" fmla="*/ 0 w 2303362"/>
                <a:gd name="connsiteY0" fmla="*/ 1886673 h 1886673"/>
                <a:gd name="connsiteX1" fmla="*/ 288032 w 2303362"/>
                <a:gd name="connsiteY1" fmla="*/ 1546593 h 1886673"/>
                <a:gd name="connsiteX2" fmla="*/ 864096 w 2303362"/>
                <a:gd name="connsiteY2" fmla="*/ 1185571 h 1886673"/>
                <a:gd name="connsiteX3" fmla="*/ 1224136 w 2303362"/>
                <a:gd name="connsiteY3" fmla="*/ 914805 h 1886673"/>
                <a:gd name="connsiteX4" fmla="*/ 1656184 w 2303362"/>
                <a:gd name="connsiteY4" fmla="*/ 644039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3362" h="1886673">
                  <a:moveTo>
                    <a:pt x="0" y="1886673"/>
                  </a:moveTo>
                  <a:cubicBezTo>
                    <a:pt x="54015" y="1749706"/>
                    <a:pt x="144016" y="1663443"/>
                    <a:pt x="288032" y="1546593"/>
                  </a:cubicBezTo>
                  <a:cubicBezTo>
                    <a:pt x="432048" y="1429743"/>
                    <a:pt x="708079" y="1290869"/>
                    <a:pt x="864096" y="1185571"/>
                  </a:cubicBezTo>
                  <a:cubicBezTo>
                    <a:pt x="1020113" y="1080273"/>
                    <a:pt x="1092121" y="1005060"/>
                    <a:pt x="1224136" y="914805"/>
                  </a:cubicBezTo>
                  <a:cubicBezTo>
                    <a:pt x="1356151" y="824550"/>
                    <a:pt x="1528399" y="750208"/>
                    <a:pt x="1656184" y="644039"/>
                  </a:cubicBezTo>
                  <a:cubicBezTo>
                    <a:pt x="1783969" y="537870"/>
                    <a:pt x="1882982" y="385132"/>
                    <a:pt x="1990845" y="277792"/>
                  </a:cubicBezTo>
                  <a:cubicBezTo>
                    <a:pt x="2098708" y="170452"/>
                    <a:pt x="2200154" y="73306"/>
                    <a:pt x="2303362" y="0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68313" y="3343275"/>
              <a:ext cx="144462" cy="13811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3" name="Овал 32"/>
            <p:cNvSpPr/>
            <p:nvPr/>
          </p:nvSpPr>
          <p:spPr bwMode="auto">
            <a:xfrm>
              <a:off x="2339975" y="1838325"/>
              <a:ext cx="144463" cy="13811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0166" name="TextBox 97"/>
            <p:cNvSpPr txBox="1">
              <a:spLocks noChangeArrowheads="1"/>
            </p:cNvSpPr>
            <p:nvPr/>
          </p:nvSpPr>
          <p:spPr bwMode="auto">
            <a:xfrm>
              <a:off x="1846939" y="1483839"/>
              <a:ext cx="1123761" cy="296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наибольшее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0167" name="TextBox 98"/>
            <p:cNvSpPr txBox="1">
              <a:spLocks noChangeArrowheads="1"/>
            </p:cNvSpPr>
            <p:nvPr/>
          </p:nvSpPr>
          <p:spPr bwMode="auto">
            <a:xfrm>
              <a:off x="633236" y="3319769"/>
              <a:ext cx="1142896" cy="296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наименьшее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4214810" y="2357430"/>
            <a:ext cx="464347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000" dirty="0" smtClean="0">
                <a:latin typeface="+mn-lt"/>
              </a:rPr>
              <a:t>1) Если нет экстремума, то наибольшее и наименьшее значения функции находятся на концах отрезка.</a:t>
            </a:r>
            <a:endParaRPr lang="ru-RU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Группа 41"/>
          <p:cNvGrpSpPr/>
          <p:nvPr/>
        </p:nvGrpSpPr>
        <p:grpSpPr>
          <a:xfrm>
            <a:off x="285720" y="500042"/>
            <a:ext cx="8358246" cy="3500462"/>
            <a:chOff x="338125" y="1285860"/>
            <a:chExt cx="6054725" cy="3321069"/>
          </a:xfrm>
        </p:grpSpPr>
        <p:sp>
          <p:nvSpPr>
            <p:cNvPr id="61" name="Полилиния 60"/>
            <p:cNvSpPr/>
            <p:nvPr/>
          </p:nvSpPr>
          <p:spPr>
            <a:xfrm>
              <a:off x="3857619" y="1651591"/>
              <a:ext cx="1857389" cy="1705971"/>
            </a:xfrm>
            <a:custGeom>
              <a:avLst/>
              <a:gdLst>
                <a:gd name="connsiteX0" fmla="*/ 0 w 1892596"/>
                <a:gd name="connsiteY0" fmla="*/ 1697665 h 1697665"/>
                <a:gd name="connsiteX1" fmla="*/ 457200 w 1892596"/>
                <a:gd name="connsiteY1" fmla="*/ 113414 h 1697665"/>
                <a:gd name="connsiteX2" fmla="*/ 893135 w 1892596"/>
                <a:gd name="connsiteY2" fmla="*/ 1017181 h 1697665"/>
                <a:gd name="connsiteX3" fmla="*/ 1892596 w 1892596"/>
                <a:gd name="connsiteY3" fmla="*/ 549349 h 1697665"/>
                <a:gd name="connsiteX4" fmla="*/ 1892596 w 1892596"/>
                <a:gd name="connsiteY4" fmla="*/ 549349 h 1697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2596" h="1697665">
                  <a:moveTo>
                    <a:pt x="0" y="1697665"/>
                  </a:moveTo>
                  <a:cubicBezTo>
                    <a:pt x="154172" y="962246"/>
                    <a:pt x="308344" y="226828"/>
                    <a:pt x="457200" y="113414"/>
                  </a:cubicBezTo>
                  <a:cubicBezTo>
                    <a:pt x="606056" y="0"/>
                    <a:pt x="653902" y="944525"/>
                    <a:pt x="893135" y="1017181"/>
                  </a:cubicBezTo>
                  <a:cubicBezTo>
                    <a:pt x="1132368" y="1089837"/>
                    <a:pt x="1892596" y="549349"/>
                    <a:pt x="1892596" y="549349"/>
                  </a:cubicBezTo>
                  <a:lnTo>
                    <a:pt x="1892596" y="549349"/>
                  </a:lnTo>
                </a:path>
              </a:pathLst>
            </a:cu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 стрелкой 46"/>
            <p:cNvCxnSpPr/>
            <p:nvPr/>
          </p:nvCxnSpPr>
          <p:spPr bwMode="auto">
            <a:xfrm flipV="1">
              <a:off x="547675" y="1770067"/>
              <a:ext cx="31750" cy="2519362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 bwMode="auto">
            <a:xfrm>
              <a:off x="338125" y="4073529"/>
              <a:ext cx="2808288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133" name="Line 46"/>
            <p:cNvSpPr>
              <a:spLocks noChangeShapeType="1"/>
            </p:cNvSpPr>
            <p:nvPr/>
          </p:nvSpPr>
          <p:spPr bwMode="auto">
            <a:xfrm>
              <a:off x="2714613" y="4000504"/>
              <a:ext cx="0" cy="204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34" name="TextBox 3"/>
            <p:cNvSpPr txBox="1">
              <a:spLocks noChangeArrowheads="1"/>
            </p:cNvSpPr>
            <p:nvPr/>
          </p:nvSpPr>
          <p:spPr bwMode="auto">
            <a:xfrm>
              <a:off x="620700" y="4146554"/>
              <a:ext cx="503238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35" name="Line 46"/>
            <p:cNvSpPr>
              <a:spLocks noChangeShapeType="1"/>
            </p:cNvSpPr>
            <p:nvPr/>
          </p:nvSpPr>
          <p:spPr bwMode="auto">
            <a:xfrm>
              <a:off x="825488" y="4002092"/>
              <a:ext cx="11112" cy="215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36" name="Line 153"/>
            <p:cNvSpPr>
              <a:spLocks noChangeShapeType="1"/>
            </p:cNvSpPr>
            <p:nvPr/>
          </p:nvSpPr>
          <p:spPr bwMode="auto">
            <a:xfrm flipH="1">
              <a:off x="825488" y="3208342"/>
              <a:ext cx="15875" cy="1009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37" name="Line 153"/>
            <p:cNvSpPr>
              <a:spLocks noChangeShapeType="1"/>
            </p:cNvSpPr>
            <p:nvPr/>
          </p:nvSpPr>
          <p:spPr bwMode="auto">
            <a:xfrm flipH="1">
              <a:off x="2714613" y="2705104"/>
              <a:ext cx="4762" cy="1368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38" name="TextBox 3"/>
            <p:cNvSpPr txBox="1">
              <a:spLocks noChangeArrowheads="1"/>
            </p:cNvSpPr>
            <p:nvPr/>
          </p:nvSpPr>
          <p:spPr bwMode="auto">
            <a:xfrm>
              <a:off x="2565388" y="4144967"/>
              <a:ext cx="436562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39" name="TextBox 3"/>
            <p:cNvSpPr txBox="1">
              <a:spLocks noChangeArrowheads="1"/>
            </p:cNvSpPr>
            <p:nvPr/>
          </p:nvSpPr>
          <p:spPr bwMode="auto">
            <a:xfrm>
              <a:off x="2857488" y="4000504"/>
              <a:ext cx="2936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b="1" i="1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40" name="TextBox 3"/>
            <p:cNvSpPr txBox="1">
              <a:spLocks noChangeArrowheads="1"/>
            </p:cNvSpPr>
            <p:nvPr/>
          </p:nvSpPr>
          <p:spPr bwMode="auto">
            <a:xfrm>
              <a:off x="1423975" y="1624017"/>
              <a:ext cx="2936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i="1" baseline="3000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Полилиния 56"/>
            <p:cNvSpPr/>
            <p:nvPr/>
          </p:nvSpPr>
          <p:spPr>
            <a:xfrm>
              <a:off x="769925" y="2105029"/>
              <a:ext cx="1944688" cy="1716088"/>
            </a:xfrm>
            <a:custGeom>
              <a:avLst/>
              <a:gdLst>
                <a:gd name="connsiteX0" fmla="*/ 0 w 2303362"/>
                <a:gd name="connsiteY0" fmla="*/ 1886673 h 1886673"/>
                <a:gd name="connsiteX1" fmla="*/ 254643 w 2303362"/>
                <a:gd name="connsiteY1" fmla="*/ 1504709 h 1886673"/>
                <a:gd name="connsiteX2" fmla="*/ 879676 w 2303362"/>
                <a:gd name="connsiteY2" fmla="*/ 1238491 h 1886673"/>
                <a:gd name="connsiteX3" fmla="*/ 1215342 w 2303362"/>
                <a:gd name="connsiteY3" fmla="*/ 868101 h 1886673"/>
                <a:gd name="connsiteX4" fmla="*/ 1666754 w 2303362"/>
                <a:gd name="connsiteY4" fmla="*/ 787078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  <a:gd name="connsiteX0" fmla="*/ 0 w 2303362"/>
                <a:gd name="connsiteY0" fmla="*/ 1886673 h 1886673"/>
                <a:gd name="connsiteX1" fmla="*/ 437703 w 2303362"/>
                <a:gd name="connsiteY1" fmla="*/ 256031 h 1886673"/>
                <a:gd name="connsiteX2" fmla="*/ 879676 w 2303362"/>
                <a:gd name="connsiteY2" fmla="*/ 1238491 h 1886673"/>
                <a:gd name="connsiteX3" fmla="*/ 1215342 w 2303362"/>
                <a:gd name="connsiteY3" fmla="*/ 868101 h 1886673"/>
                <a:gd name="connsiteX4" fmla="*/ 1666754 w 2303362"/>
                <a:gd name="connsiteY4" fmla="*/ 787078 h 1886673"/>
                <a:gd name="connsiteX5" fmla="*/ 1990845 w 2303362"/>
                <a:gd name="connsiteY5" fmla="*/ 277792 h 1886673"/>
                <a:gd name="connsiteX6" fmla="*/ 2303362 w 2303362"/>
                <a:gd name="connsiteY6" fmla="*/ 0 h 1886673"/>
                <a:gd name="connsiteX0" fmla="*/ 0 w 2303362"/>
                <a:gd name="connsiteY0" fmla="*/ 1980291 h 2420465"/>
                <a:gd name="connsiteX1" fmla="*/ 437703 w 2303362"/>
                <a:gd name="connsiteY1" fmla="*/ 349649 h 2420465"/>
                <a:gd name="connsiteX2" fmla="*/ 879676 w 2303362"/>
                <a:gd name="connsiteY2" fmla="*/ 1332109 h 2420465"/>
                <a:gd name="connsiteX3" fmla="*/ 1215342 w 2303362"/>
                <a:gd name="connsiteY3" fmla="*/ 961719 h 2420465"/>
                <a:gd name="connsiteX4" fmla="*/ 1661839 w 2303362"/>
                <a:gd name="connsiteY4" fmla="*/ 2322080 h 2420465"/>
                <a:gd name="connsiteX5" fmla="*/ 1990845 w 2303362"/>
                <a:gd name="connsiteY5" fmla="*/ 371410 h 2420465"/>
                <a:gd name="connsiteX6" fmla="*/ 2303362 w 2303362"/>
                <a:gd name="connsiteY6" fmla="*/ 93618 h 2420465"/>
                <a:gd name="connsiteX0" fmla="*/ 0 w 2309911"/>
                <a:gd name="connsiteY0" fmla="*/ 1823275 h 2263449"/>
                <a:gd name="connsiteX1" fmla="*/ 437703 w 2309911"/>
                <a:gd name="connsiteY1" fmla="*/ 192633 h 2263449"/>
                <a:gd name="connsiteX2" fmla="*/ 879676 w 2309911"/>
                <a:gd name="connsiteY2" fmla="*/ 1175093 h 2263449"/>
                <a:gd name="connsiteX3" fmla="*/ 1215342 w 2309911"/>
                <a:gd name="connsiteY3" fmla="*/ 804703 h 2263449"/>
                <a:gd name="connsiteX4" fmla="*/ 1661839 w 2309911"/>
                <a:gd name="connsiteY4" fmla="*/ 2165064 h 2263449"/>
                <a:gd name="connsiteX5" fmla="*/ 1990845 w 2309911"/>
                <a:gd name="connsiteY5" fmla="*/ 214394 h 2263449"/>
                <a:gd name="connsiteX6" fmla="*/ 2309911 w 2309911"/>
                <a:gd name="connsiteY6" fmla="*/ 878697 h 2263449"/>
                <a:gd name="connsiteX0" fmla="*/ 0 w 2309911"/>
                <a:gd name="connsiteY0" fmla="*/ 1738672 h 2107087"/>
                <a:gd name="connsiteX1" fmla="*/ 437703 w 2309911"/>
                <a:gd name="connsiteY1" fmla="*/ 108030 h 2107087"/>
                <a:gd name="connsiteX2" fmla="*/ 879676 w 2309911"/>
                <a:gd name="connsiteY2" fmla="*/ 1090490 h 2107087"/>
                <a:gd name="connsiteX3" fmla="*/ 1215342 w 2309911"/>
                <a:gd name="connsiteY3" fmla="*/ 720100 h 2107087"/>
                <a:gd name="connsiteX4" fmla="*/ 1661839 w 2309911"/>
                <a:gd name="connsiteY4" fmla="*/ 2080461 h 2107087"/>
                <a:gd name="connsiteX5" fmla="*/ 1877863 w 2309911"/>
                <a:gd name="connsiteY5" fmla="*/ 879850 h 2107087"/>
                <a:gd name="connsiteX6" fmla="*/ 2309911 w 2309911"/>
                <a:gd name="connsiteY6" fmla="*/ 794094 h 2107087"/>
                <a:gd name="connsiteX0" fmla="*/ 0 w 2309911"/>
                <a:gd name="connsiteY0" fmla="*/ 1738672 h 2135672"/>
                <a:gd name="connsiteX1" fmla="*/ 437703 w 2309911"/>
                <a:gd name="connsiteY1" fmla="*/ 108030 h 2135672"/>
                <a:gd name="connsiteX2" fmla="*/ 879676 w 2309911"/>
                <a:gd name="connsiteY2" fmla="*/ 1090490 h 2135672"/>
                <a:gd name="connsiteX3" fmla="*/ 1215342 w 2309911"/>
                <a:gd name="connsiteY3" fmla="*/ 720100 h 2135672"/>
                <a:gd name="connsiteX4" fmla="*/ 1661839 w 2309911"/>
                <a:gd name="connsiteY4" fmla="*/ 2080461 h 2135672"/>
                <a:gd name="connsiteX5" fmla="*/ 1877863 w 2309911"/>
                <a:gd name="connsiteY5" fmla="*/ 1051366 h 2135672"/>
                <a:gd name="connsiteX6" fmla="*/ 2309911 w 2309911"/>
                <a:gd name="connsiteY6" fmla="*/ 794094 h 2135672"/>
                <a:gd name="connsiteX0" fmla="*/ 0 w 2309911"/>
                <a:gd name="connsiteY0" fmla="*/ 1738672 h 2135672"/>
                <a:gd name="connsiteX1" fmla="*/ 437703 w 2309911"/>
                <a:gd name="connsiteY1" fmla="*/ 108030 h 2135672"/>
                <a:gd name="connsiteX2" fmla="*/ 879676 w 2309911"/>
                <a:gd name="connsiteY2" fmla="*/ 1090490 h 2135672"/>
                <a:gd name="connsiteX3" fmla="*/ 1215342 w 2309911"/>
                <a:gd name="connsiteY3" fmla="*/ 720100 h 2135672"/>
                <a:gd name="connsiteX4" fmla="*/ 1517823 w 2309911"/>
                <a:gd name="connsiteY4" fmla="*/ 2080461 h 2135672"/>
                <a:gd name="connsiteX5" fmla="*/ 1877863 w 2309911"/>
                <a:gd name="connsiteY5" fmla="*/ 1051366 h 2135672"/>
                <a:gd name="connsiteX6" fmla="*/ 2309911 w 2309911"/>
                <a:gd name="connsiteY6" fmla="*/ 794094 h 2135672"/>
                <a:gd name="connsiteX0" fmla="*/ 0 w 2309911"/>
                <a:gd name="connsiteY0" fmla="*/ 1738672 h 2123340"/>
                <a:gd name="connsiteX1" fmla="*/ 437703 w 2309911"/>
                <a:gd name="connsiteY1" fmla="*/ 108030 h 2123340"/>
                <a:gd name="connsiteX2" fmla="*/ 879676 w 2309911"/>
                <a:gd name="connsiteY2" fmla="*/ 1090490 h 2123340"/>
                <a:gd name="connsiteX3" fmla="*/ 1229791 w 2309911"/>
                <a:gd name="connsiteY3" fmla="*/ 1308640 h 2123340"/>
                <a:gd name="connsiteX4" fmla="*/ 1517823 w 2309911"/>
                <a:gd name="connsiteY4" fmla="*/ 2080461 h 2123340"/>
                <a:gd name="connsiteX5" fmla="*/ 1877863 w 2309911"/>
                <a:gd name="connsiteY5" fmla="*/ 1051366 h 2123340"/>
                <a:gd name="connsiteX6" fmla="*/ 2309911 w 2309911"/>
                <a:gd name="connsiteY6" fmla="*/ 794094 h 2123340"/>
                <a:gd name="connsiteX0" fmla="*/ 0 w 2309911"/>
                <a:gd name="connsiteY0" fmla="*/ 1759486 h 2144154"/>
                <a:gd name="connsiteX1" fmla="*/ 437703 w 2309911"/>
                <a:gd name="connsiteY1" fmla="*/ 128844 h 2144154"/>
                <a:gd name="connsiteX2" fmla="*/ 869751 w 2309911"/>
                <a:gd name="connsiteY2" fmla="*/ 986424 h 2144154"/>
                <a:gd name="connsiteX3" fmla="*/ 1229791 w 2309911"/>
                <a:gd name="connsiteY3" fmla="*/ 1329454 h 2144154"/>
                <a:gd name="connsiteX4" fmla="*/ 1517823 w 2309911"/>
                <a:gd name="connsiteY4" fmla="*/ 2101275 h 2144154"/>
                <a:gd name="connsiteX5" fmla="*/ 1877863 w 2309911"/>
                <a:gd name="connsiteY5" fmla="*/ 1072180 h 2144154"/>
                <a:gd name="connsiteX6" fmla="*/ 2309911 w 2309911"/>
                <a:gd name="connsiteY6" fmla="*/ 814908 h 2144154"/>
                <a:gd name="connsiteX0" fmla="*/ 0 w 2309911"/>
                <a:gd name="connsiteY0" fmla="*/ 1659228 h 2043896"/>
                <a:gd name="connsiteX1" fmla="*/ 77663 w 2309911"/>
                <a:gd name="connsiteY1" fmla="*/ 1057682 h 2043896"/>
                <a:gd name="connsiteX2" fmla="*/ 437703 w 2309911"/>
                <a:gd name="connsiteY2" fmla="*/ 28586 h 2043896"/>
                <a:gd name="connsiteX3" fmla="*/ 869751 w 2309911"/>
                <a:gd name="connsiteY3" fmla="*/ 886166 h 2043896"/>
                <a:gd name="connsiteX4" fmla="*/ 1229791 w 2309911"/>
                <a:gd name="connsiteY4" fmla="*/ 1229196 h 2043896"/>
                <a:gd name="connsiteX5" fmla="*/ 1517823 w 2309911"/>
                <a:gd name="connsiteY5" fmla="*/ 2001017 h 2043896"/>
                <a:gd name="connsiteX6" fmla="*/ 1877863 w 2309911"/>
                <a:gd name="connsiteY6" fmla="*/ 971922 h 2043896"/>
                <a:gd name="connsiteX7" fmla="*/ 2309911 w 2309911"/>
                <a:gd name="connsiteY7" fmla="*/ 714650 h 2043896"/>
                <a:gd name="connsiteX0" fmla="*/ 7289 w 2317200"/>
                <a:gd name="connsiteY0" fmla="*/ 1659228 h 2043896"/>
                <a:gd name="connsiteX1" fmla="*/ 12944 w 2317200"/>
                <a:gd name="connsiteY1" fmla="*/ 1229198 h 2043896"/>
                <a:gd name="connsiteX2" fmla="*/ 84952 w 2317200"/>
                <a:gd name="connsiteY2" fmla="*/ 1057682 h 2043896"/>
                <a:gd name="connsiteX3" fmla="*/ 444992 w 2317200"/>
                <a:gd name="connsiteY3" fmla="*/ 28586 h 2043896"/>
                <a:gd name="connsiteX4" fmla="*/ 877040 w 2317200"/>
                <a:gd name="connsiteY4" fmla="*/ 886166 h 2043896"/>
                <a:gd name="connsiteX5" fmla="*/ 1237080 w 2317200"/>
                <a:gd name="connsiteY5" fmla="*/ 1229196 h 2043896"/>
                <a:gd name="connsiteX6" fmla="*/ 1525112 w 2317200"/>
                <a:gd name="connsiteY6" fmla="*/ 2001017 h 2043896"/>
                <a:gd name="connsiteX7" fmla="*/ 1885152 w 2317200"/>
                <a:gd name="connsiteY7" fmla="*/ 971922 h 2043896"/>
                <a:gd name="connsiteX8" fmla="*/ 2317200 w 2317200"/>
                <a:gd name="connsiteY8" fmla="*/ 714650 h 2043896"/>
                <a:gd name="connsiteX0" fmla="*/ 0 w 2376264"/>
                <a:gd name="connsiteY0" fmla="*/ 1314955 h 2043896"/>
                <a:gd name="connsiteX1" fmla="*/ 72008 w 2376264"/>
                <a:gd name="connsiteY1" fmla="*/ 1229198 h 2043896"/>
                <a:gd name="connsiteX2" fmla="*/ 144016 w 2376264"/>
                <a:gd name="connsiteY2" fmla="*/ 1057682 h 2043896"/>
                <a:gd name="connsiteX3" fmla="*/ 504056 w 2376264"/>
                <a:gd name="connsiteY3" fmla="*/ 28586 h 2043896"/>
                <a:gd name="connsiteX4" fmla="*/ 936104 w 2376264"/>
                <a:gd name="connsiteY4" fmla="*/ 886166 h 2043896"/>
                <a:gd name="connsiteX5" fmla="*/ 1296144 w 2376264"/>
                <a:gd name="connsiteY5" fmla="*/ 1229196 h 2043896"/>
                <a:gd name="connsiteX6" fmla="*/ 1584176 w 2376264"/>
                <a:gd name="connsiteY6" fmla="*/ 2001017 h 2043896"/>
                <a:gd name="connsiteX7" fmla="*/ 1944216 w 2376264"/>
                <a:gd name="connsiteY7" fmla="*/ 971922 h 2043896"/>
                <a:gd name="connsiteX8" fmla="*/ 2376264 w 2376264"/>
                <a:gd name="connsiteY8" fmla="*/ 714650 h 204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6264" h="2043896">
                  <a:moveTo>
                    <a:pt x="0" y="1314955"/>
                  </a:moveTo>
                  <a:cubicBezTo>
                    <a:pt x="1369" y="1310087"/>
                    <a:pt x="48005" y="1272077"/>
                    <a:pt x="72008" y="1229198"/>
                  </a:cubicBezTo>
                  <a:cubicBezTo>
                    <a:pt x="96011" y="1186319"/>
                    <a:pt x="72008" y="1257784"/>
                    <a:pt x="144016" y="1057682"/>
                  </a:cubicBezTo>
                  <a:cubicBezTo>
                    <a:pt x="216024" y="857580"/>
                    <a:pt x="372041" y="57172"/>
                    <a:pt x="504056" y="28586"/>
                  </a:cubicBezTo>
                  <a:cubicBezTo>
                    <a:pt x="636071" y="0"/>
                    <a:pt x="804089" y="686064"/>
                    <a:pt x="936104" y="886166"/>
                  </a:cubicBezTo>
                  <a:cubicBezTo>
                    <a:pt x="1068119" y="1086268"/>
                    <a:pt x="1188132" y="1043388"/>
                    <a:pt x="1296144" y="1229196"/>
                  </a:cubicBezTo>
                  <a:cubicBezTo>
                    <a:pt x="1404156" y="1415005"/>
                    <a:pt x="1476164" y="2043896"/>
                    <a:pt x="1584176" y="2001017"/>
                  </a:cubicBezTo>
                  <a:cubicBezTo>
                    <a:pt x="1692188" y="1958138"/>
                    <a:pt x="1812201" y="1186316"/>
                    <a:pt x="1944216" y="971922"/>
                  </a:cubicBezTo>
                  <a:cubicBezTo>
                    <a:pt x="2076231" y="757528"/>
                    <a:pt x="2273056" y="787956"/>
                    <a:pt x="2376264" y="714650"/>
                  </a:cubicBez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763575" y="3136904"/>
              <a:ext cx="144463" cy="1444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9" name="Овал 58"/>
            <p:cNvSpPr/>
            <p:nvPr/>
          </p:nvSpPr>
          <p:spPr bwMode="auto">
            <a:xfrm>
              <a:off x="2641588" y="2632079"/>
              <a:ext cx="144462" cy="1444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6" name="Овал 75"/>
            <p:cNvSpPr/>
            <p:nvPr/>
          </p:nvSpPr>
          <p:spPr>
            <a:xfrm>
              <a:off x="1130288" y="2055817"/>
              <a:ext cx="144462" cy="1444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77" name="Овал 76"/>
            <p:cNvSpPr/>
            <p:nvPr/>
          </p:nvSpPr>
          <p:spPr>
            <a:xfrm>
              <a:off x="1993888" y="3713167"/>
              <a:ext cx="144462" cy="1444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Прямая со стрелкой 77"/>
            <p:cNvCxnSpPr/>
            <p:nvPr/>
          </p:nvCxnSpPr>
          <p:spPr bwMode="auto">
            <a:xfrm flipV="1">
              <a:off x="3573450" y="1770067"/>
              <a:ext cx="30163" cy="2519362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 bwMode="auto">
            <a:xfrm>
              <a:off x="3362313" y="4073529"/>
              <a:ext cx="2808287" cy="0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0152" name="Line 46"/>
            <p:cNvSpPr>
              <a:spLocks noChangeShapeType="1"/>
            </p:cNvSpPr>
            <p:nvPr/>
          </p:nvSpPr>
          <p:spPr bwMode="auto">
            <a:xfrm>
              <a:off x="5738800" y="4000504"/>
              <a:ext cx="0" cy="204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53" name="TextBox 3"/>
            <p:cNvSpPr txBox="1">
              <a:spLocks noChangeArrowheads="1"/>
            </p:cNvSpPr>
            <p:nvPr/>
          </p:nvSpPr>
          <p:spPr bwMode="auto">
            <a:xfrm>
              <a:off x="3644888" y="4146554"/>
              <a:ext cx="503237" cy="460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54" name="Line 46"/>
            <p:cNvSpPr>
              <a:spLocks noChangeShapeType="1"/>
            </p:cNvSpPr>
            <p:nvPr/>
          </p:nvSpPr>
          <p:spPr bwMode="auto">
            <a:xfrm>
              <a:off x="3849675" y="4002092"/>
              <a:ext cx="11113" cy="2159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55" name="Line 153"/>
            <p:cNvSpPr>
              <a:spLocks noChangeShapeType="1"/>
            </p:cNvSpPr>
            <p:nvPr/>
          </p:nvSpPr>
          <p:spPr bwMode="auto">
            <a:xfrm flipH="1">
              <a:off x="3849675" y="3352804"/>
              <a:ext cx="22225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56" name="Line 153"/>
            <p:cNvSpPr>
              <a:spLocks noChangeShapeType="1"/>
            </p:cNvSpPr>
            <p:nvPr/>
          </p:nvSpPr>
          <p:spPr bwMode="auto">
            <a:xfrm flipH="1">
              <a:off x="5738800" y="2200279"/>
              <a:ext cx="4763" cy="187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57" name="TextBox 3"/>
            <p:cNvSpPr txBox="1">
              <a:spLocks noChangeArrowheads="1"/>
            </p:cNvSpPr>
            <p:nvPr/>
          </p:nvSpPr>
          <p:spPr bwMode="auto">
            <a:xfrm>
              <a:off x="5589575" y="4144967"/>
              <a:ext cx="43656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58" name="TextBox 3"/>
            <p:cNvSpPr txBox="1">
              <a:spLocks noChangeArrowheads="1"/>
            </p:cNvSpPr>
            <p:nvPr/>
          </p:nvSpPr>
          <p:spPr bwMode="auto">
            <a:xfrm>
              <a:off x="6099163" y="4000504"/>
              <a:ext cx="29368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b="1" i="1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159" name="TextBox 3"/>
            <p:cNvSpPr txBox="1">
              <a:spLocks noChangeArrowheads="1"/>
            </p:cNvSpPr>
            <p:nvPr/>
          </p:nvSpPr>
          <p:spPr bwMode="auto">
            <a:xfrm>
              <a:off x="3428992" y="1285860"/>
              <a:ext cx="2936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400" b="1" i="1" baseline="3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Овал 92"/>
            <p:cNvSpPr/>
            <p:nvPr/>
          </p:nvSpPr>
          <p:spPr>
            <a:xfrm>
              <a:off x="4286248" y="1643050"/>
              <a:ext cx="144463" cy="1444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4" name="Овал 93"/>
            <p:cNvSpPr/>
            <p:nvPr/>
          </p:nvSpPr>
          <p:spPr>
            <a:xfrm>
              <a:off x="4714876" y="2571744"/>
              <a:ext cx="144463" cy="1444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0168" name="TextBox 99"/>
            <p:cNvSpPr txBox="1">
              <a:spLocks noChangeArrowheads="1"/>
            </p:cNvSpPr>
            <p:nvPr/>
          </p:nvSpPr>
          <p:spPr bwMode="auto">
            <a:xfrm>
              <a:off x="928662" y="1643050"/>
              <a:ext cx="7008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наиб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0169" name="TextBox 100"/>
            <p:cNvSpPr txBox="1">
              <a:spLocks noChangeArrowheads="1"/>
            </p:cNvSpPr>
            <p:nvPr/>
          </p:nvSpPr>
          <p:spPr bwMode="auto">
            <a:xfrm>
              <a:off x="1714480" y="3714752"/>
              <a:ext cx="7280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err="1" smtClean="0">
                  <a:solidFill>
                    <a:srgbClr val="FF0000"/>
                  </a:solidFill>
                </a:rPr>
                <a:t>наим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0170" name="TextBox 101"/>
            <p:cNvSpPr txBox="1">
              <a:spLocks noChangeArrowheads="1"/>
            </p:cNvSpPr>
            <p:nvPr/>
          </p:nvSpPr>
          <p:spPr bwMode="auto">
            <a:xfrm>
              <a:off x="4071934" y="1285860"/>
              <a:ext cx="7008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rgbClr val="FF0000"/>
                  </a:solidFill>
                </a:rPr>
                <a:t>наиб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0171" name="TextBox 102"/>
            <p:cNvSpPr txBox="1">
              <a:spLocks noChangeArrowheads="1"/>
            </p:cNvSpPr>
            <p:nvPr/>
          </p:nvSpPr>
          <p:spPr bwMode="auto">
            <a:xfrm>
              <a:off x="3929058" y="3286124"/>
              <a:ext cx="72808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 err="1" smtClean="0">
                  <a:solidFill>
                    <a:srgbClr val="FF0000"/>
                  </a:solidFill>
                </a:rPr>
                <a:t>наим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90" name="Овал 89"/>
            <p:cNvSpPr/>
            <p:nvPr/>
          </p:nvSpPr>
          <p:spPr bwMode="auto">
            <a:xfrm>
              <a:off x="5665775" y="2128842"/>
              <a:ext cx="144463" cy="14446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9" name="Овал 88"/>
            <p:cNvSpPr/>
            <p:nvPr/>
          </p:nvSpPr>
          <p:spPr>
            <a:xfrm>
              <a:off x="3789350" y="3279779"/>
              <a:ext cx="144463" cy="14446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7158" y="4071942"/>
            <a:ext cx="82153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000" dirty="0" smtClean="0">
                <a:latin typeface="+mn-lt"/>
              </a:rPr>
              <a:t>2) Если экстремум есть, то наибольшее и наименьшее значения функции могут быть на концах отрезка или в точках экстремума.</a:t>
            </a:r>
            <a:endParaRPr lang="ru-RU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467544" y="116632"/>
            <a:ext cx="8208912" cy="109779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Правило нахождения наибольшего и наименьшего значения функции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4282" y="1714488"/>
            <a:ext cx="842968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800" dirty="0" smtClean="0">
                <a:latin typeface="+mn-lt"/>
              </a:rPr>
              <a:t>Найти производную функции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′(x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800" dirty="0" smtClean="0">
                <a:latin typeface="+mn-lt"/>
              </a:rPr>
              <a:t>Найти критические точки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 ′(x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=0),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проверить принадлежат ли они заданному промежутку</a:t>
            </a:r>
            <a:r>
              <a:rPr lang="ru-RU" sz="2800" dirty="0" smtClean="0">
                <a:latin typeface="+mn-lt"/>
              </a:rPr>
              <a:t>;</a:t>
            </a:r>
            <a:endParaRPr lang="ru-RU" sz="28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800" dirty="0" smtClean="0">
                <a:latin typeface="+mn-lt"/>
              </a:rPr>
              <a:t>Вычислить значения функции в точках, которые принадлежат промежутку;</a:t>
            </a:r>
            <a:endParaRPr lang="ru-RU" sz="2800" dirty="0">
              <a:latin typeface="+mn-lt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800" dirty="0" smtClean="0">
                <a:latin typeface="+mn-lt"/>
              </a:rPr>
              <a:t>Вычислить значения функции на концах промежутка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f(a)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f(b)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+mn-lt"/>
              </a:rPr>
              <a:t>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800" dirty="0" smtClean="0">
                <a:latin typeface="+mn-lt"/>
              </a:rPr>
              <a:t> Сравнить полученные значения, выбрать наибольшее и наименьшее значение функции, записать ответ.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14"/>
          <p:cNvGraphicFramePr>
            <a:graphicFrameLocks noChangeAspect="1"/>
          </p:cNvGraphicFramePr>
          <p:nvPr/>
        </p:nvGraphicFramePr>
        <p:xfrm>
          <a:off x="428596" y="4786322"/>
          <a:ext cx="4965700" cy="638175"/>
        </p:xfrm>
        <a:graphic>
          <a:graphicData uri="http://schemas.openxmlformats.org/presentationml/2006/ole">
            <p:oleObj spid="_x0000_s38914" name="Формула" r:id="rId3" imgW="1777680" imgH="228600" progId="Equation.3">
              <p:embed/>
            </p:oleObj>
          </a:graphicData>
        </a:graphic>
      </p:graphicFrame>
      <p:graphicFrame>
        <p:nvGraphicFramePr>
          <p:cNvPr id="38915" name="Object 13"/>
          <p:cNvGraphicFramePr>
            <a:graphicFrameLocks noChangeAspect="1"/>
          </p:cNvGraphicFramePr>
          <p:nvPr/>
        </p:nvGraphicFramePr>
        <p:xfrm>
          <a:off x="357158" y="4143380"/>
          <a:ext cx="6418262" cy="638175"/>
        </p:xfrm>
        <a:graphic>
          <a:graphicData uri="http://schemas.openxmlformats.org/presentationml/2006/ole">
            <p:oleObj spid="_x0000_s38915" name="Формула" r:id="rId4" imgW="2298600" imgH="228600" progId="Equation.3">
              <p:embed/>
            </p:oleObj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4858322" y="5500702"/>
            <a:ext cx="4285678" cy="112704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44" y="5500702"/>
            <a:ext cx="4429726" cy="1127048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0"/>
            <a:ext cx="133164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1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8933" name="Прямоугольник 31"/>
          <p:cNvSpPr>
            <a:spLocks noChangeArrowheads="1"/>
          </p:cNvSpPr>
          <p:nvPr/>
        </p:nvSpPr>
        <p:spPr bwMode="auto">
          <a:xfrm>
            <a:off x="0" y="18891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	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	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наибольшее и наименьшее значения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функции на отрезке: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3476674" y="642938"/>
          <a:ext cx="5083126" cy="571484"/>
        </p:xfrm>
        <a:graphic>
          <a:graphicData uri="http://schemas.openxmlformats.org/presentationml/2006/ole">
            <p:oleObj spid="_x0000_s38916" name="Формула" r:id="rId5" imgW="2031840" imgH="228600" progId="Equation.3">
              <p:embed/>
            </p:oleObj>
          </a:graphicData>
        </a:graphic>
      </p:graphicFrame>
      <p:sp>
        <p:nvSpPr>
          <p:cNvPr id="38935" name="Прямоугольник 31"/>
          <p:cNvSpPr>
            <a:spLocks noChangeArrowheads="1"/>
          </p:cNvSpPr>
          <p:nvPr/>
        </p:nvSpPr>
        <p:spPr bwMode="auto">
          <a:xfrm>
            <a:off x="142844" y="1142984"/>
            <a:ext cx="18573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0000"/>
                </a:solidFill>
                <a:latin typeface="Cambria" pitchFamily="18" charset="0"/>
              </a:rPr>
              <a:t>Решение:</a:t>
            </a:r>
            <a:endParaRPr lang="ru-RU" sz="2800" i="1" u="sng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323850" y="1844675"/>
          <a:ext cx="3600450" cy="647700"/>
        </p:xfrm>
        <a:graphic>
          <a:graphicData uri="http://schemas.openxmlformats.org/presentationml/2006/ole">
            <p:oleObj spid="_x0000_s38917" name="Формула" r:id="rId6" imgW="1269720" imgH="228600" progId="Equation.3">
              <p:embed/>
            </p:oleObj>
          </a:graphicData>
        </a:graphic>
      </p:graphicFrame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611188" y="2420938"/>
          <a:ext cx="2879725" cy="647700"/>
        </p:xfrm>
        <a:graphic>
          <a:graphicData uri="http://schemas.openxmlformats.org/presentationml/2006/ole">
            <p:oleObj spid="_x0000_s38918" name="Формула" r:id="rId7" imgW="1015920" imgH="228600" progId="Equation.3">
              <p:embed/>
            </p:oleObj>
          </a:graphicData>
        </a:graphic>
      </p:graphicFrame>
      <p:graphicFrame>
        <p:nvGraphicFramePr>
          <p:cNvPr id="38919" name="Object 6"/>
          <p:cNvGraphicFramePr>
            <a:graphicFrameLocks noChangeAspect="1"/>
          </p:cNvGraphicFramePr>
          <p:nvPr/>
        </p:nvGraphicFramePr>
        <p:xfrm>
          <a:off x="684213" y="2997200"/>
          <a:ext cx="2771775" cy="684213"/>
        </p:xfrm>
        <a:graphic>
          <a:graphicData uri="http://schemas.openxmlformats.org/presentationml/2006/ole">
            <p:oleObj spid="_x0000_s38919" name="Формула" r:id="rId8" imgW="977760" imgH="241200" progId="Equation.3">
              <p:embed/>
            </p:oleObj>
          </a:graphicData>
        </a:graphic>
      </p:graphicFrame>
      <p:graphicFrame>
        <p:nvGraphicFramePr>
          <p:cNvPr id="38920" name="Object 7"/>
          <p:cNvGraphicFramePr>
            <a:graphicFrameLocks noChangeAspect="1"/>
          </p:cNvGraphicFramePr>
          <p:nvPr/>
        </p:nvGraphicFramePr>
        <p:xfrm>
          <a:off x="3857621" y="3023859"/>
          <a:ext cx="3929089" cy="660725"/>
        </p:xfrm>
        <a:graphic>
          <a:graphicData uri="http://schemas.openxmlformats.org/presentationml/2006/ole">
            <p:oleObj spid="_x0000_s38920" name="Формула" r:id="rId9" imgW="1434960" imgH="241200" progId="Equation.3">
              <p:embed/>
            </p:oleObj>
          </a:graphicData>
        </a:graphic>
      </p:graphicFrame>
      <p:graphicFrame>
        <p:nvGraphicFramePr>
          <p:cNvPr id="38921" name="Object 8"/>
          <p:cNvGraphicFramePr>
            <a:graphicFrameLocks noChangeAspect="1"/>
          </p:cNvGraphicFramePr>
          <p:nvPr/>
        </p:nvGraphicFramePr>
        <p:xfrm>
          <a:off x="285720" y="3571876"/>
          <a:ext cx="6275388" cy="638175"/>
        </p:xfrm>
        <a:graphic>
          <a:graphicData uri="http://schemas.openxmlformats.org/presentationml/2006/ole">
            <p:oleObj spid="_x0000_s38921" name="Формула" r:id="rId10" imgW="2247840" imgH="22860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6659563" y="4149725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804025" y="4724400"/>
            <a:ext cx="647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92725" y="5373688"/>
            <a:ext cx="6477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38922" name="Object 11"/>
          <p:cNvGraphicFramePr>
            <a:graphicFrameLocks noChangeAspect="1"/>
          </p:cNvGraphicFramePr>
          <p:nvPr/>
        </p:nvGraphicFramePr>
        <p:xfrm>
          <a:off x="333375" y="5718175"/>
          <a:ext cx="3976688" cy="752475"/>
        </p:xfrm>
        <a:graphic>
          <a:graphicData uri="http://schemas.openxmlformats.org/presentationml/2006/ole">
            <p:oleObj spid="_x0000_s38922" name="Формула" r:id="rId11" imgW="1600200" imgH="291960" progId="Equation.3">
              <p:embed/>
            </p:oleObj>
          </a:graphicData>
        </a:graphic>
      </p:graphicFrame>
      <p:graphicFrame>
        <p:nvGraphicFramePr>
          <p:cNvPr id="38923" name="Object 12"/>
          <p:cNvGraphicFramePr>
            <a:graphicFrameLocks noChangeAspect="1"/>
          </p:cNvGraphicFramePr>
          <p:nvPr/>
        </p:nvGraphicFramePr>
        <p:xfrm>
          <a:off x="4905375" y="5715000"/>
          <a:ext cx="3976688" cy="763588"/>
        </p:xfrm>
        <a:graphic>
          <a:graphicData uri="http://schemas.openxmlformats.org/presentationml/2006/ole">
            <p:oleObj spid="_x0000_s38923" name="Формула" r:id="rId12" imgW="1600200" imgH="291960" progId="Equation.3">
              <p:embed/>
            </p:oleObj>
          </a:graphicData>
        </a:graphic>
      </p:graphicFrame>
      <p:graphicFrame>
        <p:nvGraphicFramePr>
          <p:cNvPr id="38924" name="Object 4"/>
          <p:cNvGraphicFramePr>
            <a:graphicFrameLocks noChangeAspect="1"/>
          </p:cNvGraphicFramePr>
          <p:nvPr/>
        </p:nvGraphicFramePr>
        <p:xfrm>
          <a:off x="3911600" y="2428875"/>
          <a:ext cx="2484438" cy="647700"/>
        </p:xfrm>
        <a:graphic>
          <a:graphicData uri="http://schemas.openxmlformats.org/presentationml/2006/ole">
            <p:oleObj spid="_x0000_s38924" name="Формула" r:id="rId13" imgW="876240" imgH="228600" progId="Equation.3">
              <p:embed/>
            </p:oleObj>
          </a:graphicData>
        </a:graphic>
      </p:graphicFrame>
      <p:graphicFrame>
        <p:nvGraphicFramePr>
          <p:cNvPr id="38925" name="Object 13"/>
          <p:cNvGraphicFramePr>
            <a:graphicFrameLocks noChangeAspect="1"/>
          </p:cNvGraphicFramePr>
          <p:nvPr/>
        </p:nvGraphicFramePr>
        <p:xfrm>
          <a:off x="6572264" y="2071678"/>
          <a:ext cx="1354121" cy="856886"/>
        </p:xfrm>
        <a:graphic>
          <a:graphicData uri="http://schemas.openxmlformats.org/presentationml/2006/ole">
            <p:oleObj spid="_x0000_s38925" name="Формула" r:id="rId14" imgW="761760" imgH="482400" progId="Equation.3">
              <p:embed/>
            </p:oleObj>
          </a:graphicData>
        </a:graphic>
      </p:graphicFrame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6643702" y="3571876"/>
          <a:ext cx="647700" cy="576262"/>
        </p:xfrm>
        <a:graphic>
          <a:graphicData uri="http://schemas.openxmlformats.org/presentationml/2006/ole">
            <p:oleObj spid="_x0000_s38926" name="Формула" r:id="rId15" imgW="228600" imgH="203040" progId="Equation.3">
              <p:embed/>
            </p:oleObj>
          </a:graphicData>
        </a:graphic>
      </p:graphicFrame>
      <p:graphicFrame>
        <p:nvGraphicFramePr>
          <p:cNvPr id="38927" name="Object 15"/>
          <p:cNvGraphicFramePr>
            <a:graphicFrameLocks noChangeAspect="1"/>
          </p:cNvGraphicFramePr>
          <p:nvPr/>
        </p:nvGraphicFramePr>
        <p:xfrm>
          <a:off x="6858016" y="4214818"/>
          <a:ext cx="576263" cy="468313"/>
        </p:xfrm>
        <a:graphic>
          <a:graphicData uri="http://schemas.openxmlformats.org/presentationml/2006/ole">
            <p:oleObj spid="_x0000_s38927" name="Формула" r:id="rId16" imgW="203040" imgH="164880" progId="Equation.3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 noChangeAspect="1"/>
          </p:cNvGraphicFramePr>
          <p:nvPr/>
        </p:nvGraphicFramePr>
        <p:xfrm>
          <a:off x="5500694" y="4857760"/>
          <a:ext cx="250825" cy="468312"/>
        </p:xfrm>
        <a:graphic>
          <a:graphicData uri="http://schemas.openxmlformats.org/presentationml/2006/ole">
            <p:oleObj spid="_x0000_s38928" name="Формула" r:id="rId17" imgW="885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0" y="0"/>
            <a:ext cx="133164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2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9942" name="Прямоугольник 31"/>
          <p:cNvSpPr>
            <a:spLocks noChangeArrowheads="1"/>
          </p:cNvSpPr>
          <p:nvPr/>
        </p:nvSpPr>
        <p:spPr bwMode="auto">
          <a:xfrm>
            <a:off x="1357290" y="0"/>
            <a:ext cx="778671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Найти наибольшее и наименьшее значения функции: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14282" y="1122520"/>
          <a:ext cx="4643470" cy="662656"/>
        </p:xfrm>
        <a:graphic>
          <a:graphicData uri="http://schemas.openxmlformats.org/presentationml/2006/ole">
            <p:oleObj spid="_x0000_s39938" name="Формула" r:id="rId3" imgW="1600200" imgH="228600" progId="Equation.3">
              <p:embed/>
            </p:oleObj>
          </a:graphicData>
        </a:graphic>
      </p:graphicFrame>
      <p:sp>
        <p:nvSpPr>
          <p:cNvPr id="39943" name="Прямоугольник 31"/>
          <p:cNvSpPr>
            <a:spLocks noChangeArrowheads="1"/>
          </p:cNvSpPr>
          <p:nvPr/>
        </p:nvSpPr>
        <p:spPr bwMode="auto">
          <a:xfrm>
            <a:off x="4929190" y="1142984"/>
            <a:ext cx="34290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 отрезке </a:t>
            </a:r>
            <a:r>
              <a:rPr lang="en-US" sz="3200" dirty="0">
                <a:solidFill>
                  <a:srgbClr val="000000"/>
                </a:solidFill>
                <a:latin typeface="Cambria" pitchFamily="18" charset="0"/>
              </a:rPr>
              <a:t>[</a:t>
            </a:r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-1; 0</a:t>
            </a:r>
            <a:r>
              <a:rPr lang="en-US" sz="3200" dirty="0">
                <a:solidFill>
                  <a:srgbClr val="000000"/>
                </a:solidFill>
                <a:latin typeface="Cambria" pitchFamily="18" charset="0"/>
              </a:rPr>
              <a:t>]</a:t>
            </a:r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14282" y="1857364"/>
          <a:ext cx="3816350" cy="647700"/>
        </p:xfrm>
        <a:graphic>
          <a:graphicData uri="http://schemas.openxmlformats.org/presentationml/2006/ole">
            <p:oleObj spid="_x0000_s39939" name="Формула" r:id="rId4" imgW="1346040" imgH="2286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85720" y="2643182"/>
          <a:ext cx="3095625" cy="576263"/>
        </p:xfrm>
        <a:graphic>
          <a:graphicData uri="http://schemas.openxmlformats.org/presentationml/2006/ole">
            <p:oleObj spid="_x0000_s39940" name="Формула" r:id="rId5" imgW="1091880" imgH="203040" progId="Equation.3">
              <p:embed/>
            </p:oleObj>
          </a:graphicData>
        </a:graphic>
      </p:graphicFrame>
      <p:graphicFrame>
        <p:nvGraphicFramePr>
          <p:cNvPr id="39941" name="Object 6"/>
          <p:cNvGraphicFramePr>
            <a:graphicFrameLocks noChangeAspect="1"/>
          </p:cNvGraphicFramePr>
          <p:nvPr/>
        </p:nvGraphicFramePr>
        <p:xfrm>
          <a:off x="357158" y="3214686"/>
          <a:ext cx="2736850" cy="1116012"/>
        </p:xfrm>
        <a:graphic>
          <a:graphicData uri="http://schemas.openxmlformats.org/presentationml/2006/ole">
            <p:oleObj spid="_x0000_s39941" name="Формула" r:id="rId6" imgW="965160" imgH="393480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3571868" y="3214686"/>
          <a:ext cx="3752850" cy="1077912"/>
        </p:xfrm>
        <a:graphic>
          <a:graphicData uri="http://schemas.openxmlformats.org/presentationml/2006/ole">
            <p:oleObj spid="_x0000_s39942" name="Формула" r:id="rId7" imgW="1371600" imgH="393480" progId="Equation.3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214282" y="4429132"/>
          <a:ext cx="6453187" cy="638175"/>
        </p:xfrm>
        <a:graphic>
          <a:graphicData uri="http://schemas.openxmlformats.org/presentationml/2006/ole">
            <p:oleObj spid="_x0000_s39943" name="Формула" r:id="rId8" imgW="2311200" imgH="228600" progId="Equation.3">
              <p:embed/>
            </p:oleObj>
          </a:graphicData>
        </a:graphic>
      </p:graphicFrame>
      <p:graphicFrame>
        <p:nvGraphicFramePr>
          <p:cNvPr id="39944" name="Object 14"/>
          <p:cNvGraphicFramePr>
            <a:graphicFrameLocks noChangeAspect="1"/>
          </p:cNvGraphicFramePr>
          <p:nvPr/>
        </p:nvGraphicFramePr>
        <p:xfrm>
          <a:off x="285720" y="5214950"/>
          <a:ext cx="5176838" cy="638175"/>
        </p:xfrm>
        <a:graphic>
          <a:graphicData uri="http://schemas.openxmlformats.org/presentationml/2006/ole">
            <p:oleObj spid="_x0000_s39944" name="Формула" r:id="rId9" imgW="1854000" imgH="22860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6786578" y="5000636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643570" y="5786454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39947" name="Object 8"/>
          <p:cNvGraphicFramePr>
            <a:graphicFrameLocks noChangeAspect="1"/>
          </p:cNvGraphicFramePr>
          <p:nvPr/>
        </p:nvGraphicFramePr>
        <p:xfrm>
          <a:off x="6643702" y="4500570"/>
          <a:ext cx="850900" cy="495300"/>
        </p:xfrm>
        <a:graphic>
          <a:graphicData uri="http://schemas.openxmlformats.org/presentationml/2006/ole">
            <p:oleObj spid="_x0000_s39947" name="Формула" r:id="rId10" imgW="304560" imgH="177480" progId="Equation.3">
              <p:embed/>
            </p:oleObj>
          </a:graphicData>
        </a:graphic>
      </p:graphicFrame>
      <p:graphicFrame>
        <p:nvGraphicFramePr>
          <p:cNvPr id="39948" name="Object 8"/>
          <p:cNvGraphicFramePr>
            <a:graphicFrameLocks noChangeAspect="1"/>
          </p:cNvGraphicFramePr>
          <p:nvPr/>
        </p:nvGraphicFramePr>
        <p:xfrm>
          <a:off x="5500694" y="5286388"/>
          <a:ext cx="815975" cy="460375"/>
        </p:xfrm>
        <a:graphic>
          <a:graphicData uri="http://schemas.openxmlformats.org/presentationml/2006/ole">
            <p:oleObj spid="_x0000_s39948" name="Формула" r:id="rId11" imgW="291960" imgH="164880" progId="Equation.3">
              <p:embed/>
            </p:oleObj>
          </a:graphicData>
        </a:graphic>
      </p:graphicFrame>
      <p:graphicFrame>
        <p:nvGraphicFramePr>
          <p:cNvPr id="39949" name="Object 11"/>
          <p:cNvGraphicFramePr>
            <a:graphicFrameLocks noChangeAspect="1"/>
          </p:cNvGraphicFramePr>
          <p:nvPr/>
        </p:nvGraphicFramePr>
        <p:xfrm>
          <a:off x="214282" y="6000768"/>
          <a:ext cx="4102100" cy="588962"/>
        </p:xfrm>
        <a:graphic>
          <a:graphicData uri="http://schemas.openxmlformats.org/presentationml/2006/ole">
            <p:oleObj spid="_x0000_s39949" name="Формула" r:id="rId12" imgW="1650960" imgH="228600" progId="Equation.3">
              <p:embed/>
            </p:oleObj>
          </a:graphicData>
        </a:graphic>
      </p:graphicFrame>
      <p:graphicFrame>
        <p:nvGraphicFramePr>
          <p:cNvPr id="39950" name="Object 11"/>
          <p:cNvGraphicFramePr>
            <a:graphicFrameLocks noChangeAspect="1"/>
          </p:cNvGraphicFramePr>
          <p:nvPr/>
        </p:nvGraphicFramePr>
        <p:xfrm>
          <a:off x="4643438" y="6000768"/>
          <a:ext cx="3849687" cy="588962"/>
        </p:xfrm>
        <a:graphic>
          <a:graphicData uri="http://schemas.openxmlformats.org/presentationml/2006/ole">
            <p:oleObj spid="_x0000_s39950" name="Формула" r:id="rId13" imgW="1549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42852"/>
            <a:ext cx="133164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9942" name="Прямоугольник 31"/>
          <p:cNvSpPr>
            <a:spLocks noChangeArrowheads="1"/>
          </p:cNvSpPr>
          <p:nvPr/>
        </p:nvSpPr>
        <p:spPr bwMode="auto">
          <a:xfrm>
            <a:off x="1714480" y="142852"/>
            <a:ext cx="78120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Найти наибольшее и наименьшее значения функции: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14282" y="1071546"/>
          <a:ext cx="5143536" cy="758054"/>
        </p:xfrm>
        <a:graphic>
          <a:graphicData uri="http://schemas.openxmlformats.org/presentationml/2006/ole">
            <p:oleObj spid="_x0000_s925698" name="Формула" r:id="rId3" imgW="1549080" imgH="228600" progId="Equation.3">
              <p:embed/>
            </p:oleObj>
          </a:graphicData>
        </a:graphic>
      </p:graphicFrame>
      <p:sp>
        <p:nvSpPr>
          <p:cNvPr id="39943" name="Прямоугольник 31"/>
          <p:cNvSpPr>
            <a:spLocks noChangeArrowheads="1"/>
          </p:cNvSpPr>
          <p:nvPr/>
        </p:nvSpPr>
        <p:spPr bwMode="auto">
          <a:xfrm>
            <a:off x="5429256" y="1142984"/>
            <a:ext cx="3500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 отрезке </a:t>
            </a:r>
            <a:r>
              <a:rPr lang="en-US" sz="3200" dirty="0">
                <a:solidFill>
                  <a:srgbClr val="000000"/>
                </a:solidFill>
                <a:latin typeface="Cambria" pitchFamily="18" charset="0"/>
              </a:rPr>
              <a:t>[</a:t>
            </a:r>
            <a:r>
              <a:rPr lang="ru-RU" sz="3200" dirty="0" smtClean="0">
                <a:solidFill>
                  <a:srgbClr val="000000"/>
                </a:solidFill>
                <a:latin typeface="Cambria" pitchFamily="18" charset="0"/>
              </a:rPr>
              <a:t>-4; 4</a:t>
            </a:r>
            <a:r>
              <a:rPr lang="en-US" sz="3200" dirty="0" smtClean="0">
                <a:solidFill>
                  <a:srgbClr val="000000"/>
                </a:solidFill>
                <a:latin typeface="Cambria" pitchFamily="18" charset="0"/>
              </a:rPr>
              <a:t>]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14282" y="1857364"/>
          <a:ext cx="3492500" cy="647700"/>
        </p:xfrm>
        <a:graphic>
          <a:graphicData uri="http://schemas.openxmlformats.org/presentationml/2006/ole">
            <p:oleObj spid="_x0000_s925699" name="Формула" r:id="rId4" imgW="1231560" imgH="2286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85720" y="2571744"/>
          <a:ext cx="2879725" cy="647700"/>
        </p:xfrm>
        <a:graphic>
          <a:graphicData uri="http://schemas.openxmlformats.org/presentationml/2006/ole">
            <p:oleObj spid="_x0000_s925700" name="Формула" r:id="rId5" imgW="1015920" imgH="228600" progId="Equation.3">
              <p:embed/>
            </p:oleObj>
          </a:graphicData>
        </a:graphic>
      </p:graphicFrame>
      <p:graphicFrame>
        <p:nvGraphicFramePr>
          <p:cNvPr id="39941" name="Object 6"/>
          <p:cNvGraphicFramePr>
            <a:graphicFrameLocks noChangeAspect="1"/>
          </p:cNvGraphicFramePr>
          <p:nvPr/>
        </p:nvGraphicFramePr>
        <p:xfrm>
          <a:off x="3214678" y="2571744"/>
          <a:ext cx="2665412" cy="684212"/>
        </p:xfrm>
        <a:graphic>
          <a:graphicData uri="http://schemas.openxmlformats.org/presentationml/2006/ole">
            <p:oleObj spid="_x0000_s925701" name="Формула" r:id="rId6" imgW="939600" imgH="241200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31775" y="3143250"/>
          <a:ext cx="3894138" cy="660400"/>
        </p:xfrm>
        <a:graphic>
          <a:graphicData uri="http://schemas.openxmlformats.org/presentationml/2006/ole">
            <p:oleObj spid="_x0000_s925702" name="Формула" r:id="rId7" imgW="1422360" imgH="241200" progId="Equation.3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42844" y="3786190"/>
          <a:ext cx="6807200" cy="638175"/>
        </p:xfrm>
        <a:graphic>
          <a:graphicData uri="http://schemas.openxmlformats.org/presentationml/2006/ole">
            <p:oleObj spid="_x0000_s925703" name="Формула" r:id="rId8" imgW="2438280" imgH="22860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6357950" y="4357694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786578" y="5786454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25705" name="Object 9"/>
          <p:cNvGraphicFramePr>
            <a:graphicFrameLocks noChangeAspect="1"/>
          </p:cNvGraphicFramePr>
          <p:nvPr/>
        </p:nvGraphicFramePr>
        <p:xfrm>
          <a:off x="7500958" y="5357826"/>
          <a:ext cx="1643042" cy="488950"/>
        </p:xfrm>
        <a:graphic>
          <a:graphicData uri="http://schemas.openxmlformats.org/presentationml/2006/ole">
            <p:oleObj spid="_x0000_s925705" name="Формула" r:id="rId9" imgW="939600" imgH="291960" progId="Equation.3">
              <p:embed/>
            </p:oleObj>
          </a:graphicData>
        </a:graphic>
      </p:graphicFrame>
      <p:graphicFrame>
        <p:nvGraphicFramePr>
          <p:cNvPr id="925706" name="Object 11"/>
          <p:cNvGraphicFramePr>
            <a:graphicFrameLocks noChangeAspect="1"/>
          </p:cNvGraphicFramePr>
          <p:nvPr/>
        </p:nvGraphicFramePr>
        <p:xfrm>
          <a:off x="7000892" y="4000504"/>
          <a:ext cx="1643074" cy="488950"/>
        </p:xfrm>
        <a:graphic>
          <a:graphicData uri="http://schemas.openxmlformats.org/presentationml/2006/ole">
            <p:oleObj spid="_x0000_s925706" name="Формула" r:id="rId10" imgW="927000" imgH="291960" progId="Equation.3">
              <p:embed/>
            </p:oleObj>
          </a:graphicData>
        </a:graphic>
      </p:graphicFrame>
      <p:graphicFrame>
        <p:nvGraphicFramePr>
          <p:cNvPr id="925707" name="Object 8"/>
          <p:cNvGraphicFramePr>
            <a:graphicFrameLocks noChangeAspect="1"/>
          </p:cNvGraphicFramePr>
          <p:nvPr/>
        </p:nvGraphicFramePr>
        <p:xfrm>
          <a:off x="214282" y="4500570"/>
          <a:ext cx="5211763" cy="638175"/>
        </p:xfrm>
        <a:graphic>
          <a:graphicData uri="http://schemas.openxmlformats.org/presentationml/2006/ole">
            <p:oleObj spid="_x0000_s925707" name="Формула" r:id="rId11" imgW="1866600" imgH="228600" progId="Equation.3">
              <p:embed/>
            </p:oleObj>
          </a:graphicData>
        </a:graphic>
      </p:graphicFrame>
      <p:graphicFrame>
        <p:nvGraphicFramePr>
          <p:cNvPr id="925708" name="Object 8"/>
          <p:cNvGraphicFramePr>
            <a:graphicFrameLocks noChangeAspect="1"/>
          </p:cNvGraphicFramePr>
          <p:nvPr/>
        </p:nvGraphicFramePr>
        <p:xfrm>
          <a:off x="214282" y="5214950"/>
          <a:ext cx="7161213" cy="638175"/>
        </p:xfrm>
        <a:graphic>
          <a:graphicData uri="http://schemas.openxmlformats.org/presentationml/2006/ole">
            <p:oleObj spid="_x0000_s925708" name="Формула" r:id="rId12" imgW="2565360" imgH="228600" progId="Equation.3">
              <p:embed/>
            </p:oleObj>
          </a:graphicData>
        </a:graphic>
      </p:graphicFrame>
      <p:graphicFrame>
        <p:nvGraphicFramePr>
          <p:cNvPr id="925709" name="Object 8"/>
          <p:cNvGraphicFramePr>
            <a:graphicFrameLocks noChangeAspect="1"/>
          </p:cNvGraphicFramePr>
          <p:nvPr/>
        </p:nvGraphicFramePr>
        <p:xfrm>
          <a:off x="144463" y="5929313"/>
          <a:ext cx="5494337" cy="638175"/>
        </p:xfrm>
        <a:graphic>
          <a:graphicData uri="http://schemas.openxmlformats.org/presentationml/2006/ole">
            <p:oleObj spid="_x0000_s925709" name="Формула" r:id="rId13" imgW="1968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42852"/>
            <a:ext cx="133164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</a:rPr>
              <a:t>4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9942" name="Прямоугольник 31"/>
          <p:cNvSpPr>
            <a:spLocks noChangeArrowheads="1"/>
          </p:cNvSpPr>
          <p:nvPr/>
        </p:nvSpPr>
        <p:spPr bwMode="auto">
          <a:xfrm>
            <a:off x="1714480" y="142852"/>
            <a:ext cx="78120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Найти наибольшее и наименьшее значения функции: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85720" y="1071546"/>
          <a:ext cx="4243387" cy="1476375"/>
        </p:xfrm>
        <a:graphic>
          <a:graphicData uri="http://schemas.openxmlformats.org/presentationml/2006/ole">
            <p:oleObj spid="_x0000_s924674" name="Формула" r:id="rId3" imgW="1130040" imgH="393480" progId="Equation.3">
              <p:embed/>
            </p:oleObj>
          </a:graphicData>
        </a:graphic>
      </p:graphicFrame>
      <p:sp>
        <p:nvSpPr>
          <p:cNvPr id="39943" name="Прямоугольник 31"/>
          <p:cNvSpPr>
            <a:spLocks noChangeArrowheads="1"/>
          </p:cNvSpPr>
          <p:nvPr/>
        </p:nvSpPr>
        <p:spPr bwMode="auto">
          <a:xfrm>
            <a:off x="4857752" y="1500174"/>
            <a:ext cx="40719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 отрезке </a:t>
            </a:r>
            <a:r>
              <a:rPr lang="en-US" sz="3200" dirty="0" smtClean="0">
                <a:solidFill>
                  <a:srgbClr val="000000"/>
                </a:solidFill>
                <a:latin typeface="Cambria" pitchFamily="18" charset="0"/>
              </a:rPr>
              <a:t>[</a:t>
            </a:r>
            <a:r>
              <a:rPr lang="ru-RU" sz="3200" dirty="0" smtClean="0">
                <a:solidFill>
                  <a:srgbClr val="000000"/>
                </a:solidFill>
                <a:latin typeface="Cambria" pitchFamily="18" charset="0"/>
              </a:rPr>
              <a:t>1; 3</a:t>
            </a:r>
            <a:r>
              <a:rPr lang="en-US" sz="3200" dirty="0" smtClean="0">
                <a:solidFill>
                  <a:srgbClr val="000000"/>
                </a:solidFill>
                <a:latin typeface="Cambria" pitchFamily="18" charset="0"/>
              </a:rPr>
              <a:t>]</a:t>
            </a:r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.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57158" y="2857496"/>
          <a:ext cx="2447925" cy="647700"/>
        </p:xfrm>
        <a:graphic>
          <a:graphicData uri="http://schemas.openxmlformats.org/presentationml/2006/ole">
            <p:oleObj spid="_x0000_s924675" name="Формула" r:id="rId4" imgW="863280" imgH="2286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285720" y="3500438"/>
          <a:ext cx="1908175" cy="647700"/>
        </p:xfrm>
        <a:graphic>
          <a:graphicData uri="http://schemas.openxmlformats.org/presentationml/2006/ole">
            <p:oleObj spid="_x0000_s924676" name="Формула" r:id="rId5" imgW="672840" imgH="228600" progId="Equation.3">
              <p:embed/>
            </p:oleObj>
          </a:graphicData>
        </a:graphic>
      </p:graphicFrame>
      <p:graphicFrame>
        <p:nvGraphicFramePr>
          <p:cNvPr id="39941" name="Object 6"/>
          <p:cNvGraphicFramePr>
            <a:graphicFrameLocks noChangeAspect="1"/>
          </p:cNvGraphicFramePr>
          <p:nvPr/>
        </p:nvGraphicFramePr>
        <p:xfrm>
          <a:off x="2428860" y="3500438"/>
          <a:ext cx="2413000" cy="684212"/>
        </p:xfrm>
        <a:graphic>
          <a:graphicData uri="http://schemas.openxmlformats.org/presentationml/2006/ole">
            <p:oleObj spid="_x0000_s924677" name="Формула" r:id="rId6" imgW="850680" imgH="241200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5072066" y="3500438"/>
          <a:ext cx="2816225" cy="660400"/>
        </p:xfrm>
        <a:graphic>
          <a:graphicData uri="http://schemas.openxmlformats.org/presentationml/2006/ole">
            <p:oleObj spid="_x0000_s924678" name="Формула" r:id="rId7" imgW="1028520" imgH="241200" progId="Equation.3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285720" y="4214818"/>
          <a:ext cx="5283200" cy="1098550"/>
        </p:xfrm>
        <a:graphic>
          <a:graphicData uri="http://schemas.openxmlformats.org/presentationml/2006/ole">
            <p:oleObj spid="_x0000_s924679" name="Формула" r:id="rId8" imgW="1892160" imgH="3934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000628" y="5357826"/>
            <a:ext cx="649287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643702" y="6357958"/>
            <a:ext cx="78581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aphicFrame>
        <p:nvGraphicFramePr>
          <p:cNvPr id="924681" name="Object 8"/>
          <p:cNvGraphicFramePr>
            <a:graphicFrameLocks noChangeAspect="1"/>
          </p:cNvGraphicFramePr>
          <p:nvPr/>
        </p:nvGraphicFramePr>
        <p:xfrm>
          <a:off x="214282" y="5551930"/>
          <a:ext cx="7143800" cy="1024562"/>
        </p:xfrm>
        <a:graphic>
          <a:graphicData uri="http://schemas.openxmlformats.org/presentationml/2006/ole">
            <p:oleObj spid="_x0000_s924681" name="Формула" r:id="rId9" imgW="2743200" imgH="393480" progId="Equation.3">
              <p:embed/>
            </p:oleObj>
          </a:graphicData>
        </a:graphic>
      </p:graphicFrame>
      <p:graphicFrame>
        <p:nvGraphicFramePr>
          <p:cNvPr id="924682" name="Object 11"/>
          <p:cNvGraphicFramePr>
            <a:graphicFrameLocks noChangeAspect="1"/>
          </p:cNvGraphicFramePr>
          <p:nvPr/>
        </p:nvGraphicFramePr>
        <p:xfrm>
          <a:off x="5786446" y="4572008"/>
          <a:ext cx="1500187" cy="488950"/>
        </p:xfrm>
        <a:graphic>
          <a:graphicData uri="http://schemas.openxmlformats.org/presentationml/2006/ole">
            <p:oleObj spid="_x0000_s924682" name="Формула" r:id="rId10" imgW="927000" imgH="291960" progId="Equation.3">
              <p:embed/>
            </p:oleObj>
          </a:graphicData>
        </a:graphic>
      </p:graphicFrame>
      <p:graphicFrame>
        <p:nvGraphicFramePr>
          <p:cNvPr id="924684" name="Object 12"/>
          <p:cNvGraphicFramePr>
            <a:graphicFrameLocks noChangeAspect="1"/>
          </p:cNvGraphicFramePr>
          <p:nvPr/>
        </p:nvGraphicFramePr>
        <p:xfrm>
          <a:off x="7429520" y="5929330"/>
          <a:ext cx="1714480" cy="488950"/>
        </p:xfrm>
        <a:graphic>
          <a:graphicData uri="http://schemas.openxmlformats.org/presentationml/2006/ole">
            <p:oleObj spid="_x0000_s924684" name="Формула" r:id="rId11" imgW="9396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Прямоугольник 31"/>
          <p:cNvSpPr>
            <a:spLocks noChangeArrowheads="1"/>
          </p:cNvSpPr>
          <p:nvPr/>
        </p:nvSpPr>
        <p:spPr bwMode="auto">
          <a:xfrm>
            <a:off x="285720" y="571480"/>
            <a:ext cx="85011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Найти наибольшее и наименьшее значения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функции на отрезке: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428596" y="1571612"/>
          <a:ext cx="5565775" cy="758825"/>
        </p:xfrm>
        <a:graphic>
          <a:graphicData uri="http://schemas.openxmlformats.org/presentationml/2006/ole">
            <p:oleObj spid="_x0000_s1168386" name="Формула" r:id="rId3" imgW="1676160" imgH="228600" progId="Equation.3">
              <p:embed/>
            </p:oleObj>
          </a:graphicData>
        </a:graphic>
      </p:graphicFrame>
      <p:graphicFrame>
        <p:nvGraphicFramePr>
          <p:cNvPr id="1168397" name="Object 2"/>
          <p:cNvGraphicFramePr>
            <a:graphicFrameLocks noChangeAspect="1"/>
          </p:cNvGraphicFramePr>
          <p:nvPr/>
        </p:nvGraphicFramePr>
        <p:xfrm>
          <a:off x="357158" y="2214554"/>
          <a:ext cx="5902325" cy="1306512"/>
        </p:xfrm>
        <a:graphic>
          <a:graphicData uri="http://schemas.openxmlformats.org/presentationml/2006/ole">
            <p:oleObj spid="_x0000_s1168397" name="Формула" r:id="rId4" imgW="1777680" imgH="393480" progId="Equation.3">
              <p:embed/>
            </p:oleObj>
          </a:graphicData>
        </a:graphic>
      </p:graphicFrame>
      <p:graphicFrame>
        <p:nvGraphicFramePr>
          <p:cNvPr id="1168399" name="Object 2"/>
          <p:cNvGraphicFramePr>
            <a:graphicFrameLocks noChangeAspect="1"/>
          </p:cNvGraphicFramePr>
          <p:nvPr/>
        </p:nvGraphicFramePr>
        <p:xfrm>
          <a:off x="357158" y="3500438"/>
          <a:ext cx="7167563" cy="1306513"/>
        </p:xfrm>
        <a:graphic>
          <a:graphicData uri="http://schemas.openxmlformats.org/presentationml/2006/ole">
            <p:oleObj spid="_x0000_s1168399" name="Формула" r:id="rId5" imgW="2158920" imgH="393480" progId="Equation.3">
              <p:embed/>
            </p:oleObj>
          </a:graphicData>
        </a:graphic>
      </p:graphicFrame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500034" y="4919663"/>
            <a:ext cx="835818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Домашнее задание: </a:t>
            </a:r>
            <a:r>
              <a:rPr lang="ru-RU" sz="2000" dirty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sz="2000" dirty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sz="2000" dirty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sz="2000" dirty="0">
                <a:solidFill>
                  <a:schemeClr val="accent2"/>
                </a:solidFill>
                <a:hlinkClick r:id="rId6"/>
              </a:rPr>
              <a:t>olgadumnova80@mail.ru</a:t>
            </a:r>
            <a:r>
              <a:rPr lang="ru-RU" sz="2000" dirty="0">
                <a:solidFill>
                  <a:schemeClr val="accent2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>или в личные сообщения «В контакте» </a:t>
            </a:r>
            <a:r>
              <a:rPr lang="ru-RU" sz="2000" u="sng" dirty="0">
                <a:hlinkClick r:id="rId7"/>
              </a:rPr>
              <a:t>https://vk.com/id407022472</a:t>
            </a:r>
            <a:r>
              <a:rPr lang="ru-RU" sz="2000" dirty="0"/>
              <a:t> Ольга </a:t>
            </a:r>
            <a:r>
              <a:rPr lang="ru-RU" sz="2000" dirty="0" err="1"/>
              <a:t>Думнова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0"/>
            <a:ext cx="6567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Задания для самостоятельного решения: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25053</TotalTime>
  <Words>217</Words>
  <Application>Microsoft Office PowerPoint</Application>
  <PresentationFormat>Экран (4:3)</PresentationFormat>
  <Paragraphs>44</Paragraphs>
  <Slides>8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Эркер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SERGEY</cp:lastModifiedBy>
  <cp:revision>1680</cp:revision>
  <dcterms:created xsi:type="dcterms:W3CDTF">2014-02-06T11:08:09Z</dcterms:created>
  <dcterms:modified xsi:type="dcterms:W3CDTF">2020-12-22T15:54:59Z</dcterms:modified>
</cp:coreProperties>
</file>