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sldIdLst>
    <p:sldId id="285" r:id="rId4"/>
    <p:sldId id="272" r:id="rId5"/>
    <p:sldId id="296" r:id="rId6"/>
    <p:sldId id="286" r:id="rId7"/>
    <p:sldId id="297" r:id="rId8"/>
    <p:sldId id="298" r:id="rId9"/>
    <p:sldId id="300" r:id="rId10"/>
    <p:sldId id="29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9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7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19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9FB9F7-15C8-4AC7-ACE0-87CF32387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18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9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5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339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2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67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17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D7EE0-6711-445A-8891-FCD696380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2714620"/>
            <a:ext cx="7429552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Интегрирование 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частям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858280" cy="86834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Метод интегрирования по частям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Метод  интегрирования  по  частям </a:t>
            </a:r>
            <a:r>
              <a:rPr lang="ru-RU" b="1" i="1" dirty="0" smtClean="0"/>
              <a:t>– это метод, заключающийся  в  использовании формулы:</a:t>
            </a:r>
            <a:endParaRPr lang="ru-RU" b="1" i="1" dirty="0"/>
          </a:p>
        </p:txBody>
      </p:sp>
      <p:pic>
        <p:nvPicPr>
          <p:cNvPr id="29698" name="Picture 2" descr="http://gigabaza.ru/images/72/142126/1aa35e3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71942"/>
            <a:ext cx="5177826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000528"/>
          </a:xfrm>
        </p:spPr>
        <p:txBody>
          <a:bodyPr/>
          <a:lstStyle/>
          <a:p>
            <a:r>
              <a:rPr lang="ru-RU" sz="2800" b="1" i="1" dirty="0" smtClean="0"/>
              <a:t>Данный  метод  интегрирования  основан  на тождестве:</a:t>
            </a:r>
            <a:endParaRPr lang="en-US" sz="2800" b="1" i="1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sz="2800" b="1" i="1" dirty="0" smtClean="0"/>
              <a:t>где  </a:t>
            </a:r>
            <a:r>
              <a:rPr lang="en-US" sz="2800" b="1" i="1" dirty="0" smtClean="0">
                <a:solidFill>
                  <a:srgbClr val="FF0000"/>
                </a:solidFill>
              </a:rPr>
              <a:t>u = f(x)</a:t>
            </a:r>
            <a:r>
              <a:rPr lang="ru-RU" sz="2800" b="1" i="1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/>
              <a:t>и  </a:t>
            </a:r>
            <a:r>
              <a:rPr lang="en-US" sz="2800" b="1" i="1" dirty="0" smtClean="0">
                <a:solidFill>
                  <a:srgbClr val="FF0000"/>
                </a:solidFill>
              </a:rPr>
              <a:t>v = </a:t>
            </a:r>
            <a:r>
              <a:rPr lang="el-GR" sz="2800" b="1" i="1" dirty="0" smtClean="0">
                <a:solidFill>
                  <a:srgbClr val="FF0000"/>
                </a:solidFill>
              </a:rPr>
              <a:t>φ</a:t>
            </a:r>
            <a:r>
              <a:rPr lang="en-US" sz="2800" b="1" i="1" dirty="0" smtClean="0">
                <a:solidFill>
                  <a:srgbClr val="FF0000"/>
                </a:solidFill>
              </a:rPr>
              <a:t>(x)</a:t>
            </a:r>
            <a:r>
              <a:rPr lang="ru-RU" sz="2800" b="1" i="1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/>
              <a:t>- две функции, имеющие на  данном  промежутке  производные.</a:t>
            </a:r>
          </a:p>
          <a:p>
            <a:pPr>
              <a:buNone/>
            </a:pPr>
            <a:r>
              <a:rPr lang="ru-RU" sz="2800" b="1" i="1" dirty="0" smtClean="0"/>
              <a:t>Взяв 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интеграл  от </a:t>
            </a:r>
            <a:r>
              <a:rPr lang="en-US" sz="2800" b="1" i="1" dirty="0" smtClean="0"/>
              <a:t>  </a:t>
            </a:r>
            <a:r>
              <a:rPr lang="ru-RU" sz="2800" b="1" i="1" dirty="0" smtClean="0"/>
              <a:t>обеих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частей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  данного  тождества,  будем  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иметь: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2357430"/>
          <a:ext cx="7858180" cy="714380"/>
        </p:xfrm>
        <a:graphic>
          <a:graphicData uri="http://schemas.openxmlformats.org/presentationml/2006/ole">
            <p:oleObj spid="_x0000_s69634" name="Формула" r:id="rId3" imgW="2374560" imgH="21564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428596" y="5500702"/>
          <a:ext cx="7970863" cy="850732"/>
        </p:xfrm>
        <a:graphic>
          <a:graphicData uri="http://schemas.openxmlformats.org/presentationml/2006/ole">
            <p:oleObj spid="_x0000_s69635" name="Формула" r:id="rId4" imgW="261612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№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0658" name="Содержимое 5"/>
          <p:cNvGraphicFramePr>
            <a:graphicFrameLocks noChangeAspect="1"/>
          </p:cNvGraphicFramePr>
          <p:nvPr/>
        </p:nvGraphicFramePr>
        <p:xfrm>
          <a:off x="4286248" y="142852"/>
          <a:ext cx="2251075" cy="884237"/>
        </p:xfrm>
        <a:graphic>
          <a:graphicData uri="http://schemas.openxmlformats.org/presentationml/2006/ole">
            <p:oleObj spid="_x0000_s70658" name="Формула" r:id="rId3" imgW="711000" imgH="279360" progId="Equation.3">
              <p:embed/>
            </p:oleObj>
          </a:graphicData>
        </a:graphic>
      </p:graphicFrame>
      <p:graphicFrame>
        <p:nvGraphicFramePr>
          <p:cNvPr id="70659" name="Содержимое 5"/>
          <p:cNvGraphicFramePr>
            <a:graphicFrameLocks noChangeAspect="1"/>
          </p:cNvGraphicFramePr>
          <p:nvPr/>
        </p:nvGraphicFramePr>
        <p:xfrm>
          <a:off x="642910" y="2000240"/>
          <a:ext cx="7597776" cy="3859212"/>
        </p:xfrm>
        <a:graphic>
          <a:graphicData uri="http://schemas.openxmlformats.org/presentationml/2006/ole">
            <p:oleObj spid="_x0000_s70659" name="Формула" r:id="rId4" imgW="2400120" imgH="1218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9058" y="1500174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Содержимое 5"/>
          <p:cNvGraphicFramePr>
            <a:graphicFrameLocks noChangeAspect="1"/>
          </p:cNvGraphicFramePr>
          <p:nvPr/>
        </p:nvGraphicFramePr>
        <p:xfrm>
          <a:off x="903288" y="1357313"/>
          <a:ext cx="7259637" cy="2482850"/>
        </p:xfrm>
        <a:graphic>
          <a:graphicData uri="http://schemas.openxmlformats.org/presentationml/2006/ole">
            <p:oleObj spid="_x0000_s71682" name="Формула" r:id="rId3" imgW="2450880" imgH="8380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5357826"/>
            <a:ext cx="21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 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683" name="Содержимое 5"/>
          <p:cNvGraphicFramePr>
            <a:graphicFrameLocks noChangeAspect="1"/>
          </p:cNvGraphicFramePr>
          <p:nvPr/>
        </p:nvGraphicFramePr>
        <p:xfrm>
          <a:off x="3857620" y="5143512"/>
          <a:ext cx="3460750" cy="1166813"/>
        </p:xfrm>
        <a:graphic>
          <a:graphicData uri="http://schemas.openxmlformats.org/presentationml/2006/ole">
            <p:oleObj spid="_x0000_s71683" name="Формула" r:id="rId4" imgW="1168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4786346" cy="71435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№ 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0658" name="Содержимое 5"/>
          <p:cNvGraphicFramePr>
            <a:graphicFrameLocks noChangeAspect="1"/>
          </p:cNvGraphicFramePr>
          <p:nvPr/>
        </p:nvGraphicFramePr>
        <p:xfrm>
          <a:off x="3357554" y="0"/>
          <a:ext cx="2371725" cy="884237"/>
        </p:xfrm>
        <a:graphic>
          <a:graphicData uri="http://schemas.openxmlformats.org/presentationml/2006/ole">
            <p:oleObj spid="_x0000_s72706" name="Формула" r:id="rId3" imgW="749160" imgH="279360" progId="Equation.3">
              <p:embed/>
            </p:oleObj>
          </a:graphicData>
        </a:graphic>
      </p:graphicFrame>
      <p:graphicFrame>
        <p:nvGraphicFramePr>
          <p:cNvPr id="70659" name="Содержимое 5"/>
          <p:cNvGraphicFramePr>
            <a:graphicFrameLocks noChangeAspect="1"/>
          </p:cNvGraphicFramePr>
          <p:nvPr/>
        </p:nvGraphicFramePr>
        <p:xfrm>
          <a:off x="1714480" y="857232"/>
          <a:ext cx="6500858" cy="2757743"/>
        </p:xfrm>
        <a:graphic>
          <a:graphicData uri="http://schemas.openxmlformats.org/presentationml/2006/ole">
            <p:oleObj spid="_x0000_s72707" name="Формула" r:id="rId4" imgW="2514600" imgH="1066680" progId="Equation.3">
              <p:embed/>
            </p:oleObj>
          </a:graphicData>
        </a:graphic>
      </p:graphicFrame>
      <p:graphicFrame>
        <p:nvGraphicFramePr>
          <p:cNvPr id="72708" name="Содержимое 5"/>
          <p:cNvGraphicFramePr>
            <a:graphicFrameLocks noChangeAspect="1"/>
          </p:cNvGraphicFramePr>
          <p:nvPr/>
        </p:nvGraphicFramePr>
        <p:xfrm>
          <a:off x="1428728" y="3500438"/>
          <a:ext cx="6508750" cy="2082800"/>
        </p:xfrm>
        <a:graphic>
          <a:graphicData uri="http://schemas.openxmlformats.org/presentationml/2006/ole">
            <p:oleObj spid="_x0000_s72708" name="Формула" r:id="rId5" imgW="2539800" imgH="8125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1214422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5643578"/>
            <a:ext cx="2136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  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2709" name="Содержимое 5"/>
          <p:cNvGraphicFramePr>
            <a:graphicFrameLocks noChangeAspect="1"/>
          </p:cNvGraphicFramePr>
          <p:nvPr/>
        </p:nvGraphicFramePr>
        <p:xfrm>
          <a:off x="3643306" y="5500702"/>
          <a:ext cx="3951226" cy="928670"/>
        </p:xfrm>
        <a:graphic>
          <a:graphicData uri="http://schemas.openxmlformats.org/presentationml/2006/ole">
            <p:oleObj spid="_x0000_s72709" name="Формула" r:id="rId6" imgW="1676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3786182" y="285728"/>
          <a:ext cx="2438746" cy="714380"/>
        </p:xfrm>
        <a:graphic>
          <a:graphicData uri="http://schemas.openxmlformats.org/presentationml/2006/ole">
            <p:oleObj spid="_x0000_s92161" name="Формула" r:id="rId3" imgW="939800" imgH="279400" progId="Equation.3">
              <p:embed/>
            </p:oleObj>
          </a:graphicData>
        </a:graphic>
      </p:graphicFrame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1438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571472" y="3071810"/>
          <a:ext cx="1430724" cy="419101"/>
        </p:xfrm>
        <a:graphic>
          <a:graphicData uri="http://schemas.openxmlformats.org/presentationml/2006/ole">
            <p:oleObj spid="_x0000_s92166" name="Формула" r:id="rId4" imgW="939800" imgH="279400" progId="Equation.3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2000232" y="2786058"/>
          <a:ext cx="6715172" cy="955354"/>
        </p:xfrm>
        <a:graphic>
          <a:graphicData uri="http://schemas.openxmlformats.org/presentationml/2006/ole">
            <p:oleObj spid="_x0000_s92165" name="Формула" r:id="rId5" imgW="4622800" imgH="660400" progId="Equation.3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571472" y="4223148"/>
          <a:ext cx="7500990" cy="625083"/>
        </p:xfrm>
        <a:graphic>
          <a:graphicData uri="http://schemas.openxmlformats.org/presentationml/2006/ole">
            <p:oleObj spid="_x0000_s92164" name="Формула" r:id="rId6" imgW="5029200" imgH="419100" progId="Equation.3">
              <p:embed/>
            </p:oleObj>
          </a:graphicData>
        </a:graphic>
      </p:graphicFrame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71438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dirty="0" smtClean="0">
                <a:solidFill>
                  <a:srgbClr val="C00000"/>
                </a:solidFill>
              </a:rPr>
              <a:t>Пример №3.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Решение: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1357290" y="3857628"/>
          <a:ext cx="2000264" cy="519442"/>
        </p:xfrm>
        <a:graphic>
          <a:graphicData uri="http://schemas.openxmlformats.org/presentationml/2006/ole">
            <p:oleObj spid="_x0000_s91137" name="Формула" r:id="rId3" imgW="1066680" imgH="279360" progId="Equation.3">
              <p:embed/>
            </p:oleObj>
          </a:graphicData>
        </a:graphic>
      </p:graphicFrame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357290" y="4572008"/>
          <a:ext cx="2049531" cy="571504"/>
        </p:xfrm>
        <a:graphic>
          <a:graphicData uri="http://schemas.openxmlformats.org/presentationml/2006/ole">
            <p:oleObj spid="_x0000_s91139" name="Формула" r:id="rId4" imgW="990360" imgH="279360" progId="Equation.3">
              <p:embed/>
            </p:oleObj>
          </a:graphicData>
        </a:graphic>
      </p:graphicFrame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1357290" y="5286388"/>
          <a:ext cx="1897754" cy="571504"/>
        </p:xfrm>
        <a:graphic>
          <a:graphicData uri="http://schemas.openxmlformats.org/presentationml/2006/ole">
            <p:oleObj spid="_x0000_s91141" name="Формула" r:id="rId5" imgW="914400" imgH="279360" progId="Equation.3">
              <p:embed/>
            </p:oleObj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229600" cy="86836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4294967295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Конспект в тетради;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Найти неопределенный интеграл, используя метод интегрирования по частям: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2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06904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Тема122</Template>
  <TotalTime>871</TotalTime>
  <Words>99</Words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Тема122</vt:lpstr>
      <vt:lpstr>Тема1</vt:lpstr>
      <vt:lpstr>10069040</vt:lpstr>
      <vt:lpstr>Формула</vt:lpstr>
      <vt:lpstr>Microsoft Equation 3.0</vt:lpstr>
      <vt:lpstr>Интегрирование   по   частям</vt:lpstr>
      <vt:lpstr>3. Метод интегрирования по частям</vt:lpstr>
      <vt:lpstr>Слайд 3</vt:lpstr>
      <vt:lpstr>Пример № 1.</vt:lpstr>
      <vt:lpstr>Слайд 5</vt:lpstr>
      <vt:lpstr>Пример № 2.</vt:lpstr>
      <vt:lpstr>Пример №3.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интегрирования</dc:title>
  <dc:creator>user</dc:creator>
  <cp:lastModifiedBy>SERGEY</cp:lastModifiedBy>
  <cp:revision>11</cp:revision>
  <dcterms:created xsi:type="dcterms:W3CDTF">2018-01-05T15:13:16Z</dcterms:created>
  <dcterms:modified xsi:type="dcterms:W3CDTF">2020-04-24T09:03:06Z</dcterms:modified>
</cp:coreProperties>
</file>