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67" r:id="rId4"/>
    <p:sldId id="268" r:id="rId5"/>
    <p:sldId id="259" r:id="rId6"/>
    <p:sldId id="260" r:id="rId7"/>
    <p:sldId id="261" r:id="rId8"/>
    <p:sldId id="262" r:id="rId9"/>
    <p:sldId id="264" r:id="rId10"/>
    <p:sldId id="263" r:id="rId11"/>
    <p:sldId id="265" r:id="rId12"/>
    <p:sldId id="266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01.02.2022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01.02.2022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01.02.2022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01.02.2022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01.02.2022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01.02.2022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01.02.2022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01.02.2022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FFF"/>
            </a:gs>
            <a:gs pos="7001">
              <a:srgbClr val="E6E6E6"/>
            </a:gs>
            <a:gs pos="32001">
              <a:srgbClr val="7D8496"/>
            </a:gs>
            <a:gs pos="47000">
              <a:srgbClr val="E6E6E6"/>
            </a:gs>
            <a:gs pos="85001">
              <a:srgbClr val="7D8496"/>
            </a:gs>
            <a:gs pos="100000">
              <a:srgbClr val="E6E6E6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01.02.2022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Э</a:t>
            </a:r>
            <a:r>
              <a:rPr lang="ru-RU" dirty="0" err="1" smtClean="0"/>
              <a:t>лектробезопасность</a:t>
            </a:r>
            <a:r>
              <a:rPr lang="ru-RU" dirty="0" smtClean="0"/>
              <a:t> на предприятиях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660232" y="5229200"/>
            <a:ext cx="2483768" cy="1628800"/>
          </a:xfrm>
        </p:spPr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332655"/>
            <a:ext cx="7992888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/>
              <a:t>I группа по </a:t>
            </a:r>
            <a:r>
              <a:rPr lang="ru-RU" sz="1600" b="1" dirty="0" err="1" smtClean="0"/>
              <a:t>электробезопасности</a:t>
            </a:r>
            <a:endParaRPr lang="ru-RU" sz="1600" dirty="0" smtClean="0"/>
          </a:p>
          <a:p>
            <a:r>
              <a:rPr lang="ru-RU" sz="1600" dirty="0" smtClean="0"/>
              <a:t> </a:t>
            </a:r>
          </a:p>
          <a:p>
            <a:r>
              <a:rPr lang="ru-RU" sz="1600" dirty="0" smtClean="0"/>
              <a:t>I квалификационная группа по </a:t>
            </a:r>
            <a:r>
              <a:rPr lang="ru-RU" sz="1600" dirty="0" err="1" smtClean="0"/>
              <a:t>электробезопасности</a:t>
            </a:r>
            <a:r>
              <a:rPr lang="ru-RU" sz="1600" dirty="0" smtClean="0"/>
              <a:t> присваивается </a:t>
            </a:r>
            <a:r>
              <a:rPr lang="ru-RU" sz="1600" dirty="0" err="1" smtClean="0"/>
              <a:t>неэлектротехническому</a:t>
            </a:r>
            <a:r>
              <a:rPr lang="ru-RU" sz="1600" dirty="0" smtClean="0"/>
              <a:t> персоналу, выполняющему работы, при которых может возникнуть опасность поражения электрическим током. Перечень должностей и профессий, требующих присвоения персоналу I группы по </a:t>
            </a:r>
            <a:r>
              <a:rPr lang="ru-RU" sz="1600" dirty="0" err="1" smtClean="0"/>
              <a:t>электробезопасности</a:t>
            </a:r>
            <a:r>
              <a:rPr lang="ru-RU" sz="1600" dirty="0" smtClean="0"/>
              <a:t>, определяет руководитель Потребителя.</a:t>
            </a:r>
          </a:p>
          <a:p>
            <a:r>
              <a:rPr lang="ru-RU" sz="1600" dirty="0" smtClean="0"/>
              <a:t> </a:t>
            </a:r>
          </a:p>
          <a:p>
            <a:r>
              <a:rPr lang="ru-RU" sz="1600" dirty="0" smtClean="0"/>
              <a:t>Персоналу, усвоившему требования по </a:t>
            </a:r>
            <a:r>
              <a:rPr lang="ru-RU" sz="1600" dirty="0" err="1" smtClean="0"/>
              <a:t>электробезопасности</a:t>
            </a:r>
            <a:r>
              <a:rPr lang="ru-RU" sz="1600" dirty="0" smtClean="0"/>
              <a:t>, относящиеся к его производственной деятельности, присваивается группа I с оформлением в журнале установленной формы. Удостоверение не выдается.</a:t>
            </a:r>
          </a:p>
          <a:p>
            <a:r>
              <a:rPr lang="ru-RU" sz="1600" dirty="0" smtClean="0"/>
              <a:t> </a:t>
            </a:r>
          </a:p>
          <a:p>
            <a:r>
              <a:rPr lang="ru-RU" sz="1600" dirty="0" smtClean="0"/>
              <a:t>Присвоение группы I по </a:t>
            </a:r>
            <a:r>
              <a:rPr lang="ru-RU" sz="1600" dirty="0" err="1" smtClean="0"/>
              <a:t>электробезопасности</a:t>
            </a:r>
            <a:r>
              <a:rPr lang="ru-RU" sz="1600" dirty="0" smtClean="0"/>
              <a:t> производится путем проведения инструктажа, который, как правило, должен завершаться проверкой знаний в форме устного опроса и (при необходимости) проверкой приобретенных навыков безопасных способов работы или оказания первой помощи при поражении электрическим током.</a:t>
            </a:r>
          </a:p>
          <a:p>
            <a:r>
              <a:rPr lang="ru-RU" sz="1600" dirty="0" smtClean="0"/>
              <a:t> </a:t>
            </a:r>
          </a:p>
          <a:p>
            <a:r>
              <a:rPr lang="ru-RU" sz="1600" dirty="0" smtClean="0"/>
              <a:t>Присвоение I группы по </a:t>
            </a:r>
            <a:r>
              <a:rPr lang="ru-RU" sz="1600" dirty="0" err="1" smtClean="0"/>
              <a:t>электробезопасности</a:t>
            </a:r>
            <a:r>
              <a:rPr lang="ru-RU" sz="1600" dirty="0" smtClean="0"/>
              <a:t> проводит работник из числа электротехнического персонала данного Потребителя с группой по </a:t>
            </a:r>
            <a:r>
              <a:rPr lang="ru-RU" sz="1600" dirty="0" err="1" smtClean="0"/>
              <a:t>электробезопасности</a:t>
            </a:r>
            <a:r>
              <a:rPr lang="ru-RU" sz="1600" dirty="0" smtClean="0"/>
              <a:t> не ниже III. </a:t>
            </a:r>
          </a:p>
          <a:p>
            <a:r>
              <a:rPr lang="ru-RU" sz="1600" dirty="0" smtClean="0"/>
              <a:t> </a:t>
            </a:r>
          </a:p>
          <a:p>
            <a:r>
              <a:rPr lang="ru-RU" sz="1600" dirty="0" smtClean="0"/>
              <a:t>Присвоение I группы по </a:t>
            </a:r>
            <a:r>
              <a:rPr lang="ru-RU" sz="1600" dirty="0" err="1" smtClean="0"/>
              <a:t>электробезопасности</a:t>
            </a:r>
            <a:r>
              <a:rPr lang="ru-RU" sz="1600" dirty="0" smtClean="0"/>
              <a:t> проводится с периодичностью не реже 1 раза в год. </a:t>
            </a:r>
          </a:p>
          <a:p>
            <a:r>
              <a:rPr lang="ru-RU" sz="1600" dirty="0" smtClean="0"/>
              <a:t> </a:t>
            </a:r>
            <a:endParaRPr lang="ru-RU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67544" y="260648"/>
            <a:ext cx="8208912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II группа по </a:t>
            </a:r>
            <a:r>
              <a:rPr lang="ru-RU" b="1" dirty="0" err="1" smtClean="0"/>
              <a:t>электробезопасности</a:t>
            </a:r>
            <a:endParaRPr lang="ru-RU" dirty="0" smtClean="0"/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II квалификационная группа по </a:t>
            </a:r>
            <a:r>
              <a:rPr lang="ru-RU" dirty="0" err="1" smtClean="0"/>
              <a:t>электробезопасности</a:t>
            </a:r>
            <a:r>
              <a:rPr lang="ru-RU" dirty="0" smtClean="0"/>
              <a:t> присваивается квалификационной комиссией электротехническому персоналу, обслуживающему установки и оборудование с электроприводом, – электросварщики (без права подключения), термисты установок ТВЧ, машинисты грузоподъемных машин, передвижные машины и механизмы с электроприводом, работающим с ручными электрическими машинами и другими переносными </a:t>
            </a:r>
            <a:r>
              <a:rPr lang="ru-RU" dirty="0" err="1" smtClean="0"/>
              <a:t>электроприемниками</a:t>
            </a:r>
            <a:r>
              <a:rPr lang="ru-RU" dirty="0" smtClean="0"/>
              <a:t> и т.д.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Также II группа допуска (до 1000 В) присваивается молодым электромонтерам, электромонтажникам, и сотрудникам, кто просрочил продление группы допуска более, чем на 6 месяцев. </a:t>
            </a:r>
          </a:p>
          <a:p>
            <a:r>
              <a:rPr lang="ru-RU" dirty="0" smtClean="0"/>
              <a:t> </a:t>
            </a:r>
          </a:p>
          <a:p>
            <a:r>
              <a:rPr lang="ru-RU" b="1" dirty="0" smtClean="0"/>
              <a:t>III группа по </a:t>
            </a:r>
            <a:r>
              <a:rPr lang="ru-RU" b="1" dirty="0" err="1" smtClean="0"/>
              <a:t>электробезопасности</a:t>
            </a:r>
            <a:endParaRPr lang="ru-RU" dirty="0" smtClean="0"/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III квалификационная группа по </a:t>
            </a:r>
            <a:r>
              <a:rPr lang="ru-RU" dirty="0" err="1" smtClean="0"/>
              <a:t>электробезопасности</a:t>
            </a:r>
            <a:r>
              <a:rPr lang="ru-RU" dirty="0" smtClean="0"/>
              <a:t> присваивается только электротехническому персоналу. Эта группа дает право единоличного обслуживания, осмотра, подключения и отключения электроустановок от сети напряжением до 1000 В. 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332656"/>
            <a:ext cx="8496944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/>
              <a:t>IV группа по </a:t>
            </a:r>
            <a:r>
              <a:rPr lang="ru-RU" sz="1600" b="1" dirty="0" err="1" smtClean="0"/>
              <a:t>электробезопасности</a:t>
            </a:r>
            <a:endParaRPr lang="ru-RU" sz="1600" dirty="0" smtClean="0"/>
          </a:p>
          <a:p>
            <a:r>
              <a:rPr lang="ru-RU" sz="1600" dirty="0" smtClean="0"/>
              <a:t> </a:t>
            </a:r>
          </a:p>
          <a:p>
            <a:r>
              <a:rPr lang="ru-RU" sz="1600" dirty="0" smtClean="0"/>
              <a:t>IV квалификационная группа по </a:t>
            </a:r>
            <a:r>
              <a:rPr lang="ru-RU" sz="1600" dirty="0" err="1" smtClean="0"/>
              <a:t>электробезопасности</a:t>
            </a:r>
            <a:r>
              <a:rPr lang="ru-RU" sz="1600" dirty="0" smtClean="0"/>
              <a:t> присваивается только лицам электротехнического персонала. Лица с квалификационной группой не ниже IV имеют право на обслуживание электроустановок напряжением выше 1000 В.</a:t>
            </a:r>
          </a:p>
          <a:p>
            <a:r>
              <a:rPr lang="ru-RU" sz="1600" dirty="0" smtClean="0"/>
              <a:t> </a:t>
            </a:r>
          </a:p>
          <a:p>
            <a:r>
              <a:rPr lang="ru-RU" sz="1600" dirty="0" smtClean="0"/>
              <a:t>IV квалификационная группа по </a:t>
            </a:r>
            <a:r>
              <a:rPr lang="ru-RU" sz="1600" dirty="0" err="1" smtClean="0"/>
              <a:t>электробезопасности</a:t>
            </a:r>
            <a:r>
              <a:rPr lang="ru-RU" sz="1600" dirty="0" smtClean="0"/>
              <a:t> (до 1000 В) необходима лицам (ИТР) для назначения ответственным лицом за электрохозяйство в организации. Также присваивается оперативному персоналу для обучения молодого поколения на рабочем месте. </a:t>
            </a:r>
          </a:p>
          <a:p>
            <a:r>
              <a:rPr lang="ru-RU" sz="1600" dirty="0" smtClean="0"/>
              <a:t> </a:t>
            </a:r>
          </a:p>
          <a:p>
            <a:r>
              <a:rPr lang="ru-RU" sz="1600" b="1" dirty="0" smtClean="0"/>
              <a:t>V группа по </a:t>
            </a:r>
            <a:r>
              <a:rPr lang="ru-RU" sz="1600" b="1" dirty="0" err="1" smtClean="0"/>
              <a:t>электробезопасности</a:t>
            </a:r>
            <a:endParaRPr lang="ru-RU" sz="1600" dirty="0" smtClean="0"/>
          </a:p>
          <a:p>
            <a:r>
              <a:rPr lang="ru-RU" sz="1600" dirty="0" smtClean="0"/>
              <a:t> </a:t>
            </a:r>
          </a:p>
          <a:p>
            <a:r>
              <a:rPr lang="ru-RU" sz="1600" dirty="0" smtClean="0"/>
              <a:t>V квалификационная группа по </a:t>
            </a:r>
            <a:r>
              <a:rPr lang="ru-RU" sz="1600" dirty="0" err="1" smtClean="0"/>
              <a:t>электробезопасности</a:t>
            </a:r>
            <a:r>
              <a:rPr lang="ru-RU" sz="1600" dirty="0" smtClean="0"/>
              <a:t> присваивается лицам, ответственным за электрохозяйство, и другому инженерно-техническому персоналу в установках напряжением выше 1000 В.</a:t>
            </a:r>
          </a:p>
          <a:p>
            <a:r>
              <a:rPr lang="ru-RU" sz="1600" dirty="0" smtClean="0"/>
              <a:t> </a:t>
            </a:r>
          </a:p>
          <a:p>
            <a:r>
              <a:rPr lang="ru-RU" sz="1600" dirty="0" smtClean="0"/>
              <a:t>Лица с V группой по </a:t>
            </a:r>
            <a:r>
              <a:rPr lang="ru-RU" sz="1600" dirty="0" err="1" smtClean="0"/>
              <a:t>электробезопасности</a:t>
            </a:r>
            <a:r>
              <a:rPr lang="ru-RU" sz="1600" dirty="0" smtClean="0"/>
              <a:t> имеют право отдавать распоряжения и руководить работами в электроустановках напряжением как до 1000 В, так и выше</a:t>
            </a:r>
            <a:r>
              <a:rPr lang="ru-RU" sz="1400" dirty="0" smtClean="0"/>
              <a:t>.</a:t>
            </a:r>
          </a:p>
          <a:p>
            <a:r>
              <a:rPr lang="ru-RU" sz="1400" dirty="0" smtClean="0"/>
              <a:t/>
            </a:r>
            <a:br>
              <a:rPr lang="ru-RU" sz="1400" dirty="0" smtClean="0"/>
            </a:br>
            <a:endParaRPr lang="ru-RU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332656"/>
            <a:ext cx="7920880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/>
              <a:t>Основные понятия </a:t>
            </a:r>
            <a:r>
              <a:rPr lang="ru-RU" sz="1600" dirty="0" err="1" smtClean="0"/>
              <a:t>электробезопасности</a:t>
            </a:r>
            <a:endParaRPr lang="ru-RU" sz="1600" dirty="0" smtClean="0"/>
          </a:p>
          <a:p>
            <a:r>
              <a:rPr lang="ru-RU" sz="1600" b="1" dirty="0" err="1" smtClean="0"/>
              <a:t>Электробезопасность</a:t>
            </a:r>
            <a:r>
              <a:rPr lang="ru-RU" sz="1600" dirty="0" smtClean="0"/>
              <a:t> – система организационных и технических мероприятий и средств, обеспечивающих защиту людей от вредного и опасного воздействия электротока, </a:t>
            </a:r>
            <a:r>
              <a:rPr lang="ru-RU" sz="1600" dirty="0" err="1" smtClean="0"/>
              <a:t>электродуги</a:t>
            </a:r>
            <a:r>
              <a:rPr lang="ru-RU" sz="1600" dirty="0" smtClean="0"/>
              <a:t>, электромагнитного поля и статического электричества (ГОСТ 12.1.009-76).</a:t>
            </a:r>
          </a:p>
          <a:p>
            <a:r>
              <a:rPr lang="ru-RU" sz="1600" b="1" dirty="0" smtClean="0"/>
              <a:t>Электроустановка</a:t>
            </a:r>
            <a:r>
              <a:rPr lang="ru-RU" sz="1600" dirty="0" smtClean="0"/>
              <a:t> – совокупность машин, аппаратов, линий и вспомогательного оборудования (вместе с сооружениями и помещениями, в которых они установлены), предназначенных для производства, преобразования, трансформации, передачи, распределения электрической энергии и преобразования ее в другой вид энергии (ПОТ РМ-016-2001, ПТЭЭП).</a:t>
            </a:r>
          </a:p>
          <a:p>
            <a:r>
              <a:rPr lang="ru-RU" sz="1600" b="1" dirty="0" smtClean="0"/>
              <a:t>Персонал электротехнический</a:t>
            </a:r>
            <a:r>
              <a:rPr lang="ru-RU" sz="1600" dirty="0" smtClean="0"/>
              <a:t> – административно-технический, оперативный, оперативно-ремонтный, ремонтный персонал, органи­зующий и осуществляющий монтаж, наладку, техническое обслужи­вание, ремонт, управление режимом работы электроустановок (ПОТ РМ-016-2001).</a:t>
            </a:r>
          </a:p>
          <a:p>
            <a:r>
              <a:rPr lang="ru-RU" sz="1600" b="1" dirty="0" smtClean="0"/>
              <a:t>Персонал </a:t>
            </a:r>
            <a:r>
              <a:rPr lang="ru-RU" sz="1600" b="1" dirty="0" err="1" smtClean="0"/>
              <a:t>электротехнологический</a:t>
            </a:r>
            <a:r>
              <a:rPr lang="ru-RU" sz="1600" dirty="0" smtClean="0"/>
              <a:t> – </a:t>
            </a:r>
            <a:r>
              <a:rPr lang="ru-RU" sz="1600" dirty="0" err="1" smtClean="0"/>
              <a:t>персонал</a:t>
            </a:r>
            <a:r>
              <a:rPr lang="ru-RU" sz="1600" dirty="0" smtClean="0"/>
              <a:t>, у которого в управ­ляемом им технологическом процессе основной составляющей является электрическая энергия (например, электросварка, электродуговые печи, электролиз и пр.), использующий в работе ручные электрические машины, переносной электроинструмент и светильники, и другие ра­ботники, для которых должностной (производственной) инструкцией или инструкцией по охране труда установлено знание правил по охране труда при эксплуатации электроустановок (где требуется II или более высокая группа по </a:t>
            </a:r>
            <a:r>
              <a:rPr lang="ru-RU" sz="1600" dirty="0" err="1" smtClean="0"/>
              <a:t>электробезопасности</a:t>
            </a:r>
            <a:r>
              <a:rPr lang="ru-RU" sz="1600" dirty="0" smtClean="0"/>
              <a:t>) (ПОТ РМ-016-2001).</a:t>
            </a:r>
            <a:endParaRPr lang="ru-RU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332656"/>
            <a:ext cx="828092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i="1" dirty="0" smtClean="0"/>
              <a:t>Заземлению или </a:t>
            </a:r>
            <a:r>
              <a:rPr lang="ru-RU" sz="2000" b="1" i="1" dirty="0" err="1" smtClean="0"/>
              <a:t>занулению</a:t>
            </a:r>
            <a:r>
              <a:rPr lang="ru-RU" sz="2000" b="1" i="1" dirty="0" smtClean="0"/>
              <a:t> подлежат следующие конструкции и элементы:</a:t>
            </a:r>
            <a:endParaRPr lang="ru-RU" sz="2000" dirty="0" smtClean="0"/>
          </a:p>
          <a:p>
            <a:r>
              <a:rPr lang="ru-RU" sz="2000" dirty="0" smtClean="0"/>
              <a:t>металлические корпуса технических средств и оборудования;</a:t>
            </a:r>
          </a:p>
          <a:p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электроприводы;</a:t>
            </a:r>
          </a:p>
          <a:p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вторичные обмотки трансформаторов;</a:t>
            </a:r>
          </a:p>
          <a:p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каркасы щитов управления, шкафов и пр.;</a:t>
            </a:r>
          </a:p>
          <a:p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передвижные электрические установки и оборудование;</a:t>
            </a:r>
          </a:p>
          <a:p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иные кабельные и металлические конструкции.</a:t>
            </a:r>
          </a:p>
          <a:p>
            <a:r>
              <a:rPr lang="ru-RU" sz="2000" dirty="0" smtClean="0"/>
              <a:t>Заземление и </a:t>
            </a:r>
            <a:r>
              <a:rPr lang="ru-RU" sz="2000" dirty="0" err="1" smtClean="0"/>
              <a:t>зануление</a:t>
            </a:r>
            <a:r>
              <a:rPr lang="ru-RU" sz="2000" dirty="0" smtClean="0"/>
              <a:t> должны проходить инструментальную проверку сразу после монтажа, при эксплуатации – не реже 1 раза в год, а также после проведенного ремонта.</a:t>
            </a:r>
            <a:endParaRPr lang="ru-RU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404665"/>
            <a:ext cx="7416824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 smtClean="0"/>
              <a:t>Система этих мер включает такие мероприятия, как:</a:t>
            </a:r>
            <a:endParaRPr lang="ru-RU" dirty="0" smtClean="0"/>
          </a:p>
          <a:p>
            <a:r>
              <a:rPr lang="ru-RU" dirty="0" smtClean="0"/>
              <a:t>меры по организации исправной работы электрооборудования и его эксплуатации в соответствии с инструкцией и правилами;</a:t>
            </a:r>
          </a:p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мероприятия технического характера;</a:t>
            </a:r>
          </a:p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организационные меры, в том числе административного характера;</a:t>
            </a:r>
          </a:p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обеспечение работников электрозащитными средствами;</a:t>
            </a:r>
          </a:p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иные меры.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404664"/>
            <a:ext cx="828092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/>
              <a:t>Обязанности работодателя по обеспечению </a:t>
            </a:r>
            <a:r>
              <a:rPr lang="ru-RU" sz="1400" dirty="0" err="1" smtClean="0"/>
              <a:t>электробезопасности</a:t>
            </a:r>
            <a:endParaRPr lang="ru-RU" sz="1400" dirty="0" smtClean="0"/>
          </a:p>
          <a:p>
            <a:r>
              <a:rPr lang="ru-RU" sz="1400" b="1" dirty="0" smtClean="0"/>
              <a:t>Работодатель обязан обеспечить:</a:t>
            </a:r>
            <a:endParaRPr lang="ru-RU" sz="1400" dirty="0" smtClean="0"/>
          </a:p>
          <a:p>
            <a:r>
              <a:rPr lang="ru-RU" sz="1400" dirty="0" smtClean="0"/>
              <a:t>содержание электроустановок в работоспособном состоянии и их эксплуатацию в соответствии с требованиями нормативно-технических документов;</a:t>
            </a:r>
          </a:p>
          <a:p>
            <a:r>
              <a:rPr lang="ru-RU" sz="1400" dirty="0" smtClean="0"/>
              <a:t>своевременное и качественное проведение технического обслуживания, планово-предупредительного ремонта, испытаний, модернизации и реконструкции электроустановок и электрооборудования;</a:t>
            </a:r>
          </a:p>
          <a:p>
            <a:r>
              <a:rPr lang="ru-RU" sz="1400" dirty="0" smtClean="0"/>
              <a:t>подбор электротехнического и </a:t>
            </a:r>
            <a:r>
              <a:rPr lang="ru-RU" sz="1400" dirty="0" err="1" smtClean="0"/>
              <a:t>электротехнологического</a:t>
            </a:r>
            <a:r>
              <a:rPr lang="ru-RU" sz="1400" dirty="0" smtClean="0"/>
              <a:t> персонала, периодические медицинские осмотры работников, проведение инструктажей по безопасности труда, пожарной безопасности;</a:t>
            </a:r>
          </a:p>
          <a:p>
            <a:r>
              <a:rPr lang="ru-RU" sz="1400" dirty="0" smtClean="0"/>
              <a:t>обучение и проверку знаний электротехнического и </a:t>
            </a:r>
            <a:r>
              <a:rPr lang="ru-RU" sz="1400" dirty="0" err="1" smtClean="0"/>
              <a:t>электротехнологического</a:t>
            </a:r>
            <a:r>
              <a:rPr lang="ru-RU" sz="1400" dirty="0" smtClean="0"/>
              <a:t> персонала;</a:t>
            </a:r>
          </a:p>
          <a:p>
            <a:r>
              <a:rPr lang="ru-RU" sz="1400" dirty="0" smtClean="0"/>
              <a:t>надежность работы и безопасность эксплуатации электроустановок;</a:t>
            </a:r>
          </a:p>
          <a:p>
            <a:r>
              <a:rPr lang="ru-RU" sz="1400" dirty="0" smtClean="0"/>
              <a:t>охрану труда электротехнического и </a:t>
            </a:r>
            <a:r>
              <a:rPr lang="ru-RU" sz="1400" dirty="0" err="1" smtClean="0"/>
              <a:t>электротехнологического</a:t>
            </a:r>
            <a:r>
              <a:rPr lang="ru-RU" sz="1400" dirty="0" smtClean="0"/>
              <a:t> персонала;</a:t>
            </a:r>
          </a:p>
          <a:p>
            <a:r>
              <a:rPr lang="ru-RU" sz="1400" dirty="0" smtClean="0"/>
              <a:t>охрану окружающей среды при эксплуатации электроустановок;</a:t>
            </a:r>
          </a:p>
          <a:p>
            <a:r>
              <a:rPr lang="ru-RU" sz="1400" dirty="0" smtClean="0"/>
              <a:t>учет, анализ и расследование нарушений в работе электроустановок, несчастных случаев, связанных с эксплуатацией электроустановок, и принятие мер по устранению причин их возникновения;</a:t>
            </a:r>
          </a:p>
          <a:p>
            <a:r>
              <a:rPr lang="ru-RU" sz="1400" dirty="0" smtClean="0"/>
              <a:t>представление сообщений в органы </a:t>
            </a:r>
            <a:r>
              <a:rPr lang="ru-RU" sz="1400" dirty="0" err="1" smtClean="0"/>
              <a:t>госэнергонадзора</a:t>
            </a:r>
            <a:r>
              <a:rPr lang="ru-RU" sz="1400" dirty="0" smtClean="0"/>
              <a:t> об авариях, смертельных, тяжелых и групповых несчастных случаях, связанных с эксплуатацией электроустановок;</a:t>
            </a:r>
          </a:p>
          <a:p>
            <a:r>
              <a:rPr lang="ru-RU" sz="1400" dirty="0" smtClean="0"/>
              <a:t>разработку должностных, производственных инструкций и инструкций по охране труда для электротехнического персонала;</a:t>
            </a:r>
          </a:p>
          <a:p>
            <a:r>
              <a:rPr lang="ru-RU" sz="1400" dirty="0" smtClean="0"/>
              <a:t>укомплектование электроустановок защитными средствами, средствами пожаротушения и инструментом;</a:t>
            </a:r>
          </a:p>
          <a:p>
            <a:r>
              <a:rPr lang="ru-RU" sz="1400" dirty="0" smtClean="0"/>
              <a:t>учет, рациональное расходование электрической энергии и проведение мероприятий по энергосбережению;</a:t>
            </a:r>
          </a:p>
          <a:p>
            <a:r>
              <a:rPr lang="ru-RU" sz="1400" dirty="0" smtClean="0"/>
              <a:t>проведение необходимых испытаний электрооборудования, эксплуатацию устройств </a:t>
            </a:r>
            <a:r>
              <a:rPr lang="ru-RU" sz="1400" dirty="0" err="1" smtClean="0"/>
              <a:t>молниезащиты</a:t>
            </a:r>
            <a:r>
              <a:rPr lang="ru-RU" sz="1400" dirty="0" smtClean="0"/>
              <a:t>, измерительных приборов и средств учета электрической энергии;</a:t>
            </a:r>
          </a:p>
          <a:p>
            <a:r>
              <a:rPr lang="ru-RU" sz="1400" dirty="0" smtClean="0"/>
              <a:t>выполнение предписаний органов государственного энергетического надзора.</a:t>
            </a:r>
            <a:endParaRPr lang="ru-RU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404664"/>
            <a:ext cx="7416824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Безопасность обслуживающего персонала и посторонних лиц должна обеспечиваться выполнением следующих мероприятий:</a:t>
            </a:r>
            <a:endParaRPr lang="ru-RU" dirty="0" smtClean="0"/>
          </a:p>
          <a:p>
            <a:r>
              <a:rPr lang="ru-RU" dirty="0" smtClean="0"/>
              <a:t>соблюдение соответствующих расстояний до токоведущих частей или путем закрытия, ограждения токоведущих частей;</a:t>
            </a:r>
          </a:p>
          <a:p>
            <a:r>
              <a:rPr lang="ru-RU" dirty="0" smtClean="0"/>
              <a:t>применение блокировки аппаратов и ограждающих устройств для предотвращения ошибочных операций и доступа к токоведущим частям;</a:t>
            </a:r>
          </a:p>
          <a:p>
            <a:r>
              <a:rPr lang="ru-RU" dirty="0" smtClean="0"/>
              <a:t>применение предупреждающей сигнализации, надписей и плакатов;</a:t>
            </a:r>
          </a:p>
          <a:p>
            <a:r>
              <a:rPr lang="ru-RU" dirty="0" smtClean="0"/>
              <a:t>применение устройств для снижения напряженности электрических и магнитных полей до допустимых значений;</a:t>
            </a:r>
          </a:p>
          <a:p>
            <a:r>
              <a:rPr lang="ru-RU" dirty="0" smtClean="0"/>
              <a:t>использование средств защиты и приспособлений, в том числе для защиты от воздействия электрического и магнитного полей в электроустановках, в которых их напряженность превышает допустимые нормы. 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335846"/>
            <a:ext cx="7992888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Организационные мероприятия по обеспечению безопасного проведения работ в электроустановках</a:t>
            </a:r>
          </a:p>
          <a:p>
            <a:r>
              <a:rPr lang="ru-RU" sz="2000" b="1" dirty="0" smtClean="0"/>
              <a:t>Организационными мероприятиями, обеспечивающими безопасность работ в электроустановках, являются:</a:t>
            </a:r>
            <a:endParaRPr lang="ru-RU" sz="2000" dirty="0" smtClean="0"/>
          </a:p>
          <a:p>
            <a:r>
              <a:rPr lang="ru-RU" sz="2000" dirty="0" smtClean="0"/>
              <a:t>оформление наряда, распоряжения или перечня работ, выполняемых в порядке текущей эксплуатации;</a:t>
            </a:r>
          </a:p>
          <a:p>
            <a:r>
              <a:rPr lang="ru-RU" sz="2000" dirty="0" smtClean="0"/>
              <a:t>выдача разрешения на подготовку рабочего места и на допуск к работе, в режиме, определенном в п. 5.14 Правил по охране труда при эксплуатации электроустановок;</a:t>
            </a:r>
          </a:p>
          <a:p>
            <a:r>
              <a:rPr lang="ru-RU" sz="2000" dirty="0" smtClean="0"/>
              <a:t>допуск к работе;</a:t>
            </a:r>
          </a:p>
          <a:p>
            <a:r>
              <a:rPr lang="ru-RU" sz="2000" dirty="0" smtClean="0"/>
              <a:t>надзор во время работы;</a:t>
            </a:r>
          </a:p>
          <a:p>
            <a:r>
              <a:rPr lang="ru-RU" sz="2000" dirty="0" smtClean="0"/>
              <a:t>оформление перерыва в работе, перевода на другое место, окончания работы.</a:t>
            </a:r>
            <a:endParaRPr lang="ru-RU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332656"/>
            <a:ext cx="864096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/>
              <a:t>Работниками, ответственными за безопасное ведение работ в Работниками, ответственными за безопасное ведение работ в электроустановках, являются:</a:t>
            </a:r>
            <a:endParaRPr lang="ru-RU" sz="1600" dirty="0" smtClean="0"/>
          </a:p>
          <a:p>
            <a:r>
              <a:rPr lang="ru-RU" sz="1600" dirty="0" smtClean="0"/>
              <a:t>выдающий наряд, отдающий распоряжение, утверждающий перечень работ, выполняемых в порядке текущей эксплуатации;</a:t>
            </a:r>
          </a:p>
          <a:p>
            <a:r>
              <a:rPr lang="ru-RU" sz="1600" dirty="0" smtClean="0"/>
              <a:t>выдающий разрешение на подготовку рабочего места и на до­пуск в случаях, определенных в п. 5.14 Правил по охране труда при эксплуатации электроустановок;</a:t>
            </a:r>
          </a:p>
          <a:p>
            <a:r>
              <a:rPr lang="ru-RU" sz="1600" dirty="0" smtClean="0"/>
              <a:t>ответственный руководитель работ;</a:t>
            </a:r>
          </a:p>
          <a:p>
            <a:r>
              <a:rPr lang="ru-RU" sz="1600" dirty="0" smtClean="0"/>
              <a:t>допускающий;</a:t>
            </a:r>
          </a:p>
          <a:p>
            <a:r>
              <a:rPr lang="ru-RU" sz="1600" dirty="0" smtClean="0"/>
              <a:t>производитель работ;</a:t>
            </a:r>
          </a:p>
          <a:p>
            <a:r>
              <a:rPr lang="ru-RU" sz="1600" dirty="0" smtClean="0"/>
              <a:t>наблюдающий;</a:t>
            </a:r>
          </a:p>
          <a:p>
            <a:r>
              <a:rPr lang="ru-RU" sz="1600" dirty="0" smtClean="0"/>
              <a:t>члены бригады.</a:t>
            </a:r>
          </a:p>
          <a:p>
            <a:r>
              <a:rPr lang="ru-RU" sz="1600" b="1" dirty="0" smtClean="0"/>
              <a:t>электроустановках, являются:</a:t>
            </a:r>
            <a:endParaRPr lang="ru-RU" sz="1600" dirty="0" smtClean="0"/>
          </a:p>
          <a:p>
            <a:r>
              <a:rPr lang="ru-RU" sz="1600" dirty="0" smtClean="0"/>
              <a:t>выдающий наряд, отдающий распоряжение, утверждающий перечень работ, выполняемых в порядке текущей эксплуатации;</a:t>
            </a:r>
          </a:p>
          <a:p>
            <a:r>
              <a:rPr lang="ru-RU" sz="1600" dirty="0" smtClean="0"/>
              <a:t>выдающий разрешение на подготовку рабочего места и на до­пуск в случаях, определенных в п. 5.14 Правил по охране труда при эксплуатации электроустановок;</a:t>
            </a:r>
          </a:p>
          <a:p>
            <a:r>
              <a:rPr lang="ru-RU" sz="1600" dirty="0" smtClean="0"/>
              <a:t>ответственный руководитель работ;</a:t>
            </a:r>
          </a:p>
          <a:p>
            <a:r>
              <a:rPr lang="ru-RU" sz="1600" dirty="0" smtClean="0"/>
              <a:t>допускающий;</a:t>
            </a:r>
          </a:p>
          <a:p>
            <a:r>
              <a:rPr lang="ru-RU" sz="1600" dirty="0" smtClean="0"/>
              <a:t>производитель работ;</a:t>
            </a:r>
          </a:p>
          <a:p>
            <a:r>
              <a:rPr lang="ru-RU" sz="1600" dirty="0" smtClean="0"/>
              <a:t>наблюдающий;</a:t>
            </a:r>
          </a:p>
          <a:p>
            <a:r>
              <a:rPr lang="ru-RU" sz="1600" dirty="0" smtClean="0"/>
              <a:t>члены бригады.</a:t>
            </a:r>
            <a:endParaRPr lang="ru-RU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764704"/>
            <a:ext cx="7089984" cy="208823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Группы </a:t>
            </a:r>
            <a:r>
              <a:rPr lang="ru-RU" dirty="0" err="1" smtClean="0"/>
              <a:t>электробезопасности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22375" y="3685032"/>
            <a:ext cx="45719" cy="45719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30</TotalTime>
  <Words>465</Words>
  <Application>Microsoft Office PowerPoint</Application>
  <PresentationFormat>Экран (4:3)</PresentationFormat>
  <Paragraphs>99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Аспект</vt:lpstr>
      <vt:lpstr>Электробезопасность на предприятиях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Группы электробезопасности </vt:lpstr>
      <vt:lpstr>Слайд 10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электробезопасности </dc:title>
  <dc:creator>NPOkab21</dc:creator>
  <cp:lastModifiedBy>Кабинет №8</cp:lastModifiedBy>
  <cp:revision>6</cp:revision>
  <dcterms:created xsi:type="dcterms:W3CDTF">2020-10-01T04:41:41Z</dcterms:created>
  <dcterms:modified xsi:type="dcterms:W3CDTF">2022-02-01T02:06:27Z</dcterms:modified>
</cp:coreProperties>
</file>