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7" r:id="rId4"/>
    <p:sldId id="26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Э</a:t>
            </a:r>
            <a:r>
              <a:rPr lang="ru-RU" dirty="0" err="1" smtClean="0"/>
              <a:t>лектробезопасность</a:t>
            </a:r>
            <a:r>
              <a:rPr lang="ru-RU" dirty="0" smtClean="0"/>
              <a:t> на предприятиях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0232" y="5229200"/>
            <a:ext cx="2483768" cy="16288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5"/>
            <a:ext cx="79928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I группа по </a:t>
            </a:r>
            <a:r>
              <a:rPr lang="ru-RU" sz="1600" b="1" dirty="0" err="1" smtClean="0"/>
              <a:t>электробезопасности</a:t>
            </a:r>
            <a:endParaRPr lang="ru-RU" sz="1600" dirty="0" smtClean="0"/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I квалификационная группа по </a:t>
            </a:r>
            <a:r>
              <a:rPr lang="ru-RU" sz="1600" dirty="0" err="1" smtClean="0"/>
              <a:t>электробезопасности</a:t>
            </a:r>
            <a:r>
              <a:rPr lang="ru-RU" sz="1600" dirty="0" smtClean="0"/>
              <a:t> присваивается </a:t>
            </a:r>
            <a:r>
              <a:rPr lang="ru-RU" sz="1600" dirty="0" err="1" smtClean="0"/>
              <a:t>неэлектротехническому</a:t>
            </a:r>
            <a:r>
              <a:rPr lang="ru-RU" sz="1600" dirty="0" smtClean="0"/>
              <a:t> персоналу, выполняющему работы, при которых может возникнуть опасность поражения электрическим током. Перечень должностей и профессий, требующих присвоения персоналу I группы по </a:t>
            </a:r>
            <a:r>
              <a:rPr lang="ru-RU" sz="1600" dirty="0" err="1" smtClean="0"/>
              <a:t>электробезопасности</a:t>
            </a:r>
            <a:r>
              <a:rPr lang="ru-RU" sz="1600" dirty="0" smtClean="0"/>
              <a:t>, определяет руководитель Потребителя.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Персоналу, усвоившему требования по </a:t>
            </a:r>
            <a:r>
              <a:rPr lang="ru-RU" sz="1600" dirty="0" err="1" smtClean="0"/>
              <a:t>электробезопасности</a:t>
            </a:r>
            <a:r>
              <a:rPr lang="ru-RU" sz="1600" dirty="0" smtClean="0"/>
              <a:t>, относящиеся к его производственной деятельности, присваивается группа I с оформлением в журнале установленной формы. Удостоверение не выдается.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Присвоение группы I по </a:t>
            </a:r>
            <a:r>
              <a:rPr lang="ru-RU" sz="1600" dirty="0" err="1" smtClean="0"/>
              <a:t>электробезопасности</a:t>
            </a:r>
            <a:r>
              <a:rPr lang="ru-RU" sz="1600" dirty="0" smtClean="0"/>
              <a:t> производится путем проведения инструктажа, который, как правило, должен завершаться проверкой знаний в форме устного опроса и (при необходимости) проверкой приобретенных навыков безопасных способов работы или оказания первой помощи при поражении электрическим током.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Присвоение I группы по </a:t>
            </a:r>
            <a:r>
              <a:rPr lang="ru-RU" sz="1600" dirty="0" err="1" smtClean="0"/>
              <a:t>электробезопасности</a:t>
            </a:r>
            <a:r>
              <a:rPr lang="ru-RU" sz="1600" dirty="0" smtClean="0"/>
              <a:t> проводит работник из числа электротехнического персонала данного Потребителя с группой по </a:t>
            </a:r>
            <a:r>
              <a:rPr lang="ru-RU" sz="1600" dirty="0" err="1" smtClean="0"/>
              <a:t>электробезопасности</a:t>
            </a:r>
            <a:r>
              <a:rPr lang="ru-RU" sz="1600" dirty="0" smtClean="0"/>
              <a:t> не ниже III.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Присвоение I группы по </a:t>
            </a:r>
            <a:r>
              <a:rPr lang="ru-RU" sz="1600" dirty="0" err="1" smtClean="0"/>
              <a:t>электробезопасности</a:t>
            </a:r>
            <a:r>
              <a:rPr lang="ru-RU" sz="1600" dirty="0" smtClean="0"/>
              <a:t> проводится с периодичностью не реже 1 раза в год. </a:t>
            </a:r>
          </a:p>
          <a:p>
            <a:r>
              <a:rPr lang="ru-RU" sz="1600" dirty="0" smtClean="0"/>
              <a:t> 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II группа по </a:t>
            </a:r>
            <a:r>
              <a:rPr lang="ru-RU" b="1" dirty="0" err="1" smtClean="0"/>
              <a:t>электробезопасности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II квалификационная группа по </a:t>
            </a:r>
            <a:r>
              <a:rPr lang="ru-RU" dirty="0" err="1" smtClean="0"/>
              <a:t>электробезопасности</a:t>
            </a:r>
            <a:r>
              <a:rPr lang="ru-RU" dirty="0" smtClean="0"/>
              <a:t> присваивается квалификационной комиссией электротехническому персоналу, обслуживающему установки и оборудование с электроприводом, – электросварщики (без права подключения), термисты установок ТВЧ, машинисты грузоподъемных машин, передвижные машины и механизмы с электроприводом, работающим с ручными электрическими машинами и другими переносными </a:t>
            </a:r>
            <a:r>
              <a:rPr lang="ru-RU" dirty="0" err="1" smtClean="0"/>
              <a:t>электроприемниками</a:t>
            </a:r>
            <a:r>
              <a:rPr lang="ru-RU" dirty="0" smtClean="0"/>
              <a:t> и т.д.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Также II группа допуска (до 1000 В) присваивается молодым электромонтерам, электромонтажникам, и сотрудникам, кто просрочил продление группы допуска более, чем на 6 месяцев. 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III группа по </a:t>
            </a:r>
            <a:r>
              <a:rPr lang="ru-RU" b="1" dirty="0" err="1" smtClean="0"/>
              <a:t>электробезопасности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III квалификационная группа по </a:t>
            </a:r>
            <a:r>
              <a:rPr lang="ru-RU" dirty="0" err="1" smtClean="0"/>
              <a:t>электробезопасности</a:t>
            </a:r>
            <a:r>
              <a:rPr lang="ru-RU" dirty="0" smtClean="0"/>
              <a:t> присваивается только электротехническому персоналу. Эта группа дает право единоличного обслуживания, осмотра, подключения и отключения электроустановок от сети напряжением до 1000 В.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IV группа по </a:t>
            </a:r>
            <a:r>
              <a:rPr lang="ru-RU" sz="1600" b="1" dirty="0" err="1" smtClean="0"/>
              <a:t>электробезопасности</a:t>
            </a:r>
            <a:endParaRPr lang="ru-RU" sz="1600" dirty="0" smtClean="0"/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IV квалификационная группа по </a:t>
            </a:r>
            <a:r>
              <a:rPr lang="ru-RU" sz="1600" dirty="0" err="1" smtClean="0"/>
              <a:t>электробезопасности</a:t>
            </a:r>
            <a:r>
              <a:rPr lang="ru-RU" sz="1600" dirty="0" smtClean="0"/>
              <a:t> присваивается только лицам электротехнического персонала. Лица с квалификационной группой не ниже IV имеют право на обслуживание электроустановок напряжением выше 1000 В.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IV квалификационная группа по </a:t>
            </a:r>
            <a:r>
              <a:rPr lang="ru-RU" sz="1600" dirty="0" err="1" smtClean="0"/>
              <a:t>электробезопасности</a:t>
            </a:r>
            <a:r>
              <a:rPr lang="ru-RU" sz="1600" dirty="0" smtClean="0"/>
              <a:t> (до 1000 В) необходима лицам (ИТР) для назначения ответственным лицом за электрохозяйство в организации. Также присваивается оперативному персоналу для обучения молодого поколения на рабочем месте.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b="1" dirty="0" smtClean="0"/>
              <a:t>V группа по </a:t>
            </a:r>
            <a:r>
              <a:rPr lang="ru-RU" sz="1600" b="1" dirty="0" err="1" smtClean="0"/>
              <a:t>электробезопасности</a:t>
            </a:r>
            <a:endParaRPr lang="ru-RU" sz="1600" dirty="0" smtClean="0"/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V квалификационная группа по </a:t>
            </a:r>
            <a:r>
              <a:rPr lang="ru-RU" sz="1600" dirty="0" err="1" smtClean="0"/>
              <a:t>электробезопасности</a:t>
            </a:r>
            <a:r>
              <a:rPr lang="ru-RU" sz="1600" dirty="0" smtClean="0"/>
              <a:t> присваивается лицам, ответственным за электрохозяйство, и другому инженерно-техническому персоналу в установках напряжением выше 1000 В.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Лица с V группой по </a:t>
            </a:r>
            <a:r>
              <a:rPr lang="ru-RU" sz="1600" dirty="0" err="1" smtClean="0"/>
              <a:t>электробезопасности</a:t>
            </a:r>
            <a:r>
              <a:rPr lang="ru-RU" sz="1600" dirty="0" smtClean="0"/>
              <a:t> имеют право отдавать распоряжения и руководить работами в электроустановках напряжением как до 1000 В, так и выше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9208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Основные понятия </a:t>
            </a:r>
            <a:r>
              <a:rPr lang="ru-RU" sz="1600" dirty="0" err="1" smtClean="0"/>
              <a:t>электробезопасности</a:t>
            </a:r>
            <a:endParaRPr lang="ru-RU" sz="1600" dirty="0" smtClean="0"/>
          </a:p>
          <a:p>
            <a:r>
              <a:rPr lang="ru-RU" sz="1600" b="1" dirty="0" err="1" smtClean="0"/>
              <a:t>Электробезопасность</a:t>
            </a:r>
            <a:r>
              <a:rPr lang="ru-RU" sz="1600" dirty="0" smtClean="0"/>
              <a:t> – система организационных и технических мероприятий и средств, обеспечивающих защиту людей от вредного и опасного воздействия электротока, </a:t>
            </a:r>
            <a:r>
              <a:rPr lang="ru-RU" sz="1600" dirty="0" err="1" smtClean="0"/>
              <a:t>электродуги</a:t>
            </a:r>
            <a:r>
              <a:rPr lang="ru-RU" sz="1600" dirty="0" smtClean="0"/>
              <a:t>, электромагнитного поля и статического электричества (ГОСТ 12.1.009-76).</a:t>
            </a:r>
          </a:p>
          <a:p>
            <a:r>
              <a:rPr lang="ru-RU" sz="1600" b="1" dirty="0" smtClean="0"/>
              <a:t>Электроустановка</a:t>
            </a:r>
            <a:r>
              <a:rPr lang="ru-RU" sz="1600" dirty="0" smtClean="0"/>
              <a:t> – совокупность машин, аппаратов, линий и вспомогательного оборудования (вместе с сооружениями и помещениями, в которых они установлены), предназначенных для производства, преобразования, трансформации, передачи, распределения электрической энергии и преобразования ее в другой вид энергии (ПОТ РМ-016-2001, ПТЭЭП).</a:t>
            </a:r>
          </a:p>
          <a:p>
            <a:r>
              <a:rPr lang="ru-RU" sz="1600" b="1" dirty="0" smtClean="0"/>
              <a:t>Персонал электротехнический</a:t>
            </a:r>
            <a:r>
              <a:rPr lang="ru-RU" sz="1600" dirty="0" smtClean="0"/>
              <a:t> – административно-технический, оперативный, оперативно-ремонтный, ремонтный персонал, органи­зующий и осуществляющий монтаж, наладку, техническое обслужи­вание, ремонт, управление режимом работы электроустановок (ПОТ РМ-016-2001).</a:t>
            </a:r>
          </a:p>
          <a:p>
            <a:r>
              <a:rPr lang="ru-RU" sz="1600" b="1" dirty="0" smtClean="0"/>
              <a:t>Персонал </a:t>
            </a:r>
            <a:r>
              <a:rPr lang="ru-RU" sz="1600" b="1" dirty="0" err="1" smtClean="0"/>
              <a:t>электротехнологический</a:t>
            </a:r>
            <a:r>
              <a:rPr lang="ru-RU" sz="1600" dirty="0" smtClean="0"/>
              <a:t> – </a:t>
            </a:r>
            <a:r>
              <a:rPr lang="ru-RU" sz="1600" dirty="0" err="1" smtClean="0"/>
              <a:t>персонал</a:t>
            </a:r>
            <a:r>
              <a:rPr lang="ru-RU" sz="1600" dirty="0" smtClean="0"/>
              <a:t>, у которого в управ­ляемом им технологическом процессе основной составляющей является электрическая энергия (например, электросварка, электродуговые печи, электролиз и пр.), использующий в работе ручные электрические машины, переносной электроинструмент и светильники, и другие ра­ботники, для которых должностной (производственной) инструкцией или инструкцией по охране труда установлено знание правил по охране труда при эксплуатации электроустановок (где требуется II или более высокая группа по </a:t>
            </a:r>
            <a:r>
              <a:rPr lang="ru-RU" sz="1600" dirty="0" err="1" smtClean="0"/>
              <a:t>электробезопасности</a:t>
            </a:r>
            <a:r>
              <a:rPr lang="ru-RU" sz="1600" dirty="0" smtClean="0"/>
              <a:t>) (ПОТ РМ-016-2001).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Заземлению или </a:t>
            </a:r>
            <a:r>
              <a:rPr lang="ru-RU" sz="2000" b="1" i="1" dirty="0" err="1" smtClean="0"/>
              <a:t>занулению</a:t>
            </a:r>
            <a:r>
              <a:rPr lang="ru-RU" sz="2000" b="1" i="1" dirty="0" smtClean="0"/>
              <a:t> подлежат следующие конструкции и элементы:</a:t>
            </a:r>
            <a:endParaRPr lang="ru-RU" sz="2000" dirty="0" smtClean="0"/>
          </a:p>
          <a:p>
            <a:r>
              <a:rPr lang="ru-RU" sz="2000" dirty="0" smtClean="0"/>
              <a:t>металлические корпуса технических средств и оборудования;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электроприводы;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вторичные обмотки трансформаторов;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каркасы щитов управления, шкафов и пр.;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передвижные электрические установки и оборудование;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иные кабельные и металлические конструкции.</a:t>
            </a:r>
          </a:p>
          <a:p>
            <a:r>
              <a:rPr lang="ru-RU" sz="2000" dirty="0" smtClean="0"/>
              <a:t>Заземление и </a:t>
            </a:r>
            <a:r>
              <a:rPr lang="ru-RU" sz="2000" dirty="0" err="1" smtClean="0"/>
              <a:t>зануление</a:t>
            </a:r>
            <a:r>
              <a:rPr lang="ru-RU" sz="2000" dirty="0" smtClean="0"/>
              <a:t> должны проходить инструментальную проверку сразу после монтажа, при эксплуатации – не реже 1 раза в год, а также после проведенного ремонта.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04665"/>
            <a:ext cx="74168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Система этих мер включает такие мероприятия, как:</a:t>
            </a:r>
            <a:endParaRPr lang="ru-RU" dirty="0" smtClean="0"/>
          </a:p>
          <a:p>
            <a:r>
              <a:rPr lang="ru-RU" dirty="0" smtClean="0"/>
              <a:t>меры по организации исправной работы электрооборудования и его эксплуатации в соответствии с инструкцией и правилами;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мероприятия технического характера;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организационные меры, в том числе административного характера;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обеспечение работников электрозащитными средствами;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иные меры.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Обязанности работодателя по обеспечению </a:t>
            </a:r>
            <a:r>
              <a:rPr lang="ru-RU" sz="1400" dirty="0" err="1" smtClean="0"/>
              <a:t>электробезопасности</a:t>
            </a:r>
            <a:endParaRPr lang="ru-RU" sz="1400" dirty="0" smtClean="0"/>
          </a:p>
          <a:p>
            <a:r>
              <a:rPr lang="ru-RU" sz="1400" b="1" dirty="0" smtClean="0"/>
              <a:t>Работодатель обязан обеспечить:</a:t>
            </a:r>
            <a:endParaRPr lang="ru-RU" sz="1400" dirty="0" smtClean="0"/>
          </a:p>
          <a:p>
            <a:r>
              <a:rPr lang="ru-RU" sz="1400" dirty="0" smtClean="0"/>
              <a:t>содержание электроустановок в работоспособном состоянии и их эксплуатацию в соответствии с требованиями нормативно-технических документов;</a:t>
            </a:r>
          </a:p>
          <a:p>
            <a:r>
              <a:rPr lang="ru-RU" sz="1400" dirty="0" smtClean="0"/>
              <a:t>своевременное и качественное проведение технического обслуживания, планово-предупредительного ремонта, испытаний, модернизации и реконструкции электроустановок и электрооборудования;</a:t>
            </a:r>
          </a:p>
          <a:p>
            <a:r>
              <a:rPr lang="ru-RU" sz="1400" dirty="0" smtClean="0"/>
              <a:t>подбор электротехнического и </a:t>
            </a:r>
            <a:r>
              <a:rPr lang="ru-RU" sz="1400" dirty="0" err="1" smtClean="0"/>
              <a:t>электротехнологического</a:t>
            </a:r>
            <a:r>
              <a:rPr lang="ru-RU" sz="1400" dirty="0" smtClean="0"/>
              <a:t> персонала, периодические медицинские осмотры работников, проведение инструктажей по безопасности труда, пожарной безопасности;</a:t>
            </a:r>
          </a:p>
          <a:p>
            <a:r>
              <a:rPr lang="ru-RU" sz="1400" dirty="0" smtClean="0"/>
              <a:t>обучение и проверку знаний электротехнического и </a:t>
            </a:r>
            <a:r>
              <a:rPr lang="ru-RU" sz="1400" dirty="0" err="1" smtClean="0"/>
              <a:t>электротехнологического</a:t>
            </a:r>
            <a:r>
              <a:rPr lang="ru-RU" sz="1400" dirty="0" smtClean="0"/>
              <a:t> персонала;</a:t>
            </a:r>
          </a:p>
          <a:p>
            <a:r>
              <a:rPr lang="ru-RU" sz="1400" dirty="0" smtClean="0"/>
              <a:t>надежность работы и безопасность эксплуатации электроустановок;</a:t>
            </a:r>
          </a:p>
          <a:p>
            <a:r>
              <a:rPr lang="ru-RU" sz="1400" dirty="0" smtClean="0"/>
              <a:t>охрану труда электротехнического и </a:t>
            </a:r>
            <a:r>
              <a:rPr lang="ru-RU" sz="1400" dirty="0" err="1" smtClean="0"/>
              <a:t>электротехнологического</a:t>
            </a:r>
            <a:r>
              <a:rPr lang="ru-RU" sz="1400" dirty="0" smtClean="0"/>
              <a:t> персонала;</a:t>
            </a:r>
          </a:p>
          <a:p>
            <a:r>
              <a:rPr lang="ru-RU" sz="1400" dirty="0" smtClean="0"/>
              <a:t>охрану окружающей среды при эксплуатации электроустановок;</a:t>
            </a:r>
          </a:p>
          <a:p>
            <a:r>
              <a:rPr lang="ru-RU" sz="1400" dirty="0" smtClean="0"/>
              <a:t>учет, анализ и расследование нарушений в работе электроустановок, несчастных случаев, связанных с эксплуатацией электроустановок, и принятие мер по устранению причин их возникновения;</a:t>
            </a:r>
          </a:p>
          <a:p>
            <a:r>
              <a:rPr lang="ru-RU" sz="1400" dirty="0" smtClean="0"/>
              <a:t>представление сообщений в органы </a:t>
            </a:r>
            <a:r>
              <a:rPr lang="ru-RU" sz="1400" dirty="0" err="1" smtClean="0"/>
              <a:t>госэнергонадзора</a:t>
            </a:r>
            <a:r>
              <a:rPr lang="ru-RU" sz="1400" dirty="0" smtClean="0"/>
              <a:t> об авариях, смертельных, тяжелых и групповых несчастных случаях, связанных с эксплуатацией электроустановок;</a:t>
            </a:r>
          </a:p>
          <a:p>
            <a:r>
              <a:rPr lang="ru-RU" sz="1400" dirty="0" smtClean="0"/>
              <a:t>разработку должностных, производственных инструкций и инструкций по охране труда для электротехнического персонала;</a:t>
            </a:r>
          </a:p>
          <a:p>
            <a:r>
              <a:rPr lang="ru-RU" sz="1400" dirty="0" smtClean="0"/>
              <a:t>укомплектование электроустановок защитными средствами, средствами пожаротушения и инструментом;</a:t>
            </a:r>
          </a:p>
          <a:p>
            <a:r>
              <a:rPr lang="ru-RU" sz="1400" dirty="0" smtClean="0"/>
              <a:t>учет, рациональное расходование электрической энергии и проведение мероприятий по энергосбережению;</a:t>
            </a:r>
          </a:p>
          <a:p>
            <a:r>
              <a:rPr lang="ru-RU" sz="1400" dirty="0" smtClean="0"/>
              <a:t>проведение необходимых испытаний электрооборудования, эксплуатацию устройств </a:t>
            </a:r>
            <a:r>
              <a:rPr lang="ru-RU" sz="1400" dirty="0" err="1" smtClean="0"/>
              <a:t>молниезащиты</a:t>
            </a:r>
            <a:r>
              <a:rPr lang="ru-RU" sz="1400" dirty="0" smtClean="0"/>
              <a:t>, измерительных приборов и средств учета электрической энергии;</a:t>
            </a:r>
          </a:p>
          <a:p>
            <a:r>
              <a:rPr lang="ru-RU" sz="1400" dirty="0" smtClean="0"/>
              <a:t>выполнение предписаний органов государственного энергетического надзора.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Безопасность обслуживающего персонала и посторонних лиц должна обеспечиваться выполнением следующих мероприятий:</a:t>
            </a:r>
            <a:endParaRPr lang="ru-RU" dirty="0" smtClean="0"/>
          </a:p>
          <a:p>
            <a:r>
              <a:rPr lang="ru-RU" dirty="0" smtClean="0"/>
              <a:t>соблюдение соответствующих расстояний до токоведущих частей или путем закрытия, ограждения токоведущих частей;</a:t>
            </a:r>
          </a:p>
          <a:p>
            <a:r>
              <a:rPr lang="ru-RU" dirty="0" smtClean="0"/>
              <a:t>применение блокировки аппаратов и ограждающих устройств для предотвращения ошибочных операций и доступа к токоведущим частям;</a:t>
            </a:r>
          </a:p>
          <a:p>
            <a:r>
              <a:rPr lang="ru-RU" dirty="0" smtClean="0"/>
              <a:t>применение предупреждающей сигнализации, надписей и плакатов;</a:t>
            </a:r>
          </a:p>
          <a:p>
            <a:r>
              <a:rPr lang="ru-RU" dirty="0" smtClean="0"/>
              <a:t>применение устройств для снижения напряженности электрических и магнитных полей до допустимых значений;</a:t>
            </a:r>
          </a:p>
          <a:p>
            <a:r>
              <a:rPr lang="ru-RU" dirty="0" smtClean="0"/>
              <a:t>использование средств защиты и приспособлений, в том числе для защиты от воздействия электрического и магнитного полей в электроустановках, в которых их напряженность превышает допустимые нормы.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5846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Организационные мероприятия по обеспечению безопасного проведения работ в электроустановках</a:t>
            </a:r>
          </a:p>
          <a:p>
            <a:r>
              <a:rPr lang="ru-RU" sz="2000" b="1" dirty="0" smtClean="0"/>
              <a:t>Организационными мероприятиями, обеспечивающими безопасность работ в электроустановках, являются:</a:t>
            </a:r>
            <a:endParaRPr lang="ru-RU" sz="2000" dirty="0" smtClean="0"/>
          </a:p>
          <a:p>
            <a:r>
              <a:rPr lang="ru-RU" sz="2000" dirty="0" smtClean="0"/>
              <a:t>оформление наряда, распоряжения или перечня работ, выполняемых в порядке текущей эксплуатации;</a:t>
            </a:r>
          </a:p>
          <a:p>
            <a:r>
              <a:rPr lang="ru-RU" sz="2000" dirty="0" smtClean="0"/>
              <a:t>выдача разрешения на подготовку рабочего места и на допуск к работе, в режиме, определенном в п. 5.14 Правил по охране труда при эксплуатации электроустановок;</a:t>
            </a:r>
          </a:p>
          <a:p>
            <a:r>
              <a:rPr lang="ru-RU" sz="2000" dirty="0" smtClean="0"/>
              <a:t>допуск к работе;</a:t>
            </a:r>
          </a:p>
          <a:p>
            <a:r>
              <a:rPr lang="ru-RU" sz="2000" dirty="0" smtClean="0"/>
              <a:t>надзор во время работы;</a:t>
            </a:r>
          </a:p>
          <a:p>
            <a:r>
              <a:rPr lang="ru-RU" sz="2000" dirty="0" smtClean="0"/>
              <a:t>оформление перерыва в работе, перевода на другое место, окончания работы.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Работниками, ответственными за безопасное ведение работ в Работниками, ответственными за безопасное ведение работ в электроустановках, являются:</a:t>
            </a:r>
            <a:endParaRPr lang="ru-RU" sz="1600" dirty="0" smtClean="0"/>
          </a:p>
          <a:p>
            <a:r>
              <a:rPr lang="ru-RU" sz="1600" dirty="0" smtClean="0"/>
              <a:t>выдающий наряд, отдающий распоряжение, утверждающий перечень работ, выполняемых в порядке текущей эксплуатации;</a:t>
            </a:r>
          </a:p>
          <a:p>
            <a:r>
              <a:rPr lang="ru-RU" sz="1600" dirty="0" smtClean="0"/>
              <a:t>выдающий разрешение на подготовку рабочего места и на до­пуск в случаях, определенных в п. 5.14 Правил по охране труда при эксплуатации электроустановок;</a:t>
            </a:r>
          </a:p>
          <a:p>
            <a:r>
              <a:rPr lang="ru-RU" sz="1600" dirty="0" smtClean="0"/>
              <a:t>ответственный руководитель работ;</a:t>
            </a:r>
          </a:p>
          <a:p>
            <a:r>
              <a:rPr lang="ru-RU" sz="1600" dirty="0" smtClean="0"/>
              <a:t>допускающий;</a:t>
            </a:r>
          </a:p>
          <a:p>
            <a:r>
              <a:rPr lang="ru-RU" sz="1600" dirty="0" smtClean="0"/>
              <a:t>производитель работ;</a:t>
            </a:r>
          </a:p>
          <a:p>
            <a:r>
              <a:rPr lang="ru-RU" sz="1600" dirty="0" smtClean="0"/>
              <a:t>наблюдающий;</a:t>
            </a:r>
          </a:p>
          <a:p>
            <a:r>
              <a:rPr lang="ru-RU" sz="1600" dirty="0" smtClean="0"/>
              <a:t>члены бригады.</a:t>
            </a:r>
          </a:p>
          <a:p>
            <a:r>
              <a:rPr lang="ru-RU" sz="1600" b="1" dirty="0" smtClean="0"/>
              <a:t>электроустановках, являются:</a:t>
            </a:r>
            <a:endParaRPr lang="ru-RU" sz="1600" dirty="0" smtClean="0"/>
          </a:p>
          <a:p>
            <a:r>
              <a:rPr lang="ru-RU" sz="1600" dirty="0" smtClean="0"/>
              <a:t>выдающий наряд, отдающий распоряжение, утверждающий перечень работ, выполняемых в порядке текущей эксплуатации;</a:t>
            </a:r>
          </a:p>
          <a:p>
            <a:r>
              <a:rPr lang="ru-RU" sz="1600" dirty="0" smtClean="0"/>
              <a:t>выдающий разрешение на подготовку рабочего места и на до­пуск в случаях, определенных в п. 5.14 Правил по охране труда при эксплуатации электроустановок;</a:t>
            </a:r>
          </a:p>
          <a:p>
            <a:r>
              <a:rPr lang="ru-RU" sz="1600" dirty="0" smtClean="0"/>
              <a:t>ответственный руководитель работ;</a:t>
            </a:r>
          </a:p>
          <a:p>
            <a:r>
              <a:rPr lang="ru-RU" sz="1600" dirty="0" smtClean="0"/>
              <a:t>допускающий;</a:t>
            </a:r>
          </a:p>
          <a:p>
            <a:r>
              <a:rPr lang="ru-RU" sz="1600" dirty="0" smtClean="0"/>
              <a:t>производитель работ;</a:t>
            </a:r>
          </a:p>
          <a:p>
            <a:r>
              <a:rPr lang="ru-RU" sz="1600" dirty="0" smtClean="0"/>
              <a:t>наблюдающий;</a:t>
            </a:r>
          </a:p>
          <a:p>
            <a:r>
              <a:rPr lang="ru-RU" sz="1600" dirty="0" smtClean="0"/>
              <a:t>члены бригады.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089984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Группы </a:t>
            </a:r>
            <a:r>
              <a:rPr lang="ru-RU" dirty="0" err="1" smtClean="0"/>
              <a:t>электробезопасности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5" y="3685032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465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Электробезопасность на предприятиях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Группы электробезопасности 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электробезопасности </dc:title>
  <dc:creator>NPOkab21</dc:creator>
  <cp:lastModifiedBy>Кабинет №8</cp:lastModifiedBy>
  <cp:revision>6</cp:revision>
  <dcterms:created xsi:type="dcterms:W3CDTF">2020-10-01T04:41:41Z</dcterms:created>
  <dcterms:modified xsi:type="dcterms:W3CDTF">2022-02-01T02:06:27Z</dcterms:modified>
</cp:coreProperties>
</file>