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8" r:id="rId5"/>
    <p:sldId id="259" r:id="rId6"/>
    <p:sldId id="260" r:id="rId7"/>
    <p:sldId id="281" r:id="rId8"/>
    <p:sldId id="282" r:id="rId9"/>
    <p:sldId id="283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w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4/23/2021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Неопределенный интеграл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Примеры</a:t>
            </a:r>
          </a:p>
        </p:txBody>
      </p:sp>
      <p:graphicFrame>
        <p:nvGraphicFramePr>
          <p:cNvPr id="15363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0532037"/>
              </p:ext>
            </p:extLst>
          </p:nvPr>
        </p:nvGraphicFramePr>
        <p:xfrm>
          <a:off x="995363" y="1346200"/>
          <a:ext cx="7497762" cy="4703763"/>
        </p:xfrm>
        <a:graphic>
          <a:graphicData uri="http://schemas.openxmlformats.org/presentationml/2006/ole">
            <p:oleObj spid="_x0000_s24585" name="Document" r:id="rId3" imgW="2735472" imgH="171640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66395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Примеры</a:t>
            </a:r>
            <a:endParaRPr lang="ru-RU" sz="3200" b="1" i="1" dirty="0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6835112"/>
              </p:ext>
            </p:extLst>
          </p:nvPr>
        </p:nvGraphicFramePr>
        <p:xfrm>
          <a:off x="923925" y="1733550"/>
          <a:ext cx="7762875" cy="4286250"/>
        </p:xfrm>
        <a:graphic>
          <a:graphicData uri="http://schemas.openxmlformats.org/presentationml/2006/ole">
            <p:oleObj spid="_x0000_s25609" name="Document" r:id="rId3" imgW="2607292" imgH="143964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0362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конспект в тетради;</a:t>
            </a:r>
          </a:p>
          <a:p>
            <a:r>
              <a:rPr lang="ru-RU" dirty="0" smtClean="0"/>
              <a:t>Найти неопределенные интегралы: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9" y="2428868"/>
            <a:ext cx="2214577" cy="58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143248"/>
            <a:ext cx="237006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929066"/>
            <a:ext cx="195263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857759"/>
            <a:ext cx="1500198" cy="54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89" y="5715015"/>
            <a:ext cx="1720819" cy="5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57224" y="2500306"/>
            <a:ext cx="7199313" cy="1728787"/>
          </a:xfrm>
          <a:prstGeom prst="rect">
            <a:avLst/>
          </a:prstGeom>
          <a:solidFill>
            <a:srgbClr val="E0DE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24222" y="1340768"/>
            <a:ext cx="7127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rgbClr val="993300"/>
                </a:solidFill>
              </a:rPr>
              <a:t>Первообразной</a:t>
            </a:r>
            <a:r>
              <a:rPr lang="ru-RU" altLang="ru-RU" sz="2400" b="1" i="1" dirty="0">
                <a:solidFill>
                  <a:schemeClr val="accent2"/>
                </a:solidFill>
              </a:rPr>
              <a:t> для функции </a:t>
            </a:r>
            <a:r>
              <a:rPr lang="en-US" altLang="ru-RU" sz="2400" b="1" i="1" dirty="0">
                <a:solidFill>
                  <a:schemeClr val="accent2"/>
                </a:solidFill>
              </a:rPr>
              <a:t>f(x)</a:t>
            </a:r>
            <a:r>
              <a:rPr lang="ru-RU" altLang="ru-RU" sz="2400" b="1" i="1" dirty="0">
                <a:solidFill>
                  <a:schemeClr val="accent2"/>
                </a:solidFill>
              </a:rPr>
              <a:t> называется функция, производная которой равна данной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31913" y="549275"/>
            <a:ext cx="69124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chemeClr val="tx2"/>
                </a:solidFill>
              </a:rPr>
              <a:t>            </a:t>
            </a:r>
            <a:r>
              <a:rPr lang="ru-RU" altLang="ru-RU" sz="3200" dirty="0">
                <a:solidFill>
                  <a:schemeClr val="tx2"/>
                </a:solidFill>
              </a:rPr>
              <a:t>Определение первообразной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10372" y="2568370"/>
            <a:ext cx="6553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Функция </a:t>
            </a:r>
            <a:r>
              <a:rPr lang="en-US" altLang="ru-RU" sz="2400" b="1" i="1" dirty="0">
                <a:solidFill>
                  <a:schemeClr val="tx2"/>
                </a:solidFill>
              </a:rPr>
              <a:t>F(x)</a:t>
            </a:r>
            <a:r>
              <a:rPr lang="en-US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называется </a:t>
            </a:r>
            <a:r>
              <a:rPr lang="ru-RU" altLang="ru-RU" sz="2400" b="1" i="1" dirty="0">
                <a:solidFill>
                  <a:srgbClr val="993300"/>
                </a:solidFill>
                <a:latin typeface="Berlin Sans FB" panose="020E0602020502020306" pitchFamily="34" charset="0"/>
              </a:rPr>
              <a:t>первообразной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для функции </a:t>
            </a:r>
            <a:r>
              <a:rPr lang="en-US" altLang="ru-RU" sz="2400" b="1" i="1" dirty="0">
                <a:solidFill>
                  <a:schemeClr val="tx2"/>
                </a:solidFill>
              </a:rPr>
              <a:t>f(x)</a:t>
            </a:r>
            <a:r>
              <a:rPr lang="en-US" altLang="ru-RU" sz="2400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на промежутке</a:t>
            </a:r>
            <a:r>
              <a:rPr lang="en-US" altLang="ru-RU" sz="2400" b="1" i="1" dirty="0">
                <a:solidFill>
                  <a:schemeClr val="tx2"/>
                </a:solidFill>
                <a:latin typeface="Berlin Sans FB" panose="020E0602020502020306" pitchFamily="34" charset="0"/>
              </a:rPr>
              <a:t> </a:t>
            </a:r>
            <a:r>
              <a:rPr lang="en-US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I </a:t>
            </a:r>
            <a:r>
              <a:rPr lang="ru-RU" altLang="ru-RU" sz="2400" b="1" i="1" dirty="0">
                <a:solidFill>
                  <a:schemeClr val="tx2"/>
                </a:solidFill>
              </a:rPr>
              <a:t>,если</a:t>
            </a:r>
            <a:r>
              <a:rPr lang="en-US" altLang="ru-RU" sz="2400" b="1" i="1" dirty="0">
                <a:solidFill>
                  <a:schemeClr val="tx2"/>
                </a:solidFill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</a:rPr>
              <a:t> для любого х из промежутка </a:t>
            </a:r>
            <a:r>
              <a:rPr lang="en-US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I</a:t>
            </a:r>
            <a:r>
              <a:rPr lang="ru-RU" altLang="ru-RU" sz="2400" b="1" i="1" dirty="0">
                <a:solidFill>
                  <a:schemeClr val="tx2"/>
                </a:solidFill>
                <a:latin typeface="Forte" panose="03060902040502070203" pitchFamily="66" charset="0"/>
              </a:rPr>
              <a:t> </a:t>
            </a:r>
            <a:r>
              <a:rPr lang="ru-RU" altLang="ru-RU" sz="2400" b="1" i="1" dirty="0">
                <a:solidFill>
                  <a:schemeClr val="tx2"/>
                </a:solidFill>
              </a:rPr>
              <a:t>выполняется равенство:</a:t>
            </a:r>
            <a:endParaRPr lang="en-US" altLang="ru-RU" sz="2400" b="1" i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 sz="2400" b="1" i="1" dirty="0">
                <a:latin typeface="Harrington" panose="04040505050A02020702" pitchFamily="82" charset="0"/>
              </a:rPr>
              <a:t> </a:t>
            </a:r>
            <a:endParaRPr lang="ru-RU" altLang="ru-RU" sz="2400" b="1" i="1" dirty="0">
              <a:latin typeface="Harrington" panose="04040505050A02020702" pitchFamily="82" charset="0"/>
            </a:endParaRP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4483620"/>
              </p:ext>
            </p:extLst>
          </p:nvPr>
        </p:nvGraphicFramePr>
        <p:xfrm>
          <a:off x="5286380" y="3714752"/>
          <a:ext cx="1873250" cy="431800"/>
        </p:xfrm>
        <a:graphic>
          <a:graphicData uri="http://schemas.openxmlformats.org/presentationml/2006/ole">
            <p:oleObj spid="_x0000_s16400" name="Формула" r:id="rId3" imgW="800033" imgH="209662" progId="Equation.3">
              <p:embed/>
            </p:oleObj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47664" y="4542931"/>
            <a:ext cx="621590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/>
              <a:t>Первообразной 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16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16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</p:txBody>
      </p:sp>
    </p:spTree>
    <p:extLst>
      <p:ext uri="{BB962C8B-B14F-4D97-AF65-F5344CB8AC3E}">
        <p14:creationId xmlns:p14="http://schemas.microsoft.com/office/powerpoint/2010/main" xmlns="" val="137409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44" grpId="0"/>
      <p:bldP spid="102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21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7240758"/>
              </p:ext>
            </p:extLst>
          </p:nvPr>
        </p:nvGraphicFramePr>
        <p:xfrm>
          <a:off x="266700" y="2418556"/>
          <a:ext cx="8353425" cy="2039938"/>
        </p:xfrm>
        <a:graphic>
          <a:graphicData uri="http://schemas.openxmlformats.org/drawingml/2006/table">
            <a:tbl>
              <a:tblPr/>
              <a:tblGrid>
                <a:gridCol w="1392238"/>
                <a:gridCol w="1392237"/>
                <a:gridCol w="1392238"/>
                <a:gridCol w="1295400"/>
                <a:gridCol w="1489075"/>
                <a:gridCol w="1392237"/>
              </a:tblGrid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23" name="Object 159"/>
          <p:cNvGraphicFramePr>
            <a:graphicFrameLocks noChangeAspect="1"/>
          </p:cNvGraphicFramePr>
          <p:nvPr/>
        </p:nvGraphicFramePr>
        <p:xfrm>
          <a:off x="612775" y="2754313"/>
          <a:ext cx="790575" cy="468312"/>
        </p:xfrm>
        <a:graphic>
          <a:graphicData uri="http://schemas.openxmlformats.org/presentationml/2006/ole">
            <p:oleObj spid="_x0000_s17592" name="Формула" r:id="rId3" imgW="333392" imgH="190479" progId="Equation.3">
              <p:embed/>
            </p:oleObj>
          </a:graphicData>
        </a:graphic>
      </p:graphicFrame>
      <p:graphicFrame>
        <p:nvGraphicFramePr>
          <p:cNvPr id="11424" name="Object 160"/>
          <p:cNvGraphicFramePr>
            <a:graphicFrameLocks noChangeAspect="1"/>
          </p:cNvGraphicFramePr>
          <p:nvPr/>
        </p:nvGraphicFramePr>
        <p:xfrm>
          <a:off x="684213" y="3654425"/>
          <a:ext cx="863600" cy="511175"/>
        </p:xfrm>
        <a:graphic>
          <a:graphicData uri="http://schemas.openxmlformats.org/presentationml/2006/ole">
            <p:oleObj spid="_x0000_s17593" name="Формула" r:id="rId4" imgW="333392" imgH="190479" progId="Equation.3">
              <p:embed/>
            </p:oleObj>
          </a:graphicData>
        </a:graphic>
      </p:graphicFrame>
      <p:graphicFrame>
        <p:nvGraphicFramePr>
          <p:cNvPr id="11425" name="Object 161"/>
          <p:cNvGraphicFramePr>
            <a:graphicFrameLocks noChangeAspect="1"/>
          </p:cNvGraphicFramePr>
          <p:nvPr/>
        </p:nvGraphicFramePr>
        <p:xfrm>
          <a:off x="3421063" y="2652713"/>
          <a:ext cx="500062" cy="533400"/>
        </p:xfrm>
        <a:graphic>
          <a:graphicData uri="http://schemas.openxmlformats.org/presentationml/2006/ole">
            <p:oleObj spid="_x0000_s17594" name="Формула" r:id="rId5" imgW="180992" imgH="190479" progId="Equation.3">
              <p:embed/>
            </p:oleObj>
          </a:graphicData>
        </a:graphic>
      </p:graphicFrame>
      <p:graphicFrame>
        <p:nvGraphicFramePr>
          <p:cNvPr id="11426" name="Object 162"/>
          <p:cNvGraphicFramePr>
            <a:graphicFrameLocks noChangeAspect="1"/>
          </p:cNvGraphicFramePr>
          <p:nvPr/>
        </p:nvGraphicFramePr>
        <p:xfrm>
          <a:off x="3132138" y="3444875"/>
          <a:ext cx="768350" cy="936625"/>
        </p:xfrm>
        <a:graphic>
          <a:graphicData uri="http://schemas.openxmlformats.org/presentationml/2006/ole">
            <p:oleObj spid="_x0000_s17595" name="Формула" r:id="rId6" imgW="333392" imgH="409597" progId="Equation.3">
              <p:embed/>
            </p:oleObj>
          </a:graphicData>
        </a:graphic>
      </p:graphicFrame>
      <p:graphicFrame>
        <p:nvGraphicFramePr>
          <p:cNvPr id="11427" name="Object 163"/>
          <p:cNvGraphicFramePr>
            <a:graphicFrameLocks noChangeAspect="1"/>
          </p:cNvGraphicFramePr>
          <p:nvPr/>
        </p:nvGraphicFramePr>
        <p:xfrm>
          <a:off x="2052638" y="2724150"/>
          <a:ext cx="358775" cy="503238"/>
        </p:xfrm>
        <a:graphic>
          <a:graphicData uri="http://schemas.openxmlformats.org/presentationml/2006/ole">
            <p:oleObj spid="_x0000_s17596" name="Формула" r:id="rId7" imgW="114367" imgH="171566" progId="Equation.3">
              <p:embed/>
            </p:oleObj>
          </a:graphicData>
        </a:graphic>
      </p:graphicFrame>
      <p:graphicFrame>
        <p:nvGraphicFramePr>
          <p:cNvPr id="11428" name="Object 164"/>
          <p:cNvGraphicFramePr>
            <a:graphicFrameLocks noChangeAspect="1"/>
          </p:cNvGraphicFramePr>
          <p:nvPr/>
        </p:nvGraphicFramePr>
        <p:xfrm>
          <a:off x="1763713" y="3736975"/>
          <a:ext cx="550862" cy="514350"/>
        </p:xfrm>
        <a:graphic>
          <a:graphicData uri="http://schemas.openxmlformats.org/presentationml/2006/ole">
            <p:oleObj spid="_x0000_s17597" name="Формула" r:id="rId8" imgW="180992" imgH="171566" progId="Equation.3">
              <p:embed/>
            </p:oleObj>
          </a:graphicData>
        </a:graphic>
      </p:graphicFrame>
      <p:graphicFrame>
        <p:nvGraphicFramePr>
          <p:cNvPr id="11429" name="Object 165"/>
          <p:cNvGraphicFramePr>
            <a:graphicFrameLocks noChangeAspect="1"/>
          </p:cNvGraphicFramePr>
          <p:nvPr/>
        </p:nvGraphicFramePr>
        <p:xfrm>
          <a:off x="4716463" y="2508250"/>
          <a:ext cx="746125" cy="930275"/>
        </p:xfrm>
        <a:graphic>
          <a:graphicData uri="http://schemas.openxmlformats.org/presentationml/2006/ole">
            <p:oleObj spid="_x0000_s17598" name="Формула" r:id="rId9" imgW="257057" imgH="409597" progId="Equation.3">
              <p:embed/>
            </p:oleObj>
          </a:graphicData>
        </a:graphic>
      </p:graphicFrame>
      <p:graphicFrame>
        <p:nvGraphicFramePr>
          <p:cNvPr id="11430" name="Object 166"/>
          <p:cNvGraphicFramePr>
            <a:graphicFrameLocks noChangeAspect="1"/>
          </p:cNvGraphicFramePr>
          <p:nvPr/>
        </p:nvGraphicFramePr>
        <p:xfrm>
          <a:off x="4500563" y="3660775"/>
          <a:ext cx="720725" cy="581025"/>
        </p:xfrm>
        <a:graphic>
          <a:graphicData uri="http://schemas.openxmlformats.org/presentationml/2006/ole">
            <p:oleObj spid="_x0000_s17599" name="Формула" r:id="rId10" imgW="304800" imgH="219118" progId="Equation.3">
              <p:embed/>
            </p:oleObj>
          </a:graphicData>
        </a:graphic>
      </p:graphicFrame>
      <p:graphicFrame>
        <p:nvGraphicFramePr>
          <p:cNvPr id="11431" name="Object 167"/>
          <p:cNvGraphicFramePr>
            <a:graphicFrameLocks noChangeAspect="1"/>
          </p:cNvGraphicFramePr>
          <p:nvPr/>
        </p:nvGraphicFramePr>
        <p:xfrm>
          <a:off x="6084888" y="2724150"/>
          <a:ext cx="1008062" cy="542925"/>
        </p:xfrm>
        <a:graphic>
          <a:graphicData uri="http://schemas.openxmlformats.org/presentationml/2006/ole">
            <p:oleObj spid="_x0000_s17600" name="Формула" r:id="rId11" imgW="323951" imgH="171566" progId="Equation.3">
              <p:embed/>
            </p:oleObj>
          </a:graphicData>
        </a:graphic>
      </p:graphicFrame>
      <p:graphicFrame>
        <p:nvGraphicFramePr>
          <p:cNvPr id="11432" name="Object 168"/>
          <p:cNvGraphicFramePr>
            <a:graphicFrameLocks noChangeAspect="1"/>
          </p:cNvGraphicFramePr>
          <p:nvPr/>
        </p:nvGraphicFramePr>
        <p:xfrm>
          <a:off x="4443413" y="4344988"/>
          <a:ext cx="114300" cy="215900"/>
        </p:xfrm>
        <a:graphic>
          <a:graphicData uri="http://schemas.openxmlformats.org/presentationml/2006/ole">
            <p:oleObj spid="_x0000_s17601" name="Формула" r:id="rId12" imgW="114151" imgH="215619" progId="Equation.3">
              <p:embed/>
            </p:oleObj>
          </a:graphicData>
        </a:graphic>
      </p:graphicFrame>
      <p:graphicFrame>
        <p:nvGraphicFramePr>
          <p:cNvPr id="11433" name="Object 169"/>
          <p:cNvGraphicFramePr>
            <a:graphicFrameLocks noChangeAspect="1"/>
          </p:cNvGraphicFramePr>
          <p:nvPr/>
        </p:nvGraphicFramePr>
        <p:xfrm>
          <a:off x="5795963" y="3732213"/>
          <a:ext cx="1079500" cy="361950"/>
        </p:xfrm>
        <a:graphic>
          <a:graphicData uri="http://schemas.openxmlformats.org/presentationml/2006/ole">
            <p:oleObj spid="_x0000_s17602" name="Формула" r:id="rId13" imgW="447759" imgH="133470" progId="Equation.3">
              <p:embed/>
            </p:oleObj>
          </a:graphicData>
        </a:graphic>
      </p:graphicFrame>
      <p:graphicFrame>
        <p:nvGraphicFramePr>
          <p:cNvPr id="11436" name="Object 172"/>
          <p:cNvGraphicFramePr>
            <a:graphicFrameLocks noChangeAspect="1"/>
          </p:cNvGraphicFramePr>
          <p:nvPr/>
        </p:nvGraphicFramePr>
        <p:xfrm>
          <a:off x="7524750" y="2868613"/>
          <a:ext cx="963613" cy="392112"/>
        </p:xfrm>
        <a:graphic>
          <a:graphicData uri="http://schemas.openxmlformats.org/presentationml/2006/ole">
            <p:oleObj spid="_x0000_s17603" name="Формула" r:id="rId14" imgW="333392" imgH="133470" progId="Equation.3">
              <p:embed/>
            </p:oleObj>
          </a:graphicData>
        </a:graphic>
      </p:graphicFrame>
      <p:graphicFrame>
        <p:nvGraphicFramePr>
          <p:cNvPr id="11437" name="Object 173"/>
          <p:cNvGraphicFramePr>
            <a:graphicFrameLocks noChangeAspect="1"/>
          </p:cNvGraphicFramePr>
          <p:nvPr/>
        </p:nvGraphicFramePr>
        <p:xfrm>
          <a:off x="7308850" y="3660775"/>
          <a:ext cx="885825" cy="476250"/>
        </p:xfrm>
        <a:graphic>
          <a:graphicData uri="http://schemas.openxmlformats.org/presentationml/2006/ole">
            <p:oleObj spid="_x0000_s17604" name="Формула" r:id="rId15" imgW="323951" imgH="171566" progId="Equation.3">
              <p:embed/>
            </p:oleObj>
          </a:graphicData>
        </a:graphic>
      </p:graphicFrame>
      <p:sp>
        <p:nvSpPr>
          <p:cNvPr id="11522" name="Text Box 258"/>
          <p:cNvSpPr txBox="1">
            <a:spLocks noChangeArrowheads="1"/>
          </p:cNvSpPr>
          <p:nvPr/>
        </p:nvSpPr>
        <p:spPr bwMode="auto">
          <a:xfrm>
            <a:off x="468313" y="765175"/>
            <a:ext cx="82081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i="1" dirty="0">
                <a:solidFill>
                  <a:schemeClr val="tx2"/>
                </a:solidFill>
              </a:rPr>
              <a:t>Таблица первообразных некоторых функций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420632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свойство первообразных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6886"/>
          </a:xfrm>
        </p:spPr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f(x), </a:t>
            </a:r>
            <a:r>
              <a:rPr lang="ru-RU" dirty="0" smtClean="0"/>
              <a:t>то и функция </a:t>
            </a:r>
            <a:r>
              <a:rPr lang="en-US" dirty="0" smtClean="0"/>
              <a:t>F(x)+C, 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постоянная, также является первообразной функции </a:t>
            </a:r>
            <a:r>
              <a:rPr lang="en-US" dirty="0" smtClean="0"/>
              <a:t>f(x).</a:t>
            </a:r>
            <a:endParaRPr lang="en-US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4000504"/>
            <a:ext cx="4271938" cy="28575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Графики всех первообразных данной функции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получаются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графика какой-либо одной первообразной параллельными переносами вдоль оси </a:t>
            </a:r>
            <a:r>
              <a:rPr lang="en-US" sz="2600" dirty="0" smtClean="0"/>
              <a:t>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278606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Геометрическая интерпретация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4143380"/>
            <a:ext cx="3076546" cy="2072496"/>
            <a:chOff x="857224" y="4143380"/>
            <a:chExt cx="3076546" cy="2072496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414338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3306" y="578645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1000100" y="55007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олилиния 15"/>
          <p:cNvSpPr/>
          <p:nvPr/>
        </p:nvSpPr>
        <p:spPr>
          <a:xfrm>
            <a:off x="1000100" y="514351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олилиния 16"/>
          <p:cNvSpPr/>
          <p:nvPr/>
        </p:nvSpPr>
        <p:spPr>
          <a:xfrm>
            <a:off x="1000100" y="47863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Неопределенный интеграл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первообразных данной функции </a:t>
            </a:r>
            <a:r>
              <a:rPr lang="en-US" dirty="0" smtClean="0"/>
              <a:t>f(x) </a:t>
            </a:r>
            <a:r>
              <a:rPr lang="ru-RU" dirty="0" smtClean="0"/>
              <a:t>называется ее </a:t>
            </a:r>
            <a:r>
              <a:rPr lang="ru-RU" b="1" dirty="0" smtClean="0"/>
              <a:t>неопределенным интегралом</a:t>
            </a:r>
            <a:r>
              <a:rPr lang="ru-RU" dirty="0" smtClean="0"/>
              <a:t> и обозначается</a:t>
            </a:r>
            <a:r>
              <a:rPr lang="en-US" dirty="0" smtClean="0"/>
              <a:t>             :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,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4294951"/>
              </p:ext>
            </p:extLst>
          </p:nvPr>
        </p:nvGraphicFramePr>
        <p:xfrm>
          <a:off x="5580112" y="2276872"/>
          <a:ext cx="896222" cy="449722"/>
        </p:xfrm>
        <a:graphic>
          <a:graphicData uri="http://schemas.openxmlformats.org/presentationml/2006/ole">
            <p:oleObj spid="_x0000_s1071" name="Équation" r:id="rId3" imgW="583947" imgH="279279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08103" y="3000372"/>
          <a:ext cx="3574017" cy="785818"/>
        </p:xfrm>
        <a:graphic>
          <a:graphicData uri="http://schemas.openxmlformats.org/presentationml/2006/ole">
            <p:oleObj spid="_x0000_s1072" name="Équation" r:id="rId4" imgW="1270000" imgH="279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8103" y="4941168"/>
            <a:ext cx="69083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</a:t>
            </a:r>
            <a:r>
              <a:rPr lang="ru-RU" dirty="0" smtClean="0"/>
              <a:t>: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ru-RU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 smtClean="0"/>
              <a:t>Так как первообразной </a:t>
            </a:r>
            <a:r>
              <a:rPr lang="ru-RU" dirty="0"/>
              <a:t>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16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16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6379176"/>
              </p:ext>
            </p:extLst>
          </p:nvPr>
        </p:nvGraphicFramePr>
        <p:xfrm>
          <a:off x="3057524" y="4572736"/>
          <a:ext cx="2234556" cy="1016504"/>
        </p:xfrm>
        <a:graphic>
          <a:graphicData uri="http://schemas.openxmlformats.org/presentationml/2006/ole">
            <p:oleObj spid="_x0000_s1073" name="Уравнение" r:id="rId5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интегрирования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9269251"/>
              </p:ext>
            </p:extLst>
          </p:nvPr>
        </p:nvGraphicFramePr>
        <p:xfrm>
          <a:off x="803275" y="1981200"/>
          <a:ext cx="5538788" cy="785813"/>
        </p:xfrm>
        <a:graphic>
          <a:graphicData uri="http://schemas.openxmlformats.org/presentationml/2006/ole">
            <p:oleObj spid="_x0000_s2099" name="Уравнение" r:id="rId3" imgW="1968480" imgH="2793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3124210"/>
          <a:ext cx="6862763" cy="785813"/>
        </p:xfrm>
        <a:graphic>
          <a:graphicData uri="http://schemas.openxmlformats.org/presentationml/2006/ole">
            <p:oleObj spid="_x0000_s2100" name="Équation" r:id="rId4" imgW="2438400" imgH="2794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035437"/>
          <a:ext cx="7626350" cy="1108075"/>
        </p:xfrm>
        <a:graphic>
          <a:graphicData uri="http://schemas.openxmlformats.org/presentationml/2006/ole">
            <p:oleObj spid="_x0000_s2101" name="Équation" r:id="rId5" imgW="23241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Свойства интеграла, вытекающие из определения</a:t>
            </a:r>
          </a:p>
        </p:txBody>
      </p:sp>
      <p:sp>
        <p:nvSpPr>
          <p:cNvPr id="9219" name="Прямоуг.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altLang="ru-RU" dirty="0" smtClean="0"/>
              <a:t>   Производная неопределенного интеграла равна подынтегральной функции, а его дифференциал- подынтегральному выражению. Действительно: </a:t>
            </a:r>
          </a:p>
        </p:txBody>
      </p:sp>
      <p:sp>
        <p:nvSpPr>
          <p:cNvPr id="9220" name="Прямоуг.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9221" name="Объект 4"/>
          <p:cNvGraphicFramePr>
            <a:graphicFrameLocks noChangeAspect="1"/>
          </p:cNvGraphicFramePr>
          <p:nvPr/>
        </p:nvGraphicFramePr>
        <p:xfrm>
          <a:off x="1211263" y="4221163"/>
          <a:ext cx="6578600" cy="1458912"/>
        </p:xfrm>
        <a:graphic>
          <a:graphicData uri="http://schemas.openxmlformats.org/presentationml/2006/ole">
            <p:oleObj spid="_x0000_s21514" name="Формула" r:id="rId3" imgW="2616200" imgH="584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362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890987" y="476672"/>
            <a:ext cx="7772400" cy="99412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Таблица неопределенных интегралов</a:t>
            </a:r>
            <a:r>
              <a:rPr lang="ru-RU" altLang="ru-RU" sz="3200" dirty="0" smtClean="0"/>
              <a:t> </a:t>
            </a:r>
          </a:p>
        </p:txBody>
      </p:sp>
      <p:graphicFrame>
        <p:nvGraphicFramePr>
          <p:cNvPr id="12291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28662" y="2214554"/>
          <a:ext cx="7696200" cy="3883025"/>
        </p:xfrm>
        <a:graphic>
          <a:graphicData uri="http://schemas.openxmlformats.org/presentationml/2006/ole">
            <p:oleObj spid="_x0000_s22538" name="Документ" r:id="rId3" imgW="3358329" imgH="169355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3154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48680"/>
            <a:ext cx="7772400" cy="86895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Таблица неопределенных интегралов</a:t>
            </a:r>
            <a:r>
              <a:rPr lang="ru-RU" altLang="ru-RU" sz="3200" dirty="0" smtClean="0"/>
              <a:t> </a:t>
            </a:r>
          </a:p>
        </p:txBody>
      </p:sp>
      <p:graphicFrame>
        <p:nvGraphicFramePr>
          <p:cNvPr id="13315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71550" y="1555750"/>
          <a:ext cx="7669213" cy="4465638"/>
        </p:xfrm>
        <a:graphic>
          <a:graphicData uri="http://schemas.openxmlformats.org/presentationml/2006/ole">
            <p:oleObj spid="_x0000_s23562" name="Документ" r:id="rId3" imgW="3865904" imgH="225087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520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165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Equity</vt:lpstr>
      <vt:lpstr>Формула</vt:lpstr>
      <vt:lpstr>Équation</vt:lpstr>
      <vt:lpstr>Уравнение</vt:lpstr>
      <vt:lpstr>Документ</vt:lpstr>
      <vt:lpstr>Document</vt:lpstr>
      <vt:lpstr>Неопределенный интеграл</vt:lpstr>
      <vt:lpstr>Слайд 2</vt:lpstr>
      <vt:lpstr>Слайд 3</vt:lpstr>
      <vt:lpstr>Основное свойство первообразных</vt:lpstr>
      <vt:lpstr>Неопределенный интеграл</vt:lpstr>
      <vt:lpstr>Правила интегрирования</vt:lpstr>
      <vt:lpstr>Свойства интеграла, вытекающие из определения</vt:lpstr>
      <vt:lpstr>Таблица неопределенных интегралов </vt:lpstr>
      <vt:lpstr>Таблица неопределенных интегралов </vt:lpstr>
      <vt:lpstr>Примеры</vt:lpstr>
      <vt:lpstr>Примеры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и интеграл</dc:title>
  <dc:creator>Светлана</dc:creator>
  <cp:lastModifiedBy>кабинет 102</cp:lastModifiedBy>
  <cp:revision>38</cp:revision>
  <dcterms:created xsi:type="dcterms:W3CDTF">2013-03-05T17:06:52Z</dcterms:created>
  <dcterms:modified xsi:type="dcterms:W3CDTF">2021-04-23T06:41:46Z</dcterms:modified>
</cp:coreProperties>
</file>