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88" r:id="rId2"/>
  </p:sldMasterIdLst>
  <p:notesMasterIdLst>
    <p:notesMasterId r:id="rId19"/>
  </p:notesMasterIdLst>
  <p:sldIdLst>
    <p:sldId id="273" r:id="rId3"/>
    <p:sldId id="296" r:id="rId4"/>
    <p:sldId id="319" r:id="rId5"/>
    <p:sldId id="306" r:id="rId6"/>
    <p:sldId id="298" r:id="rId7"/>
    <p:sldId id="307" r:id="rId8"/>
    <p:sldId id="305" r:id="rId9"/>
    <p:sldId id="308" r:id="rId10"/>
    <p:sldId id="315" r:id="rId11"/>
    <p:sldId id="317" r:id="rId12"/>
    <p:sldId id="309" r:id="rId13"/>
    <p:sldId id="313" r:id="rId14"/>
    <p:sldId id="320" r:id="rId15"/>
    <p:sldId id="312" r:id="rId16"/>
    <p:sldId id="321" r:id="rId17"/>
    <p:sldId id="31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AE0FE"/>
    <a:srgbClr val="DDDDDD"/>
    <a:srgbClr val="9999FF"/>
    <a:srgbClr val="C0C0C0"/>
    <a:srgbClr val="B2B2B2"/>
    <a:srgbClr val="FF3300"/>
    <a:srgbClr val="0F4524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7078" autoAdjust="0"/>
    <p:restoredTop sz="94728" autoAdjust="0"/>
  </p:normalViewPr>
  <p:slideViewPr>
    <p:cSldViewPr>
      <p:cViewPr>
        <p:scale>
          <a:sx n="70" d="100"/>
          <a:sy n="70" d="100"/>
        </p:scale>
        <p:origin x="-168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AC7B07-206B-4A93-85A1-C762D12AA603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5142B9-16C7-441B-B7C6-834A2B27B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66B17-5310-4158-AB36-93CED0CDD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CE07-0E43-4422-BAB6-C55622CEC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81B2-A7D1-4A4D-9868-FC3BA9D4A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8647-AF75-4D30-8BA2-D37E0FECB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26BF-9993-4D85-9233-49A6BA7F3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E1DC-96CF-4B55-A09A-B1896E3BB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424B7F9-CD00-49ED-B344-06EFE8999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1" r:id="rId2"/>
    <p:sldLayoutId id="2147483773" r:id="rId3"/>
    <p:sldLayoutId id="2147483760" r:id="rId4"/>
    <p:sldLayoutId id="2147483774" r:id="rId5"/>
    <p:sldLayoutId id="214748375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424B7F9-CD00-49ED-B344-06EFE8999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8%D0%B7%D0%BC%D0%B5%D0%BD%D0%B5%D0%BD%D0%B8%D1%8F%20%D1%81%D0%BE%D1%81%D1%82%D0%B0%D0%B2%D0%B0%20%D1%82%D0%B5%D0%BB%D0%B0%20%D1%80%D1%8B%D0%B1%D1%8B%20%D0%BF%D1%80%D0%B8%20%D1%82%D0%B5%D0%BF%D0%BB%D0%BE%D0%B2%D0%BE%D0%B9%20%D0%BE%D0%B1%D1%80%D0%B0%D0%B1%D0%BE%D1%82%D0%BA%D0%B5&amp;img_url=http://sandrajournal.ru/wp-content/uploads/2012/12/%D0%9F%D0%BE%D1%82%D0%B5%D1%80%D0%B8-%D0%BC%D0%B0%D1%81%D1%81%D1%8B-%D0%BF%D1%80%D0%B8-%D1%82%D0%B5%D0%BF%D0%BB%D0%BE%D0%B2%D0%BE%D0%B9-%D0%BE%D0%B1%D1%80%D0%B0%D0%B1%D0%BE%D1%82%D0%BA%D0%B5-%D1%80%D1%8B%D0%B1%D1%8B-300x200.jpg&amp;pos=4&amp;uinfo=sw-1343-sh-673-fw-0-fh-467-pd-1&amp;rpt=sim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1506" name="Лента лицом вверх 3"/>
          <p:cNvSpPr>
            <a:spLocks noChangeArrowheads="1"/>
          </p:cNvSpPr>
          <p:nvPr/>
        </p:nvSpPr>
        <p:spPr bwMode="auto">
          <a:xfrm>
            <a:off x="152400" y="152400"/>
            <a:ext cx="8763000" cy="16002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</a:rPr>
              <a:t>ГБПОУ «ГУСИНООЗЕРСКИЙ ЭНЕРГЕТИЧЕСКИЙ ТЕХНИКУМ» </a:t>
            </a:r>
            <a:endParaRPr lang="ru-RU" sz="2000" u="sng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2000" u="sng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2000" u="sng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240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 err="1" smtClean="0">
                <a:solidFill>
                  <a:schemeClr val="tx1"/>
                </a:solidFill>
                <a:latin typeface="Times New Roman" pitchFamily="18" charset="0"/>
              </a:rPr>
              <a:t>Экперементальная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</a:rPr>
              <a:t> РАБОТА</a:t>
            </a:r>
            <a:endParaRPr lang="ru-RU" sz="2400" b="1" u="sng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</a:rPr>
              <a:t>«Формирование исследовательской компетенции обучающихся в условиях учебной практики по профессии «Повар, кондитер»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000" y="5257800"/>
            <a:ext cx="8458200" cy="1295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Мухина Наталья Федоровна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мастер производственного обучения высшей квалификационной категории по профессии Повар, кондитер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0722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</a:t>
            </a: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ТЕХНИКУМ» </a:t>
            </a:r>
            <a:endParaRPr lang="ru-RU" sz="2800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Выводы по главе 2.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Изучив условия, пути и методы формирования исследовательской компетентности студентов с использованием современных педагогических технологий, можно сделать вывод, что привлечение студентов к выполнению экспериментальных научно исследовательских работ, способствует повышению уровня развития исследовательской компетентности</a:t>
            </a:r>
          </a:p>
          <a:p>
            <a:pPr marL="457200" indent="-457200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1746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</a:t>
            </a: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ТЕХНИКУМ» </a:t>
            </a:r>
            <a:endParaRPr lang="ru-RU" sz="2800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4800" y="914400"/>
            <a:ext cx="88392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Заключение:-</a:t>
            </a:r>
          </a:p>
          <a:p>
            <a:pPr marL="457200" indent="-457200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- включение всех обучающихся в исследовательскую  работу; </a:t>
            </a:r>
          </a:p>
          <a:p>
            <a:pPr marL="457200" indent="-457200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- знание технологических понятий, применение современных технологий обучения</a:t>
            </a:r>
          </a:p>
          <a:p>
            <a:pPr marL="457200" indent="-457200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- определение  условий, путей и методов формирования исследовательской компетентности способствует успешному формированию и развитию у обучающихся  исследовательской компетентности </a:t>
            </a:r>
          </a:p>
          <a:p>
            <a:pPr marL="457200" indent="-457200"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304800" y="0"/>
            <a:ext cx="9677400" cy="7086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Глава 2 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Формирование исследовательской компетентности обучающихся в системе учебной практики на основе современных педагогических технологий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     2.1Условия формирования исследовательской компетентности обучающихся по профессии «Повар, кондитер»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    2.2Анализ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сформированности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исследовательской компетентности обучающихся по профессии «Повар, кондитер»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5-tub-ru.yandex.net/i?id=246072687-06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38052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9" descr="L:\Мамина\ПОЭТАПКА 14.12.11\Руляда из курицы\P10204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57200"/>
            <a:ext cx="426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ANd9GcTwH-MRtkivmNLRaRreCpGzJ7tmWJw6wwG6s_g3TUNEuFgZkEbvS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581400"/>
            <a:ext cx="3352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7" descr="ANd9GcQ4CkDXpz4kziX_5XynSNJaYPbHK9kGeWJKF-n4-CriTp1CYd99L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886200"/>
            <a:ext cx="38100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" y="0"/>
            <a:ext cx="8686800" cy="6858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Выводы по 2 главе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Изучив условия, пути и методы формирования исследовательской компетентности студентов с использованием современных педагогических технологий можно сделать вывод, что их  привлечение  к выполнению экспериментальных научно - исследовательских работ, способствует повышению уровня развития исследовательской компетентности.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" y="0"/>
            <a:ext cx="8686800" cy="6858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8686800" cy="6858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Общий вывод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 Таким образом создание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</a:rPr>
              <a:t>определеннных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 условий с применением современных педагогических  технологий,  приводит к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</a:rPr>
              <a:t>сформированности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 у обучающихся среднего и высокого уровней  исследовательской компетентности </a:t>
            </a:r>
            <a:endParaRPr lang="ru-RU" sz="4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240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>
                <a:solidFill>
                  <a:srgbClr val="FFFFFF"/>
                </a:solidFill>
                <a:latin typeface="Times New Roman" pitchFamily="18" charset="0"/>
              </a:rPr>
              <a:t>ПЕДАГОГИЧЕСКИЙ ПРОЕКТ</a:t>
            </a:r>
            <a:r>
              <a:rPr lang="ru-RU" sz="180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ru-RU" sz="18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600" u="sng">
                <a:solidFill>
                  <a:schemeClr val="tx1"/>
                </a:solidFill>
                <a:latin typeface="Times New Roman" pitchFamily="18" charset="0"/>
              </a:rPr>
              <a:t>«Формирование профессиональных компетенций у обучающихся  на учебных занятиях по профессии «Повар» </a:t>
            </a:r>
          </a:p>
          <a:p>
            <a:pPr algn="ctr">
              <a:defRPr/>
            </a:pPr>
            <a:r>
              <a:rPr lang="ru-RU" sz="3600" u="sng">
                <a:solidFill>
                  <a:schemeClr val="tx1"/>
                </a:solidFill>
                <a:latin typeface="Times New Roman" pitchFamily="18" charset="0"/>
              </a:rPr>
              <a:t>через игровые методы.»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000" y="5257800"/>
            <a:ext cx="8458200" cy="1295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Мухина Наталья Федоровна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</a:rPr>
              <a:t> мастер производственного обучения по профессии Повар, кондитер </a:t>
            </a: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</a:rPr>
              <a:t>высшей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</a:rPr>
              <a:t>КВАЛИФИКАЦИОННОЙ КАТЕГОРИИ </a:t>
            </a:r>
            <a:endParaRPr lang="ru-RU" sz="1400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</a:rPr>
              <a:t>2016г</a:t>
            </a:r>
            <a:endParaRPr lang="ru-RU" sz="1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" name="Облако 2"/>
          <p:cNvSpPr/>
          <p:nvPr/>
        </p:nvSpPr>
        <p:spPr>
          <a:xfrm>
            <a:off x="0" y="1219200"/>
            <a:ext cx="9144000" cy="39624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>
                <a:latin typeface="Times New Roman" pitchFamily="18" charset="0"/>
              </a:rPr>
              <a:t>СПАСИБО ЗА  ВНИМАНИЕ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2530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 dirty="0">
              <a:solidFill>
                <a:srgbClr val="FFFFFF"/>
              </a:solidFill>
            </a:endParaRP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 ТЕХНИКУМ»</a:t>
            </a:r>
            <a:endParaRPr lang="ru-RU" sz="1800" u="sng" dirty="0">
              <a:solidFill>
                <a:srgbClr val="FFFFFF"/>
              </a:solidFill>
            </a:endParaRPr>
          </a:p>
          <a:p>
            <a:pPr algn="ctr"/>
            <a:endParaRPr lang="ru-RU" sz="1800" u="sng" dirty="0">
              <a:solidFill>
                <a:srgbClr val="FFFFFF"/>
              </a:solidFill>
            </a:endParaRPr>
          </a:p>
          <a:p>
            <a:pPr algn="ctr"/>
            <a:endParaRPr lang="ru-RU" sz="2800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152400" y="10668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u="sng" dirty="0">
                <a:solidFill>
                  <a:schemeClr val="tx1"/>
                </a:solidFill>
              </a:rPr>
              <a:t>«Мы слишком часто даем детям ответы, а не ставим перед ними проблемы, которые надо решать».</a:t>
            </a:r>
          </a:p>
          <a:p>
            <a:pPr algn="r">
              <a:defRPr/>
            </a:pPr>
            <a:r>
              <a:rPr lang="ru-RU" sz="2800" u="sng" dirty="0">
                <a:solidFill>
                  <a:schemeClr val="tx1"/>
                </a:solidFill>
              </a:rPr>
              <a:t>Роджер Левин.</a:t>
            </a:r>
          </a:p>
        </p:txBody>
      </p:sp>
      <p:pic>
        <p:nvPicPr>
          <p:cNvPr id="6" name="Picture 3" descr="Добавить0154"/>
          <p:cNvPicPr>
            <a:picLocks noChangeAspect="1" noChangeArrowheads="1"/>
          </p:cNvPicPr>
          <p:nvPr/>
        </p:nvPicPr>
        <p:blipFill>
          <a:blip r:embed="rId2" cstate="print"/>
          <a:srcRect l="18360" t="20566" r="13849" b="23619"/>
          <a:stretch>
            <a:fillRect/>
          </a:stretch>
        </p:blipFill>
        <p:spPr>
          <a:xfrm>
            <a:off x="0" y="3446690"/>
            <a:ext cx="5562600" cy="34113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2530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 ТЕХНИКУМ»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240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600" b="1" u="sng" dirty="0" smtClean="0">
                <a:solidFill>
                  <a:schemeClr val="tx1"/>
                </a:solidFill>
              </a:rPr>
              <a:t>Цель: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выявить условия формирования исследовательской компетентности у обучающихся профессии « Повар, кондитер».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4578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 dirty="0">
              <a:solidFill>
                <a:srgbClr val="FFFFFF"/>
              </a:solidFill>
            </a:endParaRP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«ГУСИНООЗЕРСКИЙ ЭНЕРГЕТИЧЕСКИЙ ТЕХНИКУМ» </a:t>
            </a:r>
            <a:endParaRPr lang="ru-RU" sz="1800" u="sng" dirty="0">
              <a:solidFill>
                <a:srgbClr val="FFFFFF"/>
              </a:solidFill>
            </a:endParaRPr>
          </a:p>
          <a:p>
            <a:pPr algn="ctr"/>
            <a:endParaRPr lang="ru-RU" sz="1800" u="sng" dirty="0">
              <a:solidFill>
                <a:srgbClr val="FFFFFF"/>
              </a:solidFill>
            </a:endParaRPr>
          </a:p>
          <a:p>
            <a:pPr algn="ctr"/>
            <a:endParaRPr lang="ru-RU" sz="2800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905000"/>
            <a:ext cx="9144000" cy="4191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2400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2400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2800" b="1" u="sng" dirty="0" smtClean="0">
                <a:solidFill>
                  <a:schemeClr val="tx1"/>
                </a:solidFill>
              </a:rPr>
              <a:t>Объект  </a:t>
            </a:r>
            <a:r>
              <a:rPr lang="ru-RU" sz="2800" b="1" dirty="0" smtClean="0">
                <a:solidFill>
                  <a:schemeClr val="tx1"/>
                </a:solidFill>
              </a:rPr>
              <a:t>работы</a:t>
            </a:r>
            <a:r>
              <a:rPr lang="ru-RU" sz="2400" b="1" dirty="0" smtClean="0">
                <a:solidFill>
                  <a:schemeClr val="tx1"/>
                </a:solidFill>
              </a:rPr>
              <a:t>: формирование исследовательской компетентности обучающихся  по профессии  «Повар, кондитер».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/>
              <a:t> </a:t>
            </a:r>
            <a:r>
              <a:rPr lang="ru-RU" sz="2800" b="1" u="sng" dirty="0" smtClean="0">
                <a:solidFill>
                  <a:schemeClr val="tx1"/>
                </a:solidFill>
              </a:rPr>
              <a:t>Предмет </a:t>
            </a:r>
            <a:r>
              <a:rPr lang="ru-RU" sz="2800" b="1" dirty="0" smtClean="0">
                <a:solidFill>
                  <a:schemeClr val="tx1"/>
                </a:solidFill>
              </a:rPr>
              <a:t>  </a:t>
            </a:r>
            <a:r>
              <a:rPr lang="ru-RU" sz="2400" b="1" dirty="0" smtClean="0">
                <a:solidFill>
                  <a:schemeClr val="tx1"/>
                </a:solidFill>
              </a:rPr>
              <a:t>работы: условия формирования исследовательской компетентности обучающихся по профессии «Повар, кондитер». </a:t>
            </a:r>
          </a:p>
          <a:p>
            <a:pPr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Проблема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изучить как формируется исследовательская компетентность  обучающихся в  учебной  практики по профессии « Повар, кондитер»</a:t>
            </a:r>
          </a:p>
          <a:p>
            <a:pPr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146175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5602" name="Лента лицом вверх 3"/>
          <p:cNvSpPr>
            <a:spLocks noChangeArrowheads="1"/>
          </p:cNvSpPr>
          <p:nvPr/>
        </p:nvSpPr>
        <p:spPr bwMode="auto">
          <a:xfrm>
            <a:off x="38100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 ТЕХНИКУМ»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381000" y="914400"/>
            <a:ext cx="100584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Задачи работы: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</a:rPr>
              <a:t>- </a:t>
            </a:r>
            <a:r>
              <a:rPr lang="ru-RU" sz="2800" b="1" dirty="0" smtClean="0">
                <a:solidFill>
                  <a:schemeClr val="tx1"/>
                </a:solidFill>
              </a:rPr>
              <a:t>изучить понятие «исследовательская  компетентность», ее содержание и структуру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- проанализировать современные технологии обучения, способствующие формированию исследовательских компетенций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- описать условия  формирования исследовательской компетенции обучающихся профессии « Повар,  кондитер».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- осуществить анализ </a:t>
            </a:r>
            <a:r>
              <a:rPr lang="ru-RU" sz="2800" b="1" dirty="0" err="1" smtClean="0">
                <a:solidFill>
                  <a:schemeClr val="tx1"/>
                </a:solidFill>
              </a:rPr>
              <a:t>сформированности</a:t>
            </a:r>
            <a:r>
              <a:rPr lang="ru-RU" sz="2800" b="1" dirty="0" smtClean="0">
                <a:solidFill>
                  <a:schemeClr val="tx1"/>
                </a:solidFill>
              </a:rPr>
              <a:t> исследовательской компетенции  обучающихся в </a:t>
            </a:r>
            <a:r>
              <a:rPr lang="ru-RU" sz="2800" b="1" dirty="0" err="1" smtClean="0">
                <a:solidFill>
                  <a:schemeClr val="tx1"/>
                </a:solidFill>
              </a:rPr>
              <a:t>услоаиях</a:t>
            </a:r>
            <a:r>
              <a:rPr lang="ru-RU" sz="2800" b="1" dirty="0" smtClean="0">
                <a:solidFill>
                  <a:schemeClr val="tx1"/>
                </a:solidFill>
              </a:rPr>
              <a:t>  учебной практики по профессии « Повар, кондитер»</a:t>
            </a:r>
          </a:p>
          <a:p>
            <a:pPr algn="ctr">
              <a:defRPr/>
            </a:pPr>
            <a:endParaRPr lang="ru-RU" sz="2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612775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6626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</a:t>
            </a: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ТЕХНИКУМ» </a:t>
            </a:r>
            <a:endParaRPr lang="ru-RU" sz="2800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90600"/>
            <a:ext cx="8839200" cy="5867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мы предполагаем, что соблюдение следующих условий: 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1.Выбор и применение соответствующих современных педагогических  технологий на занятиях учебной практики; 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Осуществление деятельности кружка «Помоги себе сам»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Выявление уровней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исследовательских компетенций и путей достижения этих  компетенций, приводит к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обучающихся исследовательской компетентности.</a:t>
            </a:r>
          </a:p>
          <a:p>
            <a:pPr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7650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</a:t>
            </a: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ТЕХНИКУМ» </a:t>
            </a:r>
            <a:endParaRPr lang="ru-RU" sz="2800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Глава1</a:t>
            </a:r>
          </a:p>
          <a:p>
            <a:pPr marL="457200" indent="-457200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1.1.Понятие « Исследовательская компетентность», ее содержание и структура</a:t>
            </a:r>
          </a:p>
          <a:p>
            <a:pPr marL="457200" indent="-457200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1.2. Современные технологии обучения, способствующие формированию исследовательских компетенций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8674" name="Лента лицом вверх 3"/>
          <p:cNvSpPr>
            <a:spLocks noChangeArrowheads="1"/>
          </p:cNvSpPr>
          <p:nvPr/>
        </p:nvSpPr>
        <p:spPr bwMode="auto">
          <a:xfrm>
            <a:off x="-38100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</a:t>
            </a: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ТЕХНИКУМ» </a:t>
            </a:r>
            <a:endParaRPr lang="ru-RU" sz="2800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15240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Выводы по главе1. </a:t>
            </a:r>
            <a:r>
              <a:rPr lang="ru-RU" sz="2800" b="1" dirty="0" smtClean="0">
                <a:solidFill>
                  <a:schemeClr val="tx1"/>
                </a:solidFill>
              </a:rPr>
              <a:t>В процессе изучения соответствующей литературы, было выявлено, что знание понятия, содержания и структуры исследовательской компетентности и современных технологий обучения, могут способствовать успешному формированию исследовательской компетентности у обучающихся в системе занятий учебной практики по профессии «Повар</a:t>
            </a:r>
            <a:r>
              <a:rPr lang="ru-RU" b="1" dirty="0" smtClean="0">
                <a:solidFill>
                  <a:schemeClr val="tx1"/>
                </a:solidFill>
              </a:rPr>
              <a:t>, кондитер».</a:t>
            </a:r>
          </a:p>
          <a:p>
            <a:pPr marL="457200" indent="-457200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Глава2.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ормированию исследовательской компетентности у обучающихся в системе занятий учебной практики на основе современных педагогических технологий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Условия формирования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исследовательской компетенции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профессии «Повар, кондитер»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исследовательской компетентности обучающихся по профессии «Повар, кондитер»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0" kern="1200" cap="all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ГБПОУ  «ГУСИНООЗЕРСКИЙ ЭНЕРГЕТИЧЕСКИЙ</a:t>
            </a:r>
          </a:p>
          <a:p>
            <a:pPr algn="ctr"/>
            <a:r>
              <a:rPr lang="ru-RU" sz="1800" u="sng" dirty="0" smtClean="0">
                <a:solidFill>
                  <a:srgbClr val="FFFFFF"/>
                </a:solidFill>
              </a:rPr>
              <a:t>ТЕХНИКУМ» </a:t>
            </a:r>
            <a:endParaRPr lang="ru-RU" sz="28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2825</TotalTime>
  <Words>610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Трек</vt:lpstr>
      <vt:lpstr>Поток</vt:lpstr>
      <vt:lpstr> </vt:lpstr>
      <vt:lpstr> </vt:lpstr>
      <vt:lpstr> </vt:lpstr>
      <vt:lpstr> </vt:lpstr>
      <vt:lpstr> </vt:lpstr>
      <vt:lpstr> </vt:lpstr>
      <vt:lpstr> </vt:lpstr>
      <vt:lpstr> </vt:lpstr>
      <vt:lpstr>Глава2. Формированию исследовательской компетентности у обучающихся в системе занятий учебной практики на основе современных педагогических технологий 2.1. Условия формирования  исследовательской компетенции  обучающихся по профессии «Повар, кондитер» 2.2. Анализ сформированности исследовательской компетентности обучающихся по профессии «Повар, кондитер» .</vt:lpstr>
      <vt:lpstr> </vt:lpstr>
      <vt:lpstr> </vt:lpstr>
      <vt:lpstr> </vt:lpstr>
      <vt:lpstr>Слайд 13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админ</cp:lastModifiedBy>
  <cp:revision>243</cp:revision>
  <cp:lastPrinted>1601-01-01T00:00:00Z</cp:lastPrinted>
  <dcterms:created xsi:type="dcterms:W3CDTF">1601-01-01T00:00:00Z</dcterms:created>
  <dcterms:modified xsi:type="dcterms:W3CDTF">2020-04-23T08:17:27Z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