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DEFF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go.mail.ru/frame.html?imgurl=http://www.fizika.ru/theory/tema-06/06g-i2.gif&amp;pageurl=http://www.fizika.ru/theory/tema-06/06g.htm&amp;id=1037133&amp;iid=8&amp;imgwidth=109&amp;imgheight=195&amp;imgsize=3106&amp;images_links=b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go.mail.ru/frame.html?imgurl=http://www.shpora.shpargalki.ru/content/2000phisiks/R1/248.jpg&amp;pageurl=http://www.shpora.shpargalki.ru/content/2000phisiks/33.htm&amp;id=16588916&amp;iid=0&amp;imgwidth=242&amp;imgheight=141&amp;imgsize=5661&amp;images_links=b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000000"/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</a:t>
            </a:r>
          </a:p>
        </p:txBody>
      </p:sp>
      <p:sp>
        <p:nvSpPr>
          <p:cNvPr id="9" name="Подзаголовок 5"/>
          <p:cNvSpPr>
            <a:spLocks noGrp="1"/>
          </p:cNvSpPr>
          <p:nvPr/>
        </p:nvSpPr>
        <p:spPr bwMode="auto">
          <a:xfrm>
            <a:off x="1181100" y="332581"/>
            <a:ext cx="6781800" cy="619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  </a:t>
            </a:r>
            <a:r>
              <a:rPr lang="ru-RU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МЕХАНИЧЕСКИЕ КОЛЕБАНИЯ</a:t>
            </a:r>
            <a:r>
              <a:rPr lang="en-US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ВОЛНЫ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9" name="Picture 5" descr="16c-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2708275"/>
            <a:ext cx="25193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1"/>
            <a:ext cx="9144000" cy="2349500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relaxedInset"/>
              <a:contourClr>
                <a:schemeClr val="bg2"/>
              </a:contourClr>
            </a:sp3d>
          </a:bodyPr>
          <a:lstStyle/>
          <a:p>
            <a:r>
              <a:rPr lang="ru-RU" sz="43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Период колебаний математического маятника.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28596" y="4357694"/>
            <a:ext cx="8715404" cy="1951031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relaxedInset"/>
              <a:contourClr>
                <a:schemeClr val="bg2"/>
              </a:contourClr>
            </a:sp3d>
          </a:bodyPr>
          <a:lstStyle/>
          <a:p>
            <a:pPr algn="just"/>
            <a:r>
              <a:rPr lang="en-US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l – </a:t>
            </a:r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длина маятника (м),</a:t>
            </a:r>
          </a:p>
          <a:p>
            <a:pPr algn="just"/>
            <a:r>
              <a:rPr lang="en-US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g – </a:t>
            </a:r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ускорение свободного падения (м/с</a:t>
            </a:r>
            <a:r>
              <a:rPr lang="ru-RU" sz="3600" b="1" baseline="30000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2</a:t>
            </a:r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)</a:t>
            </a:r>
            <a:endParaRPr lang="en-US" sz="3600" b="1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442913" y="404813"/>
            <a:ext cx="8243887" cy="1728787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Пружинным маятником называется система, состоящая из груза массой</a:t>
            </a:r>
            <a:r>
              <a:rPr lang="en-US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 m 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и невесомой пружины жесткостью </a:t>
            </a:r>
            <a:r>
              <a:rPr lang="en-US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k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.</a:t>
            </a:r>
          </a:p>
        </p:txBody>
      </p:sp>
      <p:pic>
        <p:nvPicPr>
          <p:cNvPr id="41999" name="Picture 15" descr="i?id=1037133&amp;tov=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000240"/>
            <a:ext cx="1643074" cy="2985913"/>
          </a:xfrm>
          <a:prstGeom prst="rect">
            <a:avLst/>
          </a:prstGeom>
          <a:noFill/>
        </p:spPr>
      </p:pic>
      <p:pic>
        <p:nvPicPr>
          <p:cNvPr id="42001" name="Picture 17" descr="i?id=16588916&amp;tov=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5852" y="2571744"/>
            <a:ext cx="3449644" cy="2238747"/>
          </a:xfrm>
          <a:prstGeom prst="rect">
            <a:avLst/>
          </a:prstGeom>
          <a:noFill/>
        </p:spPr>
      </p:pic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827088" y="5229225"/>
            <a:ext cx="46815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горизонтальный </a:t>
            </a:r>
          </a:p>
          <a:p>
            <a:pPr algn="ctr"/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пружинный маятник</a:t>
            </a:r>
          </a:p>
          <a:p>
            <a:pPr algn="ctr"/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5715008" y="5000636"/>
            <a:ext cx="2928958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5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вертикальный</a:t>
            </a:r>
          </a:p>
          <a:p>
            <a:r>
              <a:rPr lang="ru-RU" sz="25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пружинный </a:t>
            </a:r>
          </a:p>
          <a:p>
            <a:r>
              <a:rPr lang="ru-RU" sz="25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маятник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4" name="Picture 6" descr="$k .$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99725" y="3292475"/>
            <a:ext cx="114300" cy="123825"/>
          </a:xfrm>
          <a:prstGeom prst="rect">
            <a:avLst/>
          </a:prstGeom>
          <a:noFill/>
        </p:spPr>
      </p:pic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8572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Период колебаний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пружинного маятника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.</a:t>
            </a:r>
          </a:p>
        </p:txBody>
      </p:sp>
      <p:pic>
        <p:nvPicPr>
          <p:cNvPr id="37897" name="Picture 9" descr="Eqn8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14414" y="2357430"/>
            <a:ext cx="2786082" cy="2141506"/>
          </a:xfrm>
          <a:noFill/>
        </p:spPr>
      </p:pic>
      <p:sp>
        <p:nvSpPr>
          <p:cNvPr id="37899" name="Rectangle 11"/>
          <p:cNvSpPr>
            <a:spLocks noGrp="1" noChangeArrowheads="1"/>
          </p:cNvSpPr>
          <p:nvPr>
            <p:ph sz="half" idx="2"/>
          </p:nvPr>
        </p:nvSpPr>
        <p:spPr>
          <a:xfrm>
            <a:off x="1214414" y="5572140"/>
            <a:ext cx="2389176" cy="1109654"/>
          </a:xfrm>
        </p:spPr>
        <p:txBody>
          <a:bodyPr/>
          <a:lstStyle/>
          <a:p>
            <a:pPr>
              <a:buFontTx/>
              <a:buNone/>
            </a:pPr>
            <a:endParaRPr lang="ru-RU" dirty="0"/>
          </a:p>
        </p:txBody>
      </p:sp>
      <p:sp>
        <p:nvSpPr>
          <p:cNvPr id="37900" name="Rectangle 1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2492375"/>
            <a:ext cx="4038600" cy="3241675"/>
          </a:xfrm>
        </p:spPr>
        <p:txBody>
          <a:bodyPr/>
          <a:lstStyle/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m</a:t>
            </a: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– масса тела (кг)</a:t>
            </a:r>
          </a:p>
          <a:p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k</a:t>
            </a: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–</a:t>
            </a: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жесткость пружины (Н/м)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500166" y="285728"/>
            <a:ext cx="5903912" cy="363176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2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Явление распространения колебаний в пространстве с течением времени называется </a:t>
            </a:r>
            <a:r>
              <a:rPr lang="ru-RU" sz="3200" b="1" u="sng" dirty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волной.</a:t>
            </a:r>
          </a:p>
          <a:p>
            <a:pPr algn="ctr"/>
            <a:endParaRPr lang="ru-RU" sz="2400" b="1" u="sng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5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3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619250" y="4724400"/>
            <a:ext cx="2541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4479925" y="3244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pic>
        <p:nvPicPr>
          <p:cNvPr id="7" name="Содержимое 5" descr="38518110_1232616147_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857364"/>
            <a:ext cx="3034718" cy="20839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Содержимое 7" descr="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2428868"/>
            <a:ext cx="3948739" cy="2634457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9" name="Содержимое 9" descr="347985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48" y="4500570"/>
            <a:ext cx="3643338" cy="2186628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786182" y="1164134"/>
            <a:ext cx="5076857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продольные волны:</a:t>
            </a:r>
          </a:p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- колебания происходят вдоль направления распространения волн;</a:t>
            </a:r>
          </a:p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- возникают в любой среде (жидкости, в газах, в </a:t>
            </a:r>
            <a:r>
              <a:rPr lang="ru-RU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тв</a:t>
            </a: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. телах).</a:t>
            </a:r>
          </a:p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Поперечные волны:</a:t>
            </a:r>
          </a:p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-колебания происходят перпендикулярно направлению их распространения;</a:t>
            </a:r>
          </a:p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- возникают только в твердых телах.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468313" y="260351"/>
            <a:ext cx="3317869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Механические волны бывают поперечными и продольными: </a:t>
            </a:r>
          </a:p>
          <a:p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1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Длина волны. Скорость волны.</a:t>
            </a:r>
          </a:p>
        </p:txBody>
      </p:sp>
      <p:pic>
        <p:nvPicPr>
          <p:cNvPr id="48136" name="Picture 8" descr="16e-i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560" y="1556792"/>
            <a:ext cx="8000229" cy="1745332"/>
          </a:xfrm>
        </p:spPr>
      </p:pic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5148064" y="3789040"/>
            <a:ext cx="323971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V=</a:t>
            </a:r>
            <a:r>
              <a:rPr lang="el-GR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λ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/</a:t>
            </a: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Т= </a:t>
            </a:r>
            <a:r>
              <a:rPr lang="el-GR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λ∙ </a:t>
            </a:r>
            <a:r>
              <a:rPr 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sym typeface="Symbol" pitchFamily="18" charset="2"/>
              </a:rPr>
              <a:t></a:t>
            </a:r>
            <a:endParaRPr lang="el-GR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sym typeface="Symbol" pitchFamily="18" charset="2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1166813" y="5045075"/>
            <a:ext cx="32402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λ</a:t>
            </a: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–длина волны (м)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844824"/>
            <a:ext cx="9144000" cy="1428728"/>
          </a:xfrm>
          <a:solidFill>
            <a:srgbClr val="000000"/>
          </a:solidFill>
        </p:spPr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7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 ПРОФЕССИОНАЛЬНОЕ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ОБРАЗОВАТЕЛЬНОЕ УЧРЕЖДЕНИЕ КРАСНОДАРСКОГО  КРАЯ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ПРЕЗЕНТАЦИЯ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УЧЕБНОЙ ДИСЦИПЛИНЕ «ФИЗИКА»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ТЕМУ: «  Ядерная  физика»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ВЫПОЛНИЛ: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СТУДЕНТ ГР. ВМ-11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ВАКУЛЕНКО АИ.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ПРЕПОДАВАТЕЛЬ ФИЗИКИ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ВЫСШЕЙ  КВАЛИФИКАЦИОННОЙ КАТЕГОРИИ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ИВАНОВА Т.И.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НОВОРОССИЙСК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2013 Г.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000000"/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                       </a:t>
            </a:r>
          </a:p>
          <a:p>
            <a:pPr>
              <a:buNone/>
            </a:pPr>
            <a:r>
              <a:rPr lang="ru-RU" sz="2000" dirty="0" smtClean="0"/>
              <a:t>                             </a:t>
            </a:r>
          </a:p>
        </p:txBody>
      </p:sp>
      <p:pic>
        <p:nvPicPr>
          <p:cNvPr id="6" name="Содержимое 3" descr="MehSohr2curves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836712"/>
            <a:ext cx="3929090" cy="4929198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143512"/>
            <a:ext cx="9144000" cy="1714488"/>
          </a:xfrm>
          <a:solidFill>
            <a:srgbClr val="000000"/>
          </a:solidFill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57298"/>
            <a:ext cx="9144000" cy="3852874"/>
          </a:xfrm>
          <a:solidFill>
            <a:srgbClr val="000000"/>
          </a:solidFill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Колебания – это движения, которые точно или приблизительно точно повторяются через определенные интервалы времени</a:t>
            </a: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.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5" name="Содержимое 5" descr="i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857496"/>
          </a:xfr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relaxedInset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Характеристики колебательного движения: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2786058"/>
            <a:ext cx="9144000" cy="4071942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8" name="Содержимое 3" descr="img_1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2928934"/>
            <a:ext cx="4357718" cy="3268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Autofit/>
          </a:bodyPr>
          <a:lstStyle/>
          <a:p>
            <a:endParaRPr lang="ru-RU" sz="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relaxedInset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Период колебаний Т(с) 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–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время, за которое колеблющееся тело совершит одно полное колебание.</a:t>
            </a:r>
          </a:p>
          <a:p>
            <a:pPr algn="just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Т = 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t/N</a:t>
            </a:r>
          </a:p>
          <a:p>
            <a:pPr algn="just"/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t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 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-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время всех колебаний</a:t>
            </a:r>
          </a:p>
          <a:p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N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</a:rPr>
              <a:t> - число колебаний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6" name="Содержимое 3" descr="pendul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1928802"/>
            <a:ext cx="3429024" cy="4554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979613" y="981075"/>
            <a:ext cx="4897437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Величина, обратная периоду, называется частотой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sym typeface="Symbol" pitchFamily="18" charset="2"/>
              </a:rPr>
              <a:t>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sym typeface="Symbol" pitchFamily="18" charset="2"/>
              </a:rPr>
              <a:t> (Гц)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.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sym typeface="Symbol" pitchFamily="18" charset="2"/>
              </a:rPr>
              <a:t>          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sym typeface="Symbol" pitchFamily="18" charset="2"/>
              </a:rPr>
              <a:t> </a:t>
            </a:r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  <a:sym typeface="Symbol" pitchFamily="18" charset="2"/>
              </a:rPr>
              <a:t>= 1/т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Arial" charset="0"/>
              <a:sym typeface="Symbol" pitchFamily="18" charset="2"/>
            </a:endParaRPr>
          </a:p>
          <a:p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  <a:latin typeface="Arial" charset="0"/>
            </a:endParaRPr>
          </a:p>
          <a:p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  <a:latin typeface="Arial" charset="0"/>
            </a:endParaRPr>
          </a:p>
          <a:p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  <a:latin typeface="Arial" charset="0"/>
            </a:endParaRPr>
          </a:p>
          <a:p>
            <a:endParaRPr lang="ru-RU" sz="3200" b="1" dirty="0">
              <a:ln w="50800"/>
              <a:solidFill>
                <a:schemeClr val="bg1">
                  <a:shade val="50000"/>
                </a:schemeClr>
              </a:solidFill>
              <a:latin typeface="Arial" charset="0"/>
            </a:endParaRPr>
          </a:p>
        </p:txBody>
      </p:sp>
      <p:pic>
        <p:nvPicPr>
          <p:cNvPr id="3" name="Содержимое 3" descr="i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1785926"/>
            <a:ext cx="2600356" cy="200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Амплитудой колебаний </a:t>
            </a:r>
            <a:r>
              <a:rPr lang="ru-RU" b="1" i="1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х</a:t>
            </a:r>
            <a:r>
              <a:rPr lang="en-US" b="1" i="1" baseline="-250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m 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(м) называют модуль наибольшего смещения колеблющегося тела (материальной точки) от положения равновесия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</a:p>
          <a:p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6" name="Picture 5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3286124"/>
            <a:ext cx="4602169" cy="31083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571472" y="928670"/>
            <a:ext cx="7858180" cy="175432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Циклическая или круговая частота </a:t>
            </a:r>
            <a:r>
              <a:rPr lang="el-GR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ω</a:t>
            </a:r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 (рад/с) показывает</a:t>
            </a:r>
          </a:p>
          <a:p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число колебаний за 2</a:t>
            </a:r>
            <a:r>
              <a:rPr lang="el-GR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π</a:t>
            </a:r>
            <a:r>
              <a:rPr lang="ru-RU" sz="3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 секунд.</a:t>
            </a:r>
            <a:endParaRPr lang="el-GR" sz="3600" b="1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000232" y="3857628"/>
            <a:ext cx="5761038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l-GR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ω</a:t>
            </a:r>
            <a:r>
              <a:rPr lang="ru-RU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 = 2</a:t>
            </a:r>
            <a:r>
              <a:rPr lang="el-GR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π</a:t>
            </a:r>
            <a:r>
              <a:rPr lang="ru-RU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/Т =2</a:t>
            </a:r>
            <a:r>
              <a:rPr lang="el-GR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π</a:t>
            </a:r>
            <a:r>
              <a:rPr lang="en-US" sz="4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sym typeface="Symbol" pitchFamily="18" charset="2"/>
              </a:rPr>
              <a:t></a:t>
            </a:r>
            <a:endParaRPr lang="el-GR" sz="4400" b="1" dirty="0">
              <a:ln w="50800"/>
              <a:solidFill>
                <a:schemeClr val="bg1">
                  <a:shade val="50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  <a:sym typeface="Symbol" pitchFamily="18" charset="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03350" y="579438"/>
            <a:ext cx="63373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Математическим маятником называют материальную точку, подвешенную на тонкой, невесомой и нерастяжимой нити.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</a:p>
        </p:txBody>
      </p:sp>
      <p:pic>
        <p:nvPicPr>
          <p:cNvPr id="30726" name="Picture 6" descr="16c-i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3" y="3286124"/>
            <a:ext cx="3028946" cy="3167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280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 ГОСУДАРСТВЕННОЕ АВТОНОМНОЕ  ПРОФЕССИОНАЛЬНОЕ ОБРАЗОВАТЕЛЬНОЕ УЧРЕЖДЕНИЕ КРАСНОДАРСКОГО  КРАЯ «НОВОРОССИЙСКИЙ КОЛЛЕДЖ СТРОИТЕЛЬСТВА И ЭКОНОМИКИ»   ПРЕЗЕНТАЦИЯ ПО УЧЕБНОЙ ДИСЦИПЛИНЕ «ФИЗИКА» НА ТЕМУ: «  Ядерная  физика»   ВЫПОЛНИЛ:  СТУДЕНТ ГР. ВМ-11 ВАКУЛЕНКО АИ.  РУКОВОДИТЕЛЬ:  ПРЕПОДАВАТЕЛЬ ФИЗИКИ ВЫСШЕЙ  КВАЛИФИКАЦИОННОЙ КАТЕГОРИИ ИВАНОВА Т.И.  НОВОРОССИЙСК 2013 Г. </vt:lpstr>
      <vt:lpstr>Слайд 3</vt:lpstr>
      <vt:lpstr>Характеристики колебательного движения:</vt:lpstr>
      <vt:lpstr>Слайд 5</vt:lpstr>
      <vt:lpstr>Слайд 6</vt:lpstr>
      <vt:lpstr>Слайд 7</vt:lpstr>
      <vt:lpstr>Слайд 8</vt:lpstr>
      <vt:lpstr>Слайд 9</vt:lpstr>
      <vt:lpstr>Период колебаний математического маятника.</vt:lpstr>
      <vt:lpstr>Пружинным маятником называется система, состоящая из груза массой m и невесомой пружины жесткостью k.</vt:lpstr>
      <vt:lpstr>Период колебаний пружинного маятника.</vt:lpstr>
      <vt:lpstr>Слайд 13</vt:lpstr>
      <vt:lpstr>Слайд 14</vt:lpstr>
      <vt:lpstr>Длина волны. Скорость волны.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Механические колебания и волны.</dc:title>
  <dc:creator>Рома</dc:creator>
  <cp:lastModifiedBy>Кабинет№104</cp:lastModifiedBy>
  <cp:revision>14</cp:revision>
  <dcterms:created xsi:type="dcterms:W3CDTF">2015-03-06T16:44:16Z</dcterms:created>
  <dcterms:modified xsi:type="dcterms:W3CDTF">2022-01-28T04:02:48Z</dcterms:modified>
</cp:coreProperties>
</file>