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  <p:sldMasterId id="2147483682" r:id="rId2"/>
  </p:sldMasterIdLst>
  <p:sldIdLst>
    <p:sldId id="256" r:id="rId3"/>
    <p:sldId id="261" r:id="rId4"/>
    <p:sldId id="260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029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68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57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0533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7097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2785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5298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9870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7826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411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750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2351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24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530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121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1787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65752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80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441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268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14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33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114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641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860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1480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96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aza.ru/urok/algebra/10/015/001.html" TargetMode="External"/><Relationship Id="rId2" Type="http://schemas.openxmlformats.org/officeDocument/2006/relationships/hyperlink" Target="https://docbaza.ru/urok/algebra/10/014/" TargetMode="External"/><Relationship Id="rId1" Type="http://schemas.openxmlformats.org/officeDocument/2006/relationships/slideLayout" Target="../slideLayouts/slideLayout20.xml"/><Relationship Id="rId5" Type="http://schemas.openxmlformats.org/officeDocument/2006/relationships/hyperlink" Target="https://www.youtube.com/watch?v=zVwLNgUobcI" TargetMode="External"/><Relationship Id="rId4" Type="http://schemas.openxmlformats.org/officeDocument/2006/relationships/hyperlink" Target="https://www.youtube.com/watch?v=-jBU2u9Y4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8831" y="1087197"/>
            <a:ext cx="7526338" cy="182745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</a:rPr>
              <a:t>Определённый интеграл</a:t>
            </a:r>
            <a:endParaRPr lang="ru-RU" dirty="0">
              <a:ln>
                <a:solidFill>
                  <a:srgbClr val="0070C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0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375" y="809625"/>
            <a:ext cx="8562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4) Найдём приближённое значение массы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m</a:t>
            </a:r>
            <a:r>
              <a:rPr lang="ru-RU" sz="2000" dirty="0" smtClean="0">
                <a:latin typeface="Cambria" panose="02040503050406030204" pitchFamily="18" charset="0"/>
              </a:rPr>
              <a:t> стержня:</a:t>
            </a:r>
          </a:p>
          <a:p>
            <a:pPr algn="ctr"/>
            <a:r>
              <a:rPr lang="en-US" sz="2000" b="1" i="1" dirty="0" smtClean="0">
                <a:latin typeface="Bookman Old Style" panose="02050604050505020204" pitchFamily="18" charset="0"/>
              </a:rPr>
              <a:t>m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≈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S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,</a:t>
            </a:r>
          </a:p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Где </a:t>
            </a:r>
            <a:r>
              <a:rPr lang="en-US" sz="2000" b="1" i="1" dirty="0">
                <a:latin typeface="Cambria" panose="02040503050406030204" pitchFamily="18" charset="0"/>
              </a:rPr>
              <a:t>S</a:t>
            </a:r>
            <a:r>
              <a:rPr lang="en-US" sz="2000" b="1" i="1" baseline="-25000" dirty="0">
                <a:latin typeface="Cambria" panose="02040503050406030204" pitchFamily="18" charset="0"/>
              </a:rPr>
              <a:t>n</a:t>
            </a:r>
            <a:r>
              <a:rPr lang="ru-RU" sz="2000" b="1" i="1" dirty="0" smtClean="0">
                <a:latin typeface="Cambria" panose="02040503050406030204" pitchFamily="18" charset="0"/>
              </a:rPr>
              <a:t>=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m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0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+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m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1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+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m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2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+ … + 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m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+ … + m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n-1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=</a:t>
            </a:r>
          </a:p>
          <a:p>
            <a:pPr algn="ctr"/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el-GR" sz="2000" b="1" i="1" dirty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(x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0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0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l-GR" sz="2000" b="1" i="1" dirty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(x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1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l-GR" sz="2000" b="1" i="1" dirty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(x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2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2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 + </a:t>
            </a:r>
            <a:r>
              <a:rPr lang="en-US" sz="2000" b="1" i="1" dirty="0">
                <a:latin typeface="Bookman Old Style" panose="02050604050505020204" pitchFamily="18" charset="0"/>
              </a:rPr>
              <a:t>…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l-GR" sz="2000" b="1" i="1" dirty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 err="1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…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l-GR" sz="2000" b="1" i="1" dirty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(x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n-1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n-1</a:t>
            </a:r>
            <a:r>
              <a:rPr lang="en-US" sz="2000" b="1" i="1" dirty="0">
                <a:latin typeface="Cambria" panose="02040503050406030204" pitchFamily="18" charset="0"/>
              </a:rPr>
              <a:t>.</a:t>
            </a:r>
            <a:endParaRPr lang="ru-RU" sz="2000" b="1" dirty="0">
              <a:latin typeface="Cambria" panose="02040503050406030204" pitchFamily="18" charset="0"/>
            </a:endParaRPr>
          </a:p>
          <a:p>
            <a:pPr algn="ctr"/>
            <a:endParaRPr lang="en-US" sz="2000" dirty="0" smtClean="0">
              <a:latin typeface="Cambria" panose="02040503050406030204" pitchFamily="18" charset="0"/>
            </a:endParaRPr>
          </a:p>
          <a:p>
            <a:r>
              <a:rPr lang="en-US" sz="2000" dirty="0" smtClean="0">
                <a:latin typeface="Cambria" panose="02040503050406030204" pitchFamily="18" charset="0"/>
              </a:rPr>
              <a:t>5) </a:t>
            </a:r>
            <a:r>
              <a:rPr lang="ru-RU" sz="2000" dirty="0" smtClean="0">
                <a:latin typeface="Cambria" panose="02040503050406030204" pitchFamily="18" charset="0"/>
              </a:rPr>
              <a:t>Точное значение массы стержня вычисляется по формуле</a:t>
            </a:r>
            <a:endParaRPr lang="ru-RU" sz="20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6289226"/>
              </p:ext>
            </p:extLst>
          </p:nvPr>
        </p:nvGraphicFramePr>
        <p:xfrm>
          <a:off x="2673350" y="4051300"/>
          <a:ext cx="3548063" cy="1473200"/>
        </p:xfrm>
        <a:graphic>
          <a:graphicData uri="http://schemas.openxmlformats.org/presentationml/2006/ole">
            <p:oleObj spid="_x0000_s2058" name="Уравнение" r:id="rId3" imgW="672840" imgH="2793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262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050" y="1447800"/>
            <a:ext cx="78438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C000"/>
                </a:solidFill>
              </a:rPr>
              <a:t>Задача 3 (о перемещении точки).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	По прямой движется точка. Зависимость скорости от времени выражается формулой </a:t>
            </a:r>
            <a:r>
              <a:rPr lang="en-US" sz="2800" i="1" dirty="0" smtClean="0">
                <a:latin typeface="Bookman Old Style" panose="02050604050505020204" pitchFamily="18" charset="0"/>
              </a:rPr>
              <a:t>v=v(t)</a:t>
            </a:r>
            <a:r>
              <a:rPr lang="ru-RU" sz="2800" i="1" dirty="0" smtClean="0">
                <a:latin typeface="Bookman Old Style" panose="02050604050505020204" pitchFamily="18" charset="0"/>
              </a:rPr>
              <a:t>; </a:t>
            </a:r>
            <a:r>
              <a:rPr lang="ru-RU" sz="2800" i="1" dirty="0" smtClean="0"/>
              <a:t>пусть для определённости </a:t>
            </a:r>
            <a:r>
              <a:rPr lang="en-US" sz="2800" i="1" dirty="0">
                <a:latin typeface="Bookman Old Style" panose="02050604050505020204" pitchFamily="18" charset="0"/>
              </a:rPr>
              <a:t>v(t</a:t>
            </a:r>
            <a:r>
              <a:rPr lang="en-US" sz="2800" i="1" dirty="0" smtClean="0">
                <a:latin typeface="Bookman Old Style" panose="02050604050505020204" pitchFamily="18" charset="0"/>
              </a:rPr>
              <a:t>)&gt;</a:t>
            </a:r>
            <a:r>
              <a:rPr lang="ru-RU" sz="2800" i="1" dirty="0" smtClean="0">
                <a:latin typeface="Bookman Old Style" panose="02050604050505020204" pitchFamily="18" charset="0"/>
              </a:rPr>
              <a:t>0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Найти перемещение точки за промежуток времени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[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a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b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]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48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276225"/>
            <a:ext cx="8324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Если бы движение было равномерным, то задача решалась бы очень просто: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s = 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vt</a:t>
            </a:r>
            <a:r>
              <a:rPr lang="ru-RU" sz="2000" dirty="0" smtClean="0">
                <a:latin typeface="Cambria" panose="02040503050406030204" pitchFamily="18" charset="0"/>
              </a:rPr>
              <a:t>, т.е. 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s = v(b-a)</a:t>
            </a:r>
            <a:r>
              <a:rPr lang="ru-RU" sz="2000" dirty="0" smtClean="0">
                <a:latin typeface="Cambria" panose="02040503050406030204" pitchFamily="18" charset="0"/>
              </a:rPr>
              <a:t>. Для неравномерного движения приходится использовать те же идеи, на которых было основано решение двух предыдущих задач.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666339"/>
            <a:ext cx="858893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Cambria" panose="02040503050406030204" pitchFamily="18" charset="0"/>
              </a:rPr>
              <a:t>Разобьём отрезок </a:t>
            </a:r>
            <a:r>
              <a:rPr lang="ru-RU" sz="2000" b="1" dirty="0" smtClean="0">
                <a:latin typeface="Cambria" panose="02040503050406030204" pitchFamily="18" charset="0"/>
              </a:rPr>
              <a:t>[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а;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b</a:t>
            </a:r>
            <a:r>
              <a:rPr lang="ru-RU" sz="2000" b="1" dirty="0" smtClean="0">
                <a:latin typeface="Cambria" panose="02040503050406030204" pitchFamily="18" charset="0"/>
              </a:rPr>
              <a:t>] </a:t>
            </a:r>
            <a:r>
              <a:rPr lang="ru-RU" sz="2000" dirty="0" smtClean="0">
                <a:latin typeface="Cambria" panose="02040503050406030204" pitchFamily="18" charset="0"/>
              </a:rPr>
              <a:t>на </a:t>
            </a:r>
            <a:r>
              <a:rPr lang="en-US" sz="2000" i="1" dirty="0" smtClean="0">
                <a:latin typeface="Cambria" panose="02040503050406030204" pitchFamily="18" charset="0"/>
              </a:rPr>
              <a:t>n</a:t>
            </a:r>
            <a:r>
              <a:rPr lang="ru-RU" sz="2000" i="1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равных частей</a:t>
            </a:r>
            <a:r>
              <a:rPr lang="ru-RU" sz="2000" dirty="0">
                <a:latin typeface="Cambria" panose="02040503050406030204" pitchFamily="18" charset="0"/>
              </a:rPr>
              <a:t>.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 dirty="0">
                <a:latin typeface="Cambria" panose="02040503050406030204" pitchFamily="18" charset="0"/>
              </a:rPr>
              <a:t>Рассмотрим отдельно  </a:t>
            </a:r>
            <a:r>
              <a:rPr lang="en-US" sz="2000" i="1" dirty="0">
                <a:latin typeface="Cambria" panose="02040503050406030204" pitchFamily="18" charset="0"/>
              </a:rPr>
              <a:t>k</a:t>
            </a:r>
            <a:r>
              <a:rPr lang="ru-RU" sz="2000" dirty="0">
                <a:latin typeface="Cambria" panose="02040503050406030204" pitchFamily="18" charset="0"/>
              </a:rPr>
              <a:t>-</a:t>
            </a:r>
            <a:r>
              <a:rPr lang="ru-RU" sz="2000" dirty="0" err="1">
                <a:latin typeface="Cambria" panose="02040503050406030204" pitchFamily="18" charset="0"/>
              </a:rPr>
              <a:t>ый</a:t>
            </a:r>
            <a:r>
              <a:rPr lang="ru-RU" sz="2000" dirty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участок [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t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;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t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+1</a:t>
            </a:r>
            <a:r>
              <a:rPr lang="ru-RU" sz="2000" dirty="0" smtClean="0">
                <a:latin typeface="Cambria" panose="02040503050406030204" pitchFamily="18" charset="0"/>
              </a:rPr>
              <a:t>] и будем считать, что скорость на этом промежутке времени постоянна, а именно такая, как, например, в момент времени 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dirty="0" smtClean="0">
                <a:latin typeface="Cambria" panose="02040503050406030204" pitchFamily="18" charset="0"/>
              </a:rPr>
              <a:t> . Итак, считаем, что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=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 (</a:t>
            </a:r>
            <a:r>
              <a:rPr lang="en-US" sz="2000" b="1" i="1" dirty="0">
                <a:latin typeface="Bookman Old Style" panose="02050604050505020204" pitchFamily="18" charset="0"/>
              </a:rPr>
              <a:t>t 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ru-RU" sz="2000" i="1" dirty="0" smtClean="0">
                <a:latin typeface="Bookman Old Style" panose="02050604050505020204" pitchFamily="18" charset="0"/>
              </a:rPr>
              <a:t>.</a:t>
            </a:r>
            <a:endParaRPr lang="ru-RU" sz="2000" b="1" i="1" dirty="0">
              <a:latin typeface="Bookman Old Style" panose="02050604050505020204" pitchFamily="18" charset="0"/>
            </a:endParaRPr>
          </a:p>
          <a:p>
            <a:pPr marL="342900" indent="-342900">
              <a:buAutoNum type="arabicParenR"/>
            </a:pPr>
            <a:r>
              <a:rPr lang="ru-RU" sz="2000" dirty="0">
                <a:latin typeface="Cambria" panose="02040503050406030204" pitchFamily="18" charset="0"/>
              </a:rPr>
              <a:t>Н</a:t>
            </a:r>
            <a:r>
              <a:rPr lang="ru-RU" sz="2000" dirty="0" smtClean="0">
                <a:latin typeface="Cambria" panose="02040503050406030204" pitchFamily="18" charset="0"/>
              </a:rPr>
              <a:t>айдём приближённое значение перемещения точки  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s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за промежуток времени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</a:rPr>
              <a:t>[</a:t>
            </a:r>
            <a:r>
              <a:rPr lang="en-US" sz="2000" b="1" i="1" dirty="0">
                <a:latin typeface="Bookman Old Style" panose="02050604050505020204" pitchFamily="18" charset="0"/>
              </a:rPr>
              <a:t>t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; </a:t>
            </a:r>
            <a:r>
              <a:rPr lang="en-US" sz="2000" b="1" i="1" dirty="0">
                <a:latin typeface="Bookman Old Style" panose="02050604050505020204" pitchFamily="18" charset="0"/>
              </a:rPr>
              <a:t>t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+1</a:t>
            </a:r>
            <a:r>
              <a:rPr lang="ru-RU" sz="2000" dirty="0">
                <a:latin typeface="Cambria" panose="02040503050406030204" pitchFamily="18" charset="0"/>
              </a:rPr>
              <a:t>] </a:t>
            </a:r>
            <a:r>
              <a:rPr lang="ru-RU" sz="2000" dirty="0" smtClean="0">
                <a:latin typeface="Cambria" panose="02040503050406030204" pitchFamily="18" charset="0"/>
              </a:rPr>
              <a:t>:</a:t>
            </a:r>
          </a:p>
          <a:p>
            <a:pPr algn="ctr"/>
            <a:r>
              <a:rPr lang="en-US" sz="2000" b="1" i="1" dirty="0" err="1">
                <a:latin typeface="Bookman Old Style" panose="02050604050505020204" pitchFamily="18" charset="0"/>
              </a:rPr>
              <a:t>s</a:t>
            </a:r>
            <a:r>
              <a:rPr lang="en-US" sz="2000" b="1" i="1" baseline="-25000" dirty="0" err="1">
                <a:latin typeface="Bookman Old Style" panose="02050604050505020204" pitchFamily="18" charset="0"/>
              </a:rPr>
              <a:t>k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≈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)·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,</a:t>
            </a:r>
          </a:p>
          <a:p>
            <a:r>
              <a:rPr lang="ru-RU" sz="2000" dirty="0" smtClean="0">
                <a:latin typeface="Cambria" panose="02040503050406030204" pitchFamily="18" charset="0"/>
              </a:rPr>
              <a:t>4) Найдём приближённое значение перемещения </a:t>
            </a:r>
            <a:r>
              <a:rPr lang="en-US" sz="2000" dirty="0" smtClean="0">
                <a:latin typeface="Cambria" panose="02040503050406030204" pitchFamily="18" charset="0"/>
              </a:rPr>
              <a:t>s</a:t>
            </a:r>
            <a:r>
              <a:rPr lang="ru-RU" sz="2000" dirty="0" smtClean="0">
                <a:latin typeface="Cambria" panose="02040503050406030204" pitchFamily="18" charset="0"/>
              </a:rPr>
              <a:t>:</a:t>
            </a:r>
          </a:p>
          <a:p>
            <a:pPr algn="ctr"/>
            <a:r>
              <a:rPr lang="en-US" sz="2000" b="1" i="1" dirty="0" smtClean="0">
                <a:latin typeface="Bookman Old Style" panose="02050604050505020204" pitchFamily="18" charset="0"/>
              </a:rPr>
              <a:t>s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≈ </a:t>
            </a:r>
            <a:r>
              <a:rPr lang="en-US" sz="2000" b="1" i="1" dirty="0">
                <a:latin typeface="Bookman Old Style" panose="02050604050505020204" pitchFamily="18" charset="0"/>
              </a:rPr>
              <a:t>S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n</a:t>
            </a:r>
            <a:r>
              <a:rPr lang="en-US" sz="2000" b="1" i="1" dirty="0">
                <a:latin typeface="Bookman Old Style" panose="02050604050505020204" pitchFamily="18" charset="0"/>
              </a:rPr>
              <a:t>,</a:t>
            </a:r>
          </a:p>
          <a:p>
            <a:pPr algn="ctr"/>
            <a:r>
              <a:rPr lang="ru-RU" sz="2000" dirty="0">
                <a:latin typeface="Cambria" panose="02040503050406030204" pitchFamily="18" charset="0"/>
              </a:rPr>
              <a:t>Где </a:t>
            </a:r>
            <a:r>
              <a:rPr lang="en-US" sz="2000" b="1" i="1" dirty="0">
                <a:latin typeface="Cambria" panose="02040503050406030204" pitchFamily="18" charset="0"/>
              </a:rPr>
              <a:t>S</a:t>
            </a:r>
            <a:r>
              <a:rPr lang="en-US" sz="2000" b="1" i="1" baseline="-25000" dirty="0">
                <a:latin typeface="Cambria" panose="02040503050406030204" pitchFamily="18" charset="0"/>
              </a:rPr>
              <a:t>n</a:t>
            </a:r>
            <a:r>
              <a:rPr lang="ru-RU" sz="2000" b="1" i="1" dirty="0">
                <a:latin typeface="Cambria" panose="02040503050406030204" pitchFamily="18" charset="0"/>
              </a:rPr>
              <a:t>= </a:t>
            </a:r>
            <a:r>
              <a:rPr lang="en-US" sz="2000" b="1" i="1" dirty="0">
                <a:latin typeface="Bookman Old Style" panose="02050604050505020204" pitchFamily="18" charset="0"/>
              </a:rPr>
              <a:t>s 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0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+ </a:t>
            </a:r>
            <a:r>
              <a:rPr lang="en-US" sz="2000" b="1" i="1" dirty="0">
                <a:latin typeface="Bookman Old Style" panose="02050604050505020204" pitchFamily="18" charset="0"/>
              </a:rPr>
              <a:t>s 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1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+ </a:t>
            </a:r>
            <a:r>
              <a:rPr lang="en-US" sz="2000" b="1" i="1" dirty="0">
                <a:latin typeface="Bookman Old Style" panose="02050604050505020204" pitchFamily="18" charset="0"/>
              </a:rPr>
              <a:t>s 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2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+ … + </a:t>
            </a:r>
            <a:r>
              <a:rPr lang="en-US" sz="2000" b="1" i="1" dirty="0">
                <a:latin typeface="Bookman Old Style" panose="02050604050505020204" pitchFamily="18" charset="0"/>
              </a:rPr>
              <a:t>s 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 … + s 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n-1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=</a:t>
            </a:r>
          </a:p>
          <a:p>
            <a:pPr algn="ctr"/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0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0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1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2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2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 + </a:t>
            </a:r>
            <a:r>
              <a:rPr lang="en-US" sz="2000" b="1" i="1" dirty="0">
                <a:latin typeface="Bookman Old Style" panose="02050604050505020204" pitchFamily="18" charset="0"/>
              </a:rPr>
              <a:t>…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 err="1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 err="1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 smtClean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…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>
                <a:latin typeface="Bookman Old Style" panose="02050604050505020204" pitchFamily="18" charset="0"/>
              </a:rPr>
              <a:t>+</a:t>
            </a:r>
            <a:r>
              <a:rPr lang="ru-RU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v(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n-1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>
                <a:latin typeface="Bookman Old Style" panose="02050604050505020204" pitchFamily="18" charset="0"/>
              </a:rPr>
              <a:t>t</a:t>
            </a:r>
            <a:r>
              <a:rPr lang="en-US" sz="2000" b="1" i="1" baseline="-25000" dirty="0" smtClean="0">
                <a:latin typeface="Bookman Old Style" panose="02050604050505020204" pitchFamily="18" charset="0"/>
              </a:rPr>
              <a:t>n-1</a:t>
            </a:r>
            <a:r>
              <a:rPr lang="en-US" sz="2000" b="1" i="1" dirty="0" smtClean="0">
                <a:latin typeface="Cambria" panose="02040503050406030204" pitchFamily="18" charset="0"/>
              </a:rPr>
              <a:t>.</a:t>
            </a:r>
            <a:endParaRPr lang="ru-RU" sz="2000" b="1" i="1" dirty="0" smtClean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5) Точное значение перемещения вычисляется по формуле:</a:t>
            </a:r>
            <a:endParaRPr lang="ru-RU" sz="2000" dirty="0">
              <a:latin typeface="Cambria" panose="02040503050406030204" pitchFamily="18" charset="0"/>
            </a:endParaRPr>
          </a:p>
          <a:p>
            <a:pPr algn="ctr"/>
            <a:endParaRPr lang="en-US" sz="2000" dirty="0" smtClean="0"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8999244"/>
              </p:ext>
            </p:extLst>
          </p:nvPr>
        </p:nvGraphicFramePr>
        <p:xfrm>
          <a:off x="3395663" y="5576888"/>
          <a:ext cx="2366962" cy="1062037"/>
        </p:xfrm>
        <a:graphic>
          <a:graphicData uri="http://schemas.openxmlformats.org/presentationml/2006/ole">
            <p:oleObj spid="_x0000_s3080" name="Уравнение" r:id="rId3" imgW="622080" imgH="2793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285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sz="4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Подведём итоги.</a:t>
            </a:r>
            <a:endParaRPr lang="ru-RU" sz="4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5" y="2400300"/>
            <a:ext cx="8039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Три различные задачи привели при их решении к одной и той же математической модели. Многие задачи из различных областей науки и техники приводят в процессе решения к такой же модели. Значит, данную математическую модель надо специально изучить, т.е.:</a:t>
            </a:r>
          </a:p>
          <a:p>
            <a:r>
              <a:rPr lang="ru-RU" sz="2400" i="1" dirty="0" smtClean="0"/>
              <a:t>а) присвоить ей новый термин;</a:t>
            </a:r>
          </a:p>
          <a:p>
            <a:r>
              <a:rPr lang="ru-RU" sz="2400" i="1" dirty="0" smtClean="0"/>
              <a:t>б) ввести для неё обозначение;</a:t>
            </a:r>
          </a:p>
          <a:p>
            <a:r>
              <a:rPr lang="ru-RU" sz="2400" i="1" dirty="0" smtClean="0"/>
              <a:t>в) научиться с ней работать.</a:t>
            </a:r>
          </a:p>
          <a:p>
            <a:endParaRPr lang="ru-RU" sz="2400" i="1" dirty="0"/>
          </a:p>
          <a:p>
            <a:r>
              <a:rPr lang="ru-RU" sz="2400" i="1" dirty="0" smtClean="0"/>
              <a:t>Этим и займёмся.</a:t>
            </a:r>
            <a:endParaRPr lang="ru-RU" sz="2400" i="1" dirty="0"/>
          </a:p>
        </p:txBody>
      </p:sp>
    </p:spTree>
    <p:extLst>
      <p:ext uri="{BB962C8B-B14F-4D97-AF65-F5344CB8AC3E}">
        <p14:creationId xmlns="" xmlns:p14="http://schemas.microsoft.com/office/powerpoint/2010/main" val="21120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9126" y="400050"/>
            <a:ext cx="7820024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Понятие определённого интеграла.</a:t>
            </a:r>
            <a:endParaRPr lang="ru-RU" sz="2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663" y="1104245"/>
            <a:ext cx="8362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Дадим определение той модели, которая была построена в трёх рассмотренных задачах для функции 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y = f(x)</a:t>
            </a:r>
            <a:r>
              <a:rPr lang="ru-RU" sz="2000" dirty="0" smtClean="0">
                <a:latin typeface="Cambria" panose="02040503050406030204" pitchFamily="18" charset="0"/>
              </a:rPr>
              <a:t>, непрерывной (но обязательно неотрицательной, как это предполагалось в рассмотренных задачах) на отрезке </a:t>
            </a:r>
            <a:r>
              <a:rPr lang="ru-RU" sz="2000" b="1" dirty="0">
                <a:latin typeface="Cambria" panose="02040503050406030204" pitchFamily="18" charset="0"/>
              </a:rPr>
              <a:t>[</a:t>
            </a:r>
            <a:r>
              <a:rPr lang="ru-RU" sz="2000" b="1" i="1" dirty="0">
                <a:latin typeface="Bookman Old Style" panose="02050604050505020204" pitchFamily="18" charset="0"/>
              </a:rPr>
              <a:t>а;</a:t>
            </a:r>
            <a:r>
              <a:rPr lang="en-US" sz="2000" b="1" i="1" dirty="0">
                <a:latin typeface="Bookman Old Style" panose="02050604050505020204" pitchFamily="18" charset="0"/>
              </a:rPr>
              <a:t>b</a:t>
            </a:r>
            <a:r>
              <a:rPr lang="ru-RU" sz="2000" b="1" dirty="0" smtClean="0">
                <a:latin typeface="Cambria" panose="02040503050406030204" pitchFamily="18" charset="0"/>
              </a:rPr>
              <a:t>]: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Cambria" panose="02040503050406030204" pitchFamily="18" charset="0"/>
              </a:rPr>
              <a:t>Разбивают </a:t>
            </a:r>
            <a:r>
              <a:rPr lang="ru-RU" sz="2000" dirty="0">
                <a:latin typeface="Cambria" panose="02040503050406030204" pitchFamily="18" charset="0"/>
              </a:rPr>
              <a:t>отрезок </a:t>
            </a:r>
            <a:r>
              <a:rPr lang="ru-RU" sz="2000" b="1" dirty="0">
                <a:latin typeface="Cambria" panose="02040503050406030204" pitchFamily="18" charset="0"/>
              </a:rPr>
              <a:t>[</a:t>
            </a:r>
            <a:r>
              <a:rPr lang="ru-RU" sz="2000" b="1" i="1" dirty="0">
                <a:latin typeface="Bookman Old Style" panose="02050604050505020204" pitchFamily="18" charset="0"/>
              </a:rPr>
              <a:t>а;</a:t>
            </a:r>
            <a:r>
              <a:rPr lang="en-US" sz="2000" b="1" i="1" dirty="0">
                <a:latin typeface="Bookman Old Style" panose="02050604050505020204" pitchFamily="18" charset="0"/>
              </a:rPr>
              <a:t>b</a:t>
            </a:r>
            <a:r>
              <a:rPr lang="ru-RU" sz="2000" b="1" dirty="0">
                <a:latin typeface="Cambria" panose="02040503050406030204" pitchFamily="18" charset="0"/>
              </a:rPr>
              <a:t>] </a:t>
            </a:r>
            <a:r>
              <a:rPr lang="ru-RU" sz="2000" dirty="0">
                <a:latin typeface="Cambria" panose="02040503050406030204" pitchFamily="18" charset="0"/>
              </a:rPr>
              <a:t>на </a:t>
            </a:r>
            <a:r>
              <a:rPr lang="en-US" sz="2000" i="1" dirty="0">
                <a:latin typeface="Cambria" panose="02040503050406030204" pitchFamily="18" charset="0"/>
              </a:rPr>
              <a:t>n</a:t>
            </a:r>
            <a:r>
              <a:rPr lang="ru-RU" sz="2000" i="1" dirty="0">
                <a:latin typeface="Cambria" panose="02040503050406030204" pitchFamily="18" charset="0"/>
              </a:rPr>
              <a:t> </a:t>
            </a:r>
            <a:r>
              <a:rPr lang="ru-RU" sz="2000" dirty="0">
                <a:latin typeface="Cambria" panose="02040503050406030204" pitchFamily="18" charset="0"/>
              </a:rPr>
              <a:t>равных частей.</a:t>
            </a:r>
            <a:endParaRPr lang="en-US" sz="2000" dirty="0">
              <a:latin typeface="Cambria" panose="020405030504060302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 dirty="0" smtClean="0">
                <a:latin typeface="Cambria" panose="02040503050406030204" pitchFamily="18" charset="0"/>
              </a:rPr>
              <a:t>Составляют сумму: </a:t>
            </a:r>
          </a:p>
          <a:p>
            <a:r>
              <a:rPr lang="ru-RU" sz="2000" b="1" i="1" dirty="0">
                <a:latin typeface="Cambria" panose="02040503050406030204" pitchFamily="18" charset="0"/>
              </a:rPr>
              <a:t>	</a:t>
            </a:r>
            <a:r>
              <a:rPr lang="en-US" sz="2000" b="1" i="1" dirty="0" smtClean="0">
                <a:latin typeface="Cambria" panose="02040503050406030204" pitchFamily="18" charset="0"/>
              </a:rPr>
              <a:t>S</a:t>
            </a:r>
            <a:r>
              <a:rPr lang="en-US" sz="2000" b="1" i="1" baseline="-25000" dirty="0" smtClean="0">
                <a:latin typeface="Cambria" panose="02040503050406030204" pitchFamily="18" charset="0"/>
              </a:rPr>
              <a:t>n</a:t>
            </a:r>
            <a:r>
              <a:rPr lang="ru-RU" sz="2000" b="1" i="1" dirty="0">
                <a:latin typeface="Cambria" panose="02040503050406030204" pitchFamily="18" charset="0"/>
              </a:rPr>
              <a:t>= </a:t>
            </a:r>
            <a:r>
              <a:rPr lang="en-US" sz="2000" b="1" i="1" dirty="0">
                <a:latin typeface="Cambria" panose="02040503050406030204" pitchFamily="18" charset="0"/>
              </a:rPr>
              <a:t>f(x</a:t>
            </a:r>
            <a:r>
              <a:rPr lang="en-US" sz="2000" b="1" i="1" baseline="-25000" dirty="0">
                <a:latin typeface="Cambria" panose="02040503050406030204" pitchFamily="18" charset="0"/>
              </a:rPr>
              <a:t>0</a:t>
            </a:r>
            <a:r>
              <a:rPr lang="en-US" sz="2000" b="1" i="1" dirty="0">
                <a:latin typeface="Cambria" panose="02040503050406030204" pitchFamily="18" charset="0"/>
              </a:rPr>
              <a:t>)</a:t>
            </a:r>
            <a:r>
              <a:rPr lang="el-GR" sz="2000" b="1" i="1" dirty="0">
                <a:latin typeface="Cambria" panose="02040503050406030204" pitchFamily="18" charset="0"/>
              </a:rPr>
              <a:t>Δ</a:t>
            </a:r>
            <a:r>
              <a:rPr lang="en-US" sz="2000" b="1" i="1" dirty="0">
                <a:latin typeface="Cambria" panose="02040503050406030204" pitchFamily="18" charset="0"/>
              </a:rPr>
              <a:t>x</a:t>
            </a:r>
            <a:r>
              <a:rPr lang="en-US" sz="2000" b="1" i="1" baseline="-25000" dirty="0">
                <a:latin typeface="Cambria" panose="02040503050406030204" pitchFamily="18" charset="0"/>
              </a:rPr>
              <a:t>0</a:t>
            </a:r>
            <a:r>
              <a:rPr lang="ru-RU" sz="2000" b="1" i="1" baseline="-25000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f(x</a:t>
            </a:r>
            <a:r>
              <a:rPr lang="en-US" sz="2000" b="1" i="1" baseline="-25000" dirty="0">
                <a:latin typeface="Cambria" panose="02040503050406030204" pitchFamily="18" charset="0"/>
              </a:rPr>
              <a:t>1</a:t>
            </a:r>
            <a:r>
              <a:rPr lang="en-US" sz="2000" b="1" i="1" dirty="0">
                <a:latin typeface="Cambria" panose="02040503050406030204" pitchFamily="18" charset="0"/>
              </a:rPr>
              <a:t>)</a:t>
            </a:r>
            <a:r>
              <a:rPr lang="el-GR" sz="2000" b="1" i="1" dirty="0">
                <a:latin typeface="Cambria" panose="02040503050406030204" pitchFamily="18" charset="0"/>
              </a:rPr>
              <a:t>Δ</a:t>
            </a:r>
            <a:r>
              <a:rPr lang="en-US" sz="2000" b="1" i="1" dirty="0">
                <a:latin typeface="Cambria" panose="02040503050406030204" pitchFamily="18" charset="0"/>
              </a:rPr>
              <a:t>x</a:t>
            </a:r>
            <a:r>
              <a:rPr lang="en-US" sz="2000" b="1" i="1" baseline="-25000" dirty="0">
                <a:latin typeface="Cambria" panose="02040503050406030204" pitchFamily="18" charset="0"/>
              </a:rPr>
              <a:t>1</a:t>
            </a:r>
            <a:r>
              <a:rPr lang="ru-RU" sz="2000" b="1" i="1" baseline="-25000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f(x</a:t>
            </a:r>
            <a:r>
              <a:rPr lang="en-US" sz="2000" b="1" i="1" baseline="-25000" dirty="0">
                <a:latin typeface="Cambria" panose="02040503050406030204" pitchFamily="18" charset="0"/>
              </a:rPr>
              <a:t>2</a:t>
            </a:r>
            <a:r>
              <a:rPr lang="en-US" sz="2000" b="1" i="1" dirty="0">
                <a:latin typeface="Cambria" panose="02040503050406030204" pitchFamily="18" charset="0"/>
              </a:rPr>
              <a:t>)</a:t>
            </a:r>
            <a:r>
              <a:rPr lang="el-GR" sz="2000" b="1" i="1" dirty="0">
                <a:latin typeface="Cambria" panose="02040503050406030204" pitchFamily="18" charset="0"/>
              </a:rPr>
              <a:t>Δ</a:t>
            </a:r>
            <a:r>
              <a:rPr lang="en-US" sz="2000" b="1" i="1" dirty="0">
                <a:latin typeface="Cambria" panose="02040503050406030204" pitchFamily="18" charset="0"/>
              </a:rPr>
              <a:t>x</a:t>
            </a:r>
            <a:r>
              <a:rPr lang="en-US" sz="2000" b="1" i="1" baseline="-25000" dirty="0">
                <a:latin typeface="Cambria" panose="02040503050406030204" pitchFamily="18" charset="0"/>
              </a:rPr>
              <a:t>2</a:t>
            </a:r>
            <a:r>
              <a:rPr lang="ru-RU" sz="2000" b="1" i="1" baseline="-25000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 + </a:t>
            </a:r>
            <a:r>
              <a:rPr lang="en-US" sz="2000" b="1" i="1" dirty="0">
                <a:latin typeface="Cambria" panose="02040503050406030204" pitchFamily="18" charset="0"/>
              </a:rPr>
              <a:t>…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f(</a:t>
            </a:r>
            <a:r>
              <a:rPr lang="en-US" sz="2000" b="1" i="1" dirty="0" err="1">
                <a:latin typeface="Cambria" panose="02040503050406030204" pitchFamily="18" charset="0"/>
              </a:rPr>
              <a:t>x</a:t>
            </a:r>
            <a:r>
              <a:rPr lang="en-US" sz="2000" b="1" i="1" baseline="-25000" dirty="0" err="1">
                <a:latin typeface="Cambria" panose="02040503050406030204" pitchFamily="18" charset="0"/>
              </a:rPr>
              <a:t>k</a:t>
            </a:r>
            <a:r>
              <a:rPr lang="en-US" sz="2000" b="1" i="1" dirty="0">
                <a:latin typeface="Cambria" panose="02040503050406030204" pitchFamily="18" charset="0"/>
              </a:rPr>
              <a:t>)</a:t>
            </a:r>
            <a:r>
              <a:rPr lang="el-GR" sz="2000" b="1" i="1" dirty="0">
                <a:latin typeface="Cambria" panose="02040503050406030204" pitchFamily="18" charset="0"/>
              </a:rPr>
              <a:t>Δ</a:t>
            </a:r>
            <a:r>
              <a:rPr lang="en-US" sz="2000" b="1" i="1" dirty="0" err="1">
                <a:latin typeface="Cambria" panose="02040503050406030204" pitchFamily="18" charset="0"/>
              </a:rPr>
              <a:t>x</a:t>
            </a:r>
            <a:r>
              <a:rPr lang="en-US" sz="2000" b="1" i="1" baseline="-25000" dirty="0" err="1">
                <a:latin typeface="Cambria" panose="02040503050406030204" pitchFamily="18" charset="0"/>
              </a:rPr>
              <a:t>k</a:t>
            </a:r>
            <a:r>
              <a:rPr lang="ru-RU" sz="2000" b="1" i="1" baseline="-25000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…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+</a:t>
            </a:r>
            <a:r>
              <a:rPr lang="ru-RU" sz="2000" b="1" i="1" dirty="0">
                <a:latin typeface="Cambria" panose="02040503050406030204" pitchFamily="18" charset="0"/>
              </a:rPr>
              <a:t> </a:t>
            </a:r>
            <a:r>
              <a:rPr lang="en-US" sz="2000" b="1" i="1" dirty="0">
                <a:latin typeface="Cambria" panose="02040503050406030204" pitchFamily="18" charset="0"/>
              </a:rPr>
              <a:t>f(x</a:t>
            </a:r>
            <a:r>
              <a:rPr lang="en-US" sz="2000" b="1" i="1" baseline="-25000" dirty="0">
                <a:latin typeface="Cambria" panose="02040503050406030204" pitchFamily="18" charset="0"/>
              </a:rPr>
              <a:t>n-1</a:t>
            </a:r>
            <a:r>
              <a:rPr lang="en-US" sz="2000" b="1" i="1" dirty="0">
                <a:latin typeface="Cambria" panose="02040503050406030204" pitchFamily="18" charset="0"/>
              </a:rPr>
              <a:t>)</a:t>
            </a:r>
            <a:r>
              <a:rPr lang="el-GR" sz="2000" b="1" i="1" dirty="0">
                <a:latin typeface="Cambria" panose="02040503050406030204" pitchFamily="18" charset="0"/>
              </a:rPr>
              <a:t>Δ</a:t>
            </a:r>
            <a:r>
              <a:rPr lang="en-US" sz="2000" b="1" i="1" dirty="0">
                <a:latin typeface="Cambria" panose="02040503050406030204" pitchFamily="18" charset="0"/>
              </a:rPr>
              <a:t>x</a:t>
            </a:r>
            <a:r>
              <a:rPr lang="en-US" sz="2000" b="1" i="1" baseline="-25000" dirty="0">
                <a:latin typeface="Cambria" panose="02040503050406030204" pitchFamily="18" charset="0"/>
              </a:rPr>
              <a:t>n-1</a:t>
            </a:r>
            <a:r>
              <a:rPr lang="en-US" sz="2000" b="1" i="1" dirty="0" smtClean="0">
                <a:latin typeface="Cambria" panose="02040503050406030204" pitchFamily="18" charset="0"/>
              </a:rPr>
              <a:t>.</a:t>
            </a:r>
            <a:endParaRPr lang="ru-RU" sz="2000" b="1" i="1" dirty="0" smtClean="0">
              <a:latin typeface="Cambria" panose="02040503050406030204" pitchFamily="18" charset="0"/>
            </a:endParaRPr>
          </a:p>
          <a:p>
            <a:r>
              <a:rPr lang="ru-RU" sz="2000" dirty="0" smtClean="0">
                <a:latin typeface="Cambria" panose="02040503050406030204" pitchFamily="18" charset="0"/>
              </a:rPr>
              <a:t>3)  Вычисляют  </a:t>
            </a:r>
            <a:r>
              <a:rPr lang="en-US" sz="2000" dirty="0" err="1" smtClean="0">
                <a:latin typeface="Cambria" panose="02040503050406030204" pitchFamily="18" charset="0"/>
              </a:rPr>
              <a:t>lim</a:t>
            </a:r>
            <a:r>
              <a:rPr lang="en-US" sz="2000" dirty="0" smtClean="0">
                <a:latin typeface="Cambria" panose="02040503050406030204" pitchFamily="18" charset="0"/>
              </a:rPr>
              <a:t> S</a:t>
            </a:r>
            <a:r>
              <a:rPr lang="en-US" sz="2000" baseline="-25000" dirty="0" smtClean="0">
                <a:latin typeface="Cambria" panose="02040503050406030204" pitchFamily="18" charset="0"/>
              </a:rPr>
              <a:t>n</a:t>
            </a:r>
            <a:endParaRPr lang="ru-RU" sz="2000" baseline="-25000" dirty="0" smtClean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0275" y="3527985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latin typeface="Cambria" panose="02040503050406030204" pitchFamily="18" charset="0"/>
              </a:rPr>
              <a:t>n→∞</a:t>
            </a:r>
            <a:endParaRPr lang="ru-RU" sz="1100" i="1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663" y="3789595"/>
            <a:ext cx="8362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	</a:t>
            </a:r>
            <a:r>
              <a:rPr lang="ru-RU" dirty="0" smtClean="0">
                <a:latin typeface="Cambria" panose="02040503050406030204" pitchFamily="18" charset="0"/>
              </a:rPr>
              <a:t>В курсе математического анализа доказано, что при указанных условиях этот предел существует. Его называют определённым интегралом от функции </a:t>
            </a:r>
            <a:r>
              <a:rPr lang="en-US" b="1" i="1" dirty="0">
                <a:latin typeface="Bookman Old Style" panose="02050604050505020204" pitchFamily="18" charset="0"/>
              </a:rPr>
              <a:t>y = f(x</a:t>
            </a:r>
            <a:r>
              <a:rPr lang="en-US" b="1" i="1" dirty="0" smtClean="0">
                <a:latin typeface="Bookman Old Style" panose="02050604050505020204" pitchFamily="18" charset="0"/>
              </a:rPr>
              <a:t>)</a:t>
            </a:r>
            <a:r>
              <a:rPr lang="ru-RU" b="1" i="1" dirty="0" smtClean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 по отрезку </a:t>
            </a:r>
            <a:r>
              <a:rPr lang="ru-RU" b="1" dirty="0">
                <a:latin typeface="Cambria" panose="02040503050406030204" pitchFamily="18" charset="0"/>
              </a:rPr>
              <a:t>[</a:t>
            </a:r>
            <a:r>
              <a:rPr lang="ru-RU" b="1" i="1" dirty="0">
                <a:latin typeface="Bookman Old Style" panose="02050604050505020204" pitchFamily="18" charset="0"/>
              </a:rPr>
              <a:t>а;</a:t>
            </a:r>
            <a:r>
              <a:rPr lang="en-US" b="1" i="1" dirty="0">
                <a:latin typeface="Bookman Old Style" panose="02050604050505020204" pitchFamily="18" charset="0"/>
              </a:rPr>
              <a:t>b</a:t>
            </a:r>
            <a:r>
              <a:rPr lang="ru-RU" b="1" dirty="0">
                <a:latin typeface="Cambria" panose="02040503050406030204" pitchFamily="18" charset="0"/>
              </a:rPr>
              <a:t>]</a:t>
            </a:r>
            <a:r>
              <a:rPr lang="ru-RU" dirty="0" smtClean="0">
                <a:latin typeface="Cambria" panose="02040503050406030204" pitchFamily="18" charset="0"/>
              </a:rPr>
              <a:t> и обозначают так:</a:t>
            </a:r>
            <a:endParaRPr lang="ru-RU" dirty="0">
              <a:latin typeface="Cambria" panose="020405030504060302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56559973"/>
              </p:ext>
            </p:extLst>
          </p:nvPr>
        </p:nvGraphicFramePr>
        <p:xfrm>
          <a:off x="3423634" y="4874507"/>
          <a:ext cx="2211007" cy="1743808"/>
        </p:xfrm>
        <a:graphic>
          <a:graphicData uri="http://schemas.openxmlformats.org/presentationml/2006/ole">
            <p:oleObj spid="_x0000_s4103" name="Уравнение" r:id="rId3" imgW="609480" imgH="482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951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750" y="178434"/>
            <a:ext cx="834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Результат, полученный в 1 задаче, можно переписать так:</a:t>
            </a:r>
            <a:endParaRPr lang="ru-RU" sz="20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1109913"/>
              </p:ext>
            </p:extLst>
          </p:nvPr>
        </p:nvGraphicFramePr>
        <p:xfrm>
          <a:off x="587375" y="634637"/>
          <a:ext cx="2713038" cy="1311275"/>
        </p:xfrm>
        <a:graphic>
          <a:graphicData uri="http://schemas.openxmlformats.org/presentationml/2006/ole">
            <p:oleObj spid="_x0000_s5141" name="Уравнение" r:id="rId3" imgW="850680" imgH="482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2349" y="691357"/>
            <a:ext cx="5019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Где </a:t>
            </a:r>
            <a:r>
              <a:rPr lang="en-US" sz="2000" b="1" i="1" dirty="0" smtClean="0">
                <a:latin typeface="Cambria" panose="02040503050406030204" pitchFamily="18" charset="0"/>
              </a:rPr>
              <a:t>S</a:t>
            </a:r>
            <a:r>
              <a:rPr lang="ru-RU" sz="2000" dirty="0" smtClean="0">
                <a:latin typeface="Cambria" panose="02040503050406030204" pitchFamily="18" charset="0"/>
              </a:rPr>
              <a:t> – </a:t>
            </a:r>
            <a:r>
              <a:rPr lang="ru-RU" sz="2000" b="1" i="1" dirty="0" smtClean="0">
                <a:latin typeface="Cambria" panose="02040503050406030204" pitchFamily="18" charset="0"/>
              </a:rPr>
              <a:t>площадь криволинейной трапеции</a:t>
            </a:r>
            <a:r>
              <a:rPr lang="ru-RU" sz="2000" dirty="0" smtClean="0">
                <a:latin typeface="Cambria" panose="02040503050406030204" pitchFamily="18" charset="0"/>
              </a:rPr>
              <a:t>. В этом состоит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геометрический смысл определённого интеграла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600" y="1971132"/>
            <a:ext cx="7994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Из решения задачи 2 следует, что масса </a:t>
            </a:r>
            <a:r>
              <a:rPr lang="en-US" sz="2000" b="1" i="1" dirty="0" smtClean="0">
                <a:latin typeface="Cambria" panose="02040503050406030204" pitchFamily="18" charset="0"/>
              </a:rPr>
              <a:t>m</a:t>
            </a:r>
            <a:r>
              <a:rPr lang="ru-RU" sz="2000" dirty="0" smtClean="0">
                <a:latin typeface="Cambria" panose="02040503050406030204" pitchFamily="18" charset="0"/>
              </a:rPr>
              <a:t> неоднородного стержня с плотностью </a:t>
            </a:r>
            <a:r>
              <a:rPr lang="el-GR" sz="2000" b="1" i="1" dirty="0" smtClean="0">
                <a:latin typeface="Cambria" panose="02040503050406030204" pitchFamily="18" charset="0"/>
              </a:rPr>
              <a:t>ρ</a:t>
            </a:r>
            <a:r>
              <a:rPr lang="en-US" sz="2000" b="1" i="1" dirty="0" smtClean="0">
                <a:latin typeface="Cambria" panose="02040503050406030204" pitchFamily="18" charset="0"/>
              </a:rPr>
              <a:t>(x) </a:t>
            </a:r>
            <a:r>
              <a:rPr lang="ru-RU" sz="2000" dirty="0" smtClean="0">
                <a:latin typeface="Cambria" panose="02040503050406030204" pitchFamily="18" charset="0"/>
              </a:rPr>
              <a:t>вычисляется по формуле</a:t>
            </a:r>
            <a:endParaRPr lang="ru-RU" sz="2000" dirty="0">
              <a:latin typeface="Cambria" panose="020405030504060302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1492553"/>
              </p:ext>
            </p:extLst>
          </p:nvPr>
        </p:nvGraphicFramePr>
        <p:xfrm>
          <a:off x="587375" y="2761516"/>
          <a:ext cx="2713038" cy="1273278"/>
        </p:xfrm>
        <a:graphic>
          <a:graphicData uri="http://schemas.openxmlformats.org/presentationml/2006/ole">
            <p:oleObj spid="_x0000_s5142" name="Уравнение" r:id="rId4" imgW="876240" imgH="482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57573" y="2913395"/>
            <a:ext cx="501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В этом состоит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физический смысл определённого интеграла</a:t>
            </a:r>
            <a:r>
              <a:rPr lang="ru-RU" sz="2000" dirty="0" smtClean="0">
                <a:latin typeface="Cambria" panose="02040503050406030204" pitchFamily="18" charset="0"/>
              </a:rPr>
              <a:t>. 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600" y="4196409"/>
            <a:ext cx="816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anose="02040503050406030204" pitchFamily="18" charset="0"/>
              </a:rPr>
              <a:t>Из решения задачи 3 следует, что перемещение </a:t>
            </a:r>
            <a:r>
              <a:rPr lang="en-US" sz="2000" b="1" i="1" dirty="0" smtClean="0">
                <a:latin typeface="Cambria" panose="02040503050406030204" pitchFamily="18" charset="0"/>
              </a:rPr>
              <a:t>s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точки, движущейся по прямой со скоростью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en-US" sz="2000" b="1" i="1" dirty="0" smtClean="0">
                <a:latin typeface="Cambria" panose="02040503050406030204" pitchFamily="18" charset="0"/>
              </a:rPr>
              <a:t>v=v(t)</a:t>
            </a:r>
            <a:r>
              <a:rPr lang="ru-RU" sz="2000" dirty="0" smtClean="0">
                <a:latin typeface="Cambria" panose="02040503050406030204" pitchFamily="18" charset="0"/>
              </a:rPr>
              <a:t>, за промежуток времени от </a:t>
            </a:r>
            <a:r>
              <a:rPr lang="en-US" sz="2000" b="1" i="1" dirty="0" smtClean="0">
                <a:latin typeface="Cambria" panose="02040503050406030204" pitchFamily="18" charset="0"/>
              </a:rPr>
              <a:t>t=a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до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en-US" sz="2000" b="1" i="1" dirty="0" smtClean="0">
                <a:latin typeface="Cambria" panose="02040503050406030204" pitchFamily="18" charset="0"/>
              </a:rPr>
              <a:t>t=b</a:t>
            </a:r>
            <a:r>
              <a:rPr lang="ru-RU" sz="2000" dirty="0" smtClean="0">
                <a:latin typeface="Cambria" panose="02040503050406030204" pitchFamily="18" charset="0"/>
              </a:rPr>
              <a:t>, вычисляется по формуле</a:t>
            </a:r>
            <a:endParaRPr lang="ru-RU" sz="2000" dirty="0">
              <a:latin typeface="Cambria" panose="020405030504060302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1447748"/>
              </p:ext>
            </p:extLst>
          </p:nvPr>
        </p:nvGraphicFramePr>
        <p:xfrm>
          <a:off x="587375" y="5373687"/>
          <a:ext cx="2430462" cy="1311275"/>
        </p:xfrm>
        <a:graphic>
          <a:graphicData uri="http://schemas.openxmlformats.org/presentationml/2006/ole">
            <p:oleObj spid="_x0000_s5143" name="Уравнение" r:id="rId5" imgW="761760" imgH="4824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05185" y="5632661"/>
            <a:ext cx="5124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anose="02040503050406030204" pitchFamily="18" charset="0"/>
              </a:rPr>
              <a:t>Это ещё одно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физическое истолкование определённого интеграла</a:t>
            </a:r>
            <a:r>
              <a:rPr lang="ru-RU" sz="2000" dirty="0" smtClean="0">
                <a:latin typeface="Cambria" panose="02040503050406030204" pitchFamily="18" charset="0"/>
              </a:rPr>
              <a:t>.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48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781" y="2148185"/>
            <a:ext cx="7028847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Формула</a:t>
            </a:r>
          </a:p>
          <a:p>
            <a:pPr algn="ctr"/>
            <a:r>
              <a:rPr lang="ru-RU" sz="5400" b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Ньютона - Лейбница</a:t>
            </a:r>
            <a:endParaRPr lang="en-US" sz="5400" b="1" dirty="0" smtClean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041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28625"/>
            <a:ext cx="835342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Теорема. </a:t>
            </a:r>
          </a:p>
          <a:p>
            <a:pPr algn="just"/>
            <a:r>
              <a:rPr lang="ru-RU" sz="2800" dirty="0" smtClean="0">
                <a:latin typeface="Cambria" panose="02040503050406030204" pitchFamily="18" charset="0"/>
              </a:rPr>
              <a:t>Если функция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en-US" sz="2800" b="1" i="1" dirty="0" smtClean="0">
                <a:latin typeface="Bookman Old Style" panose="02050604050505020204" pitchFamily="18" charset="0"/>
              </a:rPr>
              <a:t>y=f(x)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непрерывна на отрезке </a:t>
            </a:r>
            <a:r>
              <a:rPr lang="en-US" sz="2800" b="1" dirty="0" smtClean="0">
                <a:latin typeface="Bookman Old Style" panose="02050604050505020204" pitchFamily="18" charset="0"/>
              </a:rPr>
              <a:t>[</a:t>
            </a:r>
            <a:r>
              <a:rPr lang="en-US" sz="2800" b="1" i="1" dirty="0" smtClean="0">
                <a:latin typeface="Bookman Old Style" panose="02050604050505020204" pitchFamily="18" charset="0"/>
              </a:rPr>
              <a:t>a</a:t>
            </a:r>
            <a:r>
              <a:rPr lang="ru-RU" sz="2800" b="1" i="1" dirty="0" smtClean="0">
                <a:latin typeface="Bookman Old Style" panose="02050604050505020204" pitchFamily="18" charset="0"/>
              </a:rPr>
              <a:t>;</a:t>
            </a:r>
            <a:r>
              <a:rPr lang="en-US" sz="2800" b="1" i="1" dirty="0" smtClean="0">
                <a:latin typeface="Bookman Old Style" panose="02050604050505020204" pitchFamily="18" charset="0"/>
              </a:rPr>
              <a:t>b</a:t>
            </a:r>
            <a:r>
              <a:rPr lang="en-US" sz="2800" b="1" dirty="0" smtClean="0">
                <a:latin typeface="Bookman Old Style" panose="02050604050505020204" pitchFamily="18" charset="0"/>
              </a:rPr>
              <a:t>]</a:t>
            </a:r>
            <a:r>
              <a:rPr lang="ru-RU" sz="2800" dirty="0" smtClean="0">
                <a:latin typeface="Cambria" panose="02040503050406030204" pitchFamily="18" charset="0"/>
              </a:rPr>
              <a:t>, то справедлива формула  </a:t>
            </a:r>
            <a:endParaRPr lang="ru-RU" sz="28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2311145"/>
              </p:ext>
            </p:extLst>
          </p:nvPr>
        </p:nvGraphicFramePr>
        <p:xfrm>
          <a:off x="2206291" y="2143125"/>
          <a:ext cx="4604084" cy="1422400"/>
        </p:xfrm>
        <a:graphic>
          <a:graphicData uri="http://schemas.openxmlformats.org/presentationml/2006/ole">
            <p:oleObj spid="_x0000_s6151" name="Уравнение" r:id="rId3" imgW="1562040" imgH="482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94335"/>
            <a:ext cx="835342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Cambria" panose="02040503050406030204" pitchFamily="18" charset="0"/>
              </a:rPr>
              <a:t>Где </a:t>
            </a:r>
            <a:r>
              <a:rPr lang="en-US" sz="2800" b="1" i="1" dirty="0" smtClean="0">
                <a:latin typeface="Bookman Old Style" panose="02050604050505020204" pitchFamily="18" charset="0"/>
              </a:rPr>
              <a:t>F(x)</a:t>
            </a:r>
            <a:r>
              <a:rPr lang="ru-RU" sz="2800" b="1" i="1" dirty="0" smtClean="0">
                <a:latin typeface="Bookman Old Style" panose="02050604050505020204" pitchFamily="18" charset="0"/>
              </a:rPr>
              <a:t> – </a:t>
            </a:r>
            <a:r>
              <a:rPr lang="ru-RU" sz="2800" dirty="0" smtClean="0">
                <a:latin typeface="Cambria" panose="02040503050406030204" pitchFamily="18" charset="0"/>
              </a:rPr>
              <a:t>первообразная для </a:t>
            </a:r>
            <a:r>
              <a:rPr lang="en-US" sz="2800" b="1" i="1" dirty="0" smtClean="0">
                <a:latin typeface="Bookman Old Style" panose="02050604050505020204" pitchFamily="18" charset="0"/>
              </a:rPr>
              <a:t>f(x).</a:t>
            </a: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95850"/>
            <a:ext cx="82772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Cambria" panose="02040503050406030204" pitchFamily="18" charset="0"/>
              </a:rPr>
              <a:t>Приведённую формулу обычно называют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формулой Ньютона – Лейбница </a:t>
            </a:r>
            <a:r>
              <a:rPr lang="ru-RU" sz="2000" b="1" i="1" dirty="0" smtClean="0">
                <a:latin typeface="Cambria" panose="02040503050406030204" pitchFamily="18" charset="0"/>
              </a:rPr>
              <a:t>в честь английского физика</a:t>
            </a:r>
            <a:r>
              <a:rPr lang="ru-RU" sz="20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Исаака Ньютона (1643-1727)</a:t>
            </a:r>
            <a:r>
              <a:rPr lang="ru-RU" sz="2000" b="1" i="1" dirty="0" smtClean="0">
                <a:latin typeface="Cambria" panose="02040503050406030204" pitchFamily="18" charset="0"/>
              </a:rPr>
              <a:t> и немецкого философа </a:t>
            </a:r>
            <a:r>
              <a:rPr lang="ru-RU" sz="20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Готфрида Лейбница (1646-1716)</a:t>
            </a:r>
            <a:r>
              <a:rPr lang="ru-RU" sz="2000" b="1" i="1" dirty="0" smtClean="0">
                <a:latin typeface="Cambria" panose="02040503050406030204" pitchFamily="18" charset="0"/>
              </a:rPr>
              <a:t>, получивших её независимо друг от друга и практически одновременно.</a:t>
            </a:r>
            <a:endParaRPr lang="ru-RU" sz="2000" b="1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54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884" y="569420"/>
            <a:ext cx="8540008" cy="282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441" y="3853132"/>
            <a:ext cx="8283051" cy="234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24" y="0"/>
            <a:ext cx="7717328" cy="73215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28649" y="764771"/>
            <a:ext cx="7983335" cy="4846927"/>
          </a:xfrm>
        </p:spPr>
        <p:txBody>
          <a:bodyPr/>
          <a:lstStyle/>
          <a:p>
            <a:r>
              <a:rPr lang="ru-RU" dirty="0" smtClean="0"/>
              <a:t>Написать конспект по следующим пунктам:</a:t>
            </a:r>
          </a:p>
          <a:p>
            <a:pPr marL="457200" indent="-457200">
              <a:buAutoNum type="arabicPeriod"/>
            </a:pPr>
            <a:r>
              <a:rPr lang="ru-RU" dirty="0" smtClean="0"/>
              <a:t>Понятие определенного интеграла (слайд 14)</a:t>
            </a:r>
          </a:p>
          <a:p>
            <a:pPr marL="457200" indent="-457200">
              <a:buAutoNum type="arabicPeriod"/>
            </a:pPr>
            <a:r>
              <a:rPr lang="ru-RU" dirty="0" smtClean="0"/>
              <a:t>Геометрический и физический смысл определенного интеграла (слайд 15)</a:t>
            </a:r>
          </a:p>
          <a:p>
            <a:pPr marL="457200" indent="-457200">
              <a:buAutoNum type="arabicPeriod"/>
            </a:pPr>
            <a:r>
              <a:rPr lang="ru-RU" dirty="0" smtClean="0"/>
              <a:t>Формула Ньютона-Лейбница (слайд 17)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Пример 1 (слайд 18)</a:t>
            </a:r>
          </a:p>
          <a:p>
            <a:pPr marL="457200" indent="-457200"/>
            <a:r>
              <a:rPr lang="ru-RU" dirty="0" smtClean="0"/>
              <a:t>Вычислить определенный интеграл: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934" y="3430863"/>
            <a:ext cx="4224281" cy="30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550" y="1047750"/>
            <a:ext cx="63531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Задачи, приводящие к понятию определённого интеграла.</a:t>
            </a:r>
            <a:endParaRPr lang="ru-RU" sz="5400" b="1" i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0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50" y="1285875"/>
            <a:ext cx="7358063" cy="5114925"/>
          </a:xfrm>
          <a:prstGeom prst="rect">
            <a:avLst/>
          </a:prstGeom>
          <a:noFill/>
        </p:spPr>
        <p:txBody>
          <a:bodyPr>
            <a:normAutofit fontScale="85000" lnSpcReduction="10000"/>
          </a:bodyPr>
          <a:lstStyle/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ru-RU" sz="2600" dirty="0">
                <a:latin typeface="+mn-lt"/>
              </a:rPr>
              <a:t>1) Алгебра и начала анализа. 10 -11 </a:t>
            </a:r>
            <a:r>
              <a:rPr lang="ru-RU" sz="2600" dirty="0" err="1">
                <a:latin typeface="+mn-lt"/>
              </a:rPr>
              <a:t>кл</a:t>
            </a:r>
            <a:r>
              <a:rPr lang="ru-RU" sz="2600" dirty="0">
                <a:latin typeface="+mn-lt"/>
              </a:rPr>
              <a:t>.: Учебник</a:t>
            </a:r>
            <a:r>
              <a:rPr lang="en-US" sz="2600" dirty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для </a:t>
            </a:r>
            <a:r>
              <a:rPr lang="ru-RU" sz="2600" dirty="0" err="1">
                <a:latin typeface="+mn-lt"/>
              </a:rPr>
              <a:t>общеобразоват</a:t>
            </a:r>
            <a:r>
              <a:rPr lang="ru-RU" sz="2600" dirty="0">
                <a:latin typeface="+mn-lt"/>
              </a:rPr>
              <a:t>. учреждений</a:t>
            </a:r>
            <a:r>
              <a:rPr lang="en-US" sz="2600" dirty="0">
                <a:latin typeface="+mn-lt"/>
              </a:rPr>
              <a:t> / </a:t>
            </a:r>
            <a:r>
              <a:rPr lang="ru-RU" sz="2600" dirty="0">
                <a:latin typeface="+mn-lt"/>
              </a:rPr>
              <a:t>А. Г. Мордкович. : 10-е – изд. – М.: Мнемозина, 2009;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n-lt"/>
                <a:hlinkClick r:id="rId2"/>
              </a:rPr>
              <a:t>https://docbaza.ru/urok/algebra/10/014/</a:t>
            </a:r>
            <a:endParaRPr lang="ru-RU" sz="2600" dirty="0">
              <a:solidFill>
                <a:srgbClr val="002060"/>
              </a:solidFill>
              <a:latin typeface="+mn-lt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</a:rPr>
              <a:t>2) Алгебра и начала анализа. 10 -11 </a:t>
            </a:r>
            <a:r>
              <a:rPr lang="ru-RU" sz="2600" dirty="0" err="1">
                <a:latin typeface="+mn-lt"/>
              </a:rPr>
              <a:t>кл</a:t>
            </a:r>
            <a:r>
              <a:rPr lang="ru-RU" sz="2600" dirty="0">
                <a:latin typeface="+mn-lt"/>
              </a:rPr>
              <a:t>.: Задачник для </a:t>
            </a:r>
            <a:r>
              <a:rPr lang="ru-RU" sz="2600" dirty="0" err="1">
                <a:latin typeface="+mn-lt"/>
              </a:rPr>
              <a:t>общеобразоват</a:t>
            </a:r>
            <a:r>
              <a:rPr lang="ru-RU" sz="2600" dirty="0">
                <a:latin typeface="+mn-lt"/>
              </a:rPr>
              <a:t>. Учреждений</a:t>
            </a:r>
            <a:r>
              <a:rPr lang="en-US" sz="2600" dirty="0">
                <a:latin typeface="+mn-lt"/>
              </a:rPr>
              <a:t> / </a:t>
            </a:r>
            <a:r>
              <a:rPr lang="ru-RU" sz="2600" dirty="0">
                <a:latin typeface="+mn-lt"/>
              </a:rPr>
              <a:t>А. Г. Мордкович, Л. О. Денисова, Т. Н. </a:t>
            </a:r>
            <a:r>
              <a:rPr lang="ru-RU" sz="2600" dirty="0" err="1">
                <a:latin typeface="+mn-lt"/>
              </a:rPr>
              <a:t>Мишустина</a:t>
            </a:r>
            <a:r>
              <a:rPr lang="ru-RU" sz="2600" dirty="0">
                <a:latin typeface="+mn-lt"/>
              </a:rPr>
              <a:t>, Е. Е. </a:t>
            </a:r>
            <a:r>
              <a:rPr lang="ru-RU" sz="2600" dirty="0" err="1">
                <a:latin typeface="+mn-lt"/>
              </a:rPr>
              <a:t>Тульчикова</a:t>
            </a:r>
            <a:r>
              <a:rPr lang="ru-RU" sz="2600" dirty="0">
                <a:latin typeface="+mn-lt"/>
              </a:rPr>
              <a:t>. - 10-е – изд. – М.: Мнемозина,2009;</a:t>
            </a:r>
            <a:r>
              <a:rPr lang="en-US" sz="2600" dirty="0">
                <a:latin typeface="+mn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n-lt"/>
                <a:hlinkClick r:id="rId3"/>
              </a:rPr>
              <a:t>https://</a:t>
            </a:r>
            <a:r>
              <a:rPr lang="en-US" sz="2600" dirty="0" smtClean="0">
                <a:solidFill>
                  <a:srgbClr val="002060"/>
                </a:solidFill>
                <a:latin typeface="+mn-lt"/>
                <a:hlinkClick r:id="rId3"/>
              </a:rPr>
              <a:t>docbaza.ru/urok/algebra/10/015/001.html</a:t>
            </a:r>
            <a:endParaRPr lang="ru-RU" sz="2600" dirty="0" smtClean="0">
              <a:solidFill>
                <a:srgbClr val="002060"/>
              </a:solidFill>
              <a:latin typeface="+mn-lt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600" dirty="0" smtClean="0">
                <a:solidFill>
                  <a:srgbClr val="002060"/>
                </a:solidFill>
              </a:rPr>
              <a:t>3) </a:t>
            </a:r>
            <a:r>
              <a:rPr lang="ru-RU" sz="2600" dirty="0" err="1" smtClean="0"/>
              <a:t>Видеоурок</a:t>
            </a:r>
            <a:r>
              <a:rPr lang="ru-RU" sz="2600" dirty="0" smtClean="0"/>
              <a:t> по теме «Понятие определенного интеграла» </a:t>
            </a:r>
            <a:r>
              <a:rPr lang="en-US" sz="2800" dirty="0" smtClean="0">
                <a:hlinkClick r:id="rId4"/>
              </a:rPr>
              <a:t>https://www.youtube.com/watch?v=-</a:t>
            </a:r>
            <a:r>
              <a:rPr lang="en-US" sz="2800" dirty="0" smtClean="0">
                <a:hlinkClick r:id="rId4"/>
              </a:rPr>
              <a:t>jBU2u9Y4TY</a:t>
            </a:r>
            <a:endParaRPr lang="ru-RU" sz="2800" dirty="0" smtClean="0"/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2800" dirty="0" smtClean="0">
                <a:latin typeface="+mn-lt"/>
              </a:rPr>
              <a:t>4) </a:t>
            </a:r>
            <a:r>
              <a:rPr lang="ru-RU" sz="2800" dirty="0" err="1" smtClean="0">
                <a:latin typeface="+mn-lt"/>
              </a:rPr>
              <a:t>Видеоурок</a:t>
            </a:r>
            <a:r>
              <a:rPr lang="ru-RU" sz="2800" dirty="0" smtClean="0">
                <a:latin typeface="+mn-lt"/>
              </a:rPr>
              <a:t> по теме «Формула Ньютона-Лейбница» </a:t>
            </a:r>
            <a:r>
              <a:rPr lang="en-US" sz="2800" dirty="0" smtClean="0">
                <a:hlinkClick r:id="rId5"/>
              </a:rPr>
              <a:t>https://www.youtube.com/watch?v=zVwLNgUobcI</a:t>
            </a:r>
            <a:endParaRPr lang="ru-RU" sz="2600" dirty="0">
              <a:latin typeface="+mn-lt"/>
            </a:endParaRPr>
          </a:p>
          <a:p>
            <a:pPr marL="365125" indent="-282575" algn="just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</a:endParaRPr>
          </a:p>
        </p:txBody>
      </p:sp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642938" y="0"/>
            <a:ext cx="7467600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Используемая литература:</a:t>
            </a:r>
            <a:endParaRPr lang="ru-RU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7700" y="647700"/>
            <a:ext cx="78438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C000"/>
                </a:solidFill>
              </a:rPr>
              <a:t>Задача 1.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	В декартовой прямоугольной системе координат </a:t>
            </a:r>
            <a:r>
              <a:rPr lang="ru-RU" sz="2800" i="1" dirty="0" smtClean="0">
                <a:latin typeface="Bookman Old Style" panose="02050604050505020204" pitchFamily="18" charset="0"/>
              </a:rPr>
              <a:t>х0у</a:t>
            </a:r>
            <a:r>
              <a:rPr lang="ru-RU" sz="2800" dirty="0" smtClean="0"/>
              <a:t> дана фигура, ограниченная осью </a:t>
            </a:r>
            <a:r>
              <a:rPr lang="ru-RU" sz="2800" i="1" dirty="0" smtClean="0">
                <a:latin typeface="Bookman Old Style" panose="02050604050505020204" pitchFamily="18" charset="0"/>
              </a:rPr>
              <a:t>0х</a:t>
            </a:r>
            <a:r>
              <a:rPr lang="ru-RU" sz="2800" dirty="0" smtClean="0"/>
              <a:t>, прямыми </a:t>
            </a:r>
            <a:r>
              <a:rPr lang="ru-RU" sz="2800" i="1" dirty="0" smtClean="0">
                <a:latin typeface="Bookman Old Style" panose="02050604050505020204" pitchFamily="18" charset="0"/>
              </a:rPr>
              <a:t>х=а, х=</a:t>
            </a:r>
            <a:r>
              <a:rPr lang="en-US" sz="2800" i="1" dirty="0" smtClean="0">
                <a:latin typeface="Bookman Old Style" panose="02050604050505020204" pitchFamily="18" charset="0"/>
              </a:rPr>
              <a:t>b</a:t>
            </a:r>
            <a:r>
              <a:rPr lang="ru-RU" sz="2800" i="1" dirty="0" smtClean="0">
                <a:latin typeface="Bookman Old Style" panose="02050604050505020204" pitchFamily="18" charset="0"/>
              </a:rPr>
              <a:t> (а&lt;</a:t>
            </a:r>
            <a:r>
              <a:rPr lang="en-US" sz="2800" i="1" dirty="0">
                <a:latin typeface="Bookman Old Style" panose="02050604050505020204" pitchFamily="18" charset="0"/>
              </a:rPr>
              <a:t> </a:t>
            </a:r>
            <a:r>
              <a:rPr lang="en-US" sz="2800" i="1" dirty="0" smtClean="0">
                <a:latin typeface="Bookman Old Style" panose="02050604050505020204" pitchFamily="18" charset="0"/>
              </a:rPr>
              <a:t>b</a:t>
            </a:r>
            <a:r>
              <a:rPr lang="ru-RU" sz="2800" i="1" dirty="0" smtClean="0">
                <a:latin typeface="Bookman Old Style" panose="02050604050505020204" pitchFamily="18" charset="0"/>
              </a:rPr>
              <a:t>) </a:t>
            </a:r>
            <a:r>
              <a:rPr lang="ru-RU" sz="2800" dirty="0" smtClean="0"/>
              <a:t>и графиком непрерывной и неотрицательной на отрезке [</a:t>
            </a:r>
            <a:r>
              <a:rPr lang="ru-RU" sz="2800" i="1" dirty="0" smtClean="0">
                <a:latin typeface="Bookman Old Style" panose="02050604050505020204" pitchFamily="18" charset="0"/>
              </a:rPr>
              <a:t>а;</a:t>
            </a:r>
            <a:r>
              <a:rPr lang="en-US" sz="2800" i="1" dirty="0">
                <a:latin typeface="Bookman Old Style" panose="02050604050505020204" pitchFamily="18" charset="0"/>
              </a:rPr>
              <a:t> b</a:t>
            </a:r>
            <a:r>
              <a:rPr lang="ru-RU" sz="2800" dirty="0" smtClean="0"/>
              <a:t>] функции </a:t>
            </a:r>
            <a:r>
              <a:rPr lang="en-US" sz="2800" i="1" dirty="0" smtClean="0">
                <a:latin typeface="Bookman Old Style" panose="02050604050505020204" pitchFamily="18" charset="0"/>
              </a:rPr>
              <a:t>y=f(x)</a:t>
            </a:r>
            <a:r>
              <a:rPr lang="ru-RU" sz="2800" dirty="0" smtClean="0"/>
              <a:t>;</a:t>
            </a:r>
            <a:r>
              <a:rPr lang="en-US" sz="2800" dirty="0" smtClean="0"/>
              <a:t> </a:t>
            </a:r>
            <a:r>
              <a:rPr lang="ru-RU" sz="2800" dirty="0" smtClean="0"/>
              <a:t>назовём эту фигуру </a:t>
            </a:r>
            <a:r>
              <a:rPr lang="ru-RU" sz="2800" b="1" i="1" dirty="0" smtClean="0"/>
              <a:t>криволинейной трапецией</a:t>
            </a:r>
            <a:r>
              <a:rPr lang="ru-RU" sz="2800" dirty="0" smtClean="0"/>
              <a:t>. Требуется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вычислить площадь криволинейной трапеции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9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419100" y="381000"/>
            <a:ext cx="19050" cy="61245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171450" y="6219126"/>
            <a:ext cx="5524500" cy="2927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012" y="1963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у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4636" y="61986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х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44" y="6219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0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71450" y="1119189"/>
            <a:ext cx="5238750" cy="3409950"/>
          </a:xfrm>
          <a:custGeom>
            <a:avLst/>
            <a:gdLst>
              <a:gd name="connsiteX0" fmla="*/ 0 w 4638675"/>
              <a:gd name="connsiteY0" fmla="*/ 3409950 h 3409950"/>
              <a:gd name="connsiteX1" fmla="*/ 1114425 w 4638675"/>
              <a:gd name="connsiteY1" fmla="*/ 1428750 h 3409950"/>
              <a:gd name="connsiteX2" fmla="*/ 4638675 w 4638675"/>
              <a:gd name="connsiteY2" fmla="*/ 0 h 340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8675" h="3409950">
                <a:moveTo>
                  <a:pt x="0" y="3409950"/>
                </a:moveTo>
                <a:cubicBezTo>
                  <a:pt x="170656" y="2703512"/>
                  <a:pt x="341313" y="1997075"/>
                  <a:pt x="1114425" y="1428750"/>
                </a:cubicBezTo>
                <a:cubicBezTo>
                  <a:pt x="1887537" y="860425"/>
                  <a:pt x="3263106" y="430212"/>
                  <a:pt x="4638675" y="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572108" y="2428875"/>
            <a:ext cx="30748" cy="3805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97568" y="2228850"/>
            <a:ext cx="3773" cy="401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413504" y="2057400"/>
            <a:ext cx="9527" cy="4162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2833212" y="1896361"/>
            <a:ext cx="21033" cy="4323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0805831">
            <a:off x="3919354" y="681525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Cambria" panose="02040503050406030204" pitchFamily="18" charset="0"/>
              </a:rPr>
              <a:t>y=f(x)</a:t>
            </a:r>
            <a:endParaRPr lang="ru-RU" sz="2800" i="1" dirty="0">
              <a:latin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1214" y="6187559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9843" y="618526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2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2375" y="619671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3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4459" y="6162677"/>
            <a:ext cx="51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х</a:t>
            </a:r>
            <a:r>
              <a:rPr lang="en-US" i="1" baseline="-25000" dirty="0" smtClean="0">
                <a:latin typeface="Cambria" panose="02040503050406030204" pitchFamily="18" charset="0"/>
              </a:rPr>
              <a:t>n</a:t>
            </a:r>
            <a:r>
              <a:rPr lang="ru-RU" i="1" baseline="-25000" dirty="0" smtClean="0">
                <a:latin typeface="Cambria" panose="02040503050406030204" pitchFamily="18" charset="0"/>
              </a:rPr>
              <a:t>-1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1150369" y="2752725"/>
            <a:ext cx="11556" cy="346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273615" y="1781175"/>
            <a:ext cx="1" cy="445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683800" y="1647825"/>
            <a:ext cx="2375" cy="4548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106354" y="1504950"/>
            <a:ext cx="35655" cy="4719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552950" y="1320605"/>
            <a:ext cx="19591" cy="486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4930" y="6187559"/>
            <a:ext cx="37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err="1" smtClean="0">
                <a:latin typeface="Cambria" panose="02040503050406030204" pitchFamily="18" charset="0"/>
              </a:rPr>
              <a:t>k</a:t>
            </a:r>
            <a:endParaRPr lang="ru-RU" b="1" i="1" baseline="-25000" dirty="0"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6601" y="6184567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k+1</a:t>
            </a:r>
            <a:endParaRPr lang="ru-RU" b="1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4977010" y="1320604"/>
            <a:ext cx="6473" cy="484207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47335" y="3181350"/>
            <a:ext cx="8322" cy="30524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8631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19764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b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31107" y="943135"/>
            <a:ext cx="30542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Разобьём отрезок </a:t>
            </a:r>
            <a:r>
              <a:rPr lang="ru-RU" sz="2000" b="1" dirty="0" smtClean="0">
                <a:latin typeface="Cambria" panose="02040503050406030204" pitchFamily="18" charset="0"/>
              </a:rPr>
              <a:t>[</a:t>
            </a:r>
            <a:r>
              <a:rPr lang="ru-RU" sz="2000" b="1" i="1" dirty="0" smtClean="0">
                <a:latin typeface="Cambria" panose="02040503050406030204" pitchFamily="18" charset="0"/>
              </a:rPr>
              <a:t>а;</a:t>
            </a:r>
            <a:r>
              <a:rPr lang="en-US" sz="2000" b="1" i="1" dirty="0" smtClean="0">
                <a:latin typeface="Cambria" panose="02040503050406030204" pitchFamily="18" charset="0"/>
              </a:rPr>
              <a:t>b</a:t>
            </a:r>
            <a:r>
              <a:rPr lang="ru-RU" sz="2000" b="1" dirty="0" smtClean="0">
                <a:latin typeface="Cambria" panose="02040503050406030204" pitchFamily="18" charset="0"/>
              </a:rPr>
              <a:t>] </a:t>
            </a:r>
            <a:r>
              <a:rPr lang="ru-RU" sz="2000" dirty="0" smtClean="0">
                <a:latin typeface="Cambria" panose="02040503050406030204" pitchFamily="18" charset="0"/>
              </a:rPr>
              <a:t>(основание криволинейной трапеции) на </a:t>
            </a:r>
            <a:r>
              <a:rPr lang="en-US" sz="2000" i="1" dirty="0" smtClean="0">
                <a:latin typeface="Cambria" panose="02040503050406030204" pitchFamily="18" charset="0"/>
              </a:rPr>
              <a:t>n</a:t>
            </a:r>
            <a:r>
              <a:rPr lang="ru-RU" sz="2000" i="1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равных частей; это разбиение осуществим с помощью точек </a:t>
            </a:r>
            <a:r>
              <a:rPr lang="ru-RU" sz="2000" b="1" i="1" dirty="0" smtClean="0">
                <a:latin typeface="Cambria" panose="02040503050406030204" pitchFamily="18" charset="0"/>
              </a:rPr>
              <a:t>х</a:t>
            </a:r>
            <a:r>
              <a:rPr lang="ru-RU" sz="2000" b="1" i="1" baseline="-25000" dirty="0" smtClean="0">
                <a:latin typeface="Cambria" panose="02040503050406030204" pitchFamily="18" charset="0"/>
              </a:rPr>
              <a:t>1</a:t>
            </a:r>
            <a:r>
              <a:rPr lang="ru-RU" sz="2000" b="1" i="1" dirty="0" smtClean="0">
                <a:latin typeface="Cambria" panose="02040503050406030204" pitchFamily="18" charset="0"/>
              </a:rPr>
              <a:t>,</a:t>
            </a:r>
            <a:r>
              <a:rPr lang="en-US" sz="2000" b="1" i="1" dirty="0" smtClean="0">
                <a:latin typeface="Cambria" panose="02040503050406030204" pitchFamily="18" charset="0"/>
              </a:rPr>
              <a:t> </a:t>
            </a:r>
            <a:r>
              <a:rPr lang="ru-RU" sz="2000" b="1" i="1" dirty="0" smtClean="0">
                <a:latin typeface="Cambria" panose="02040503050406030204" pitchFamily="18" charset="0"/>
              </a:rPr>
              <a:t>х</a:t>
            </a:r>
            <a:r>
              <a:rPr lang="ru-RU" sz="2000" b="1" i="1" baseline="-25000" dirty="0" smtClean="0">
                <a:latin typeface="Cambria" panose="02040503050406030204" pitchFamily="18" charset="0"/>
              </a:rPr>
              <a:t>2</a:t>
            </a:r>
            <a:r>
              <a:rPr lang="ru-RU" sz="2000" b="1" i="1" dirty="0" smtClean="0">
                <a:latin typeface="Cambria" panose="02040503050406030204" pitchFamily="18" charset="0"/>
              </a:rPr>
              <a:t>,</a:t>
            </a:r>
            <a:r>
              <a:rPr lang="en-US" sz="2000" b="1" i="1" dirty="0" smtClean="0">
                <a:latin typeface="Cambria" panose="02040503050406030204" pitchFamily="18" charset="0"/>
              </a:rPr>
              <a:t> </a:t>
            </a:r>
            <a:r>
              <a:rPr lang="ru-RU" sz="2000" b="1" i="1" dirty="0" smtClean="0">
                <a:latin typeface="Cambria" panose="02040503050406030204" pitchFamily="18" charset="0"/>
              </a:rPr>
              <a:t>х</a:t>
            </a:r>
            <a:r>
              <a:rPr lang="ru-RU" sz="2000" b="1" i="1" baseline="-25000" dirty="0" smtClean="0">
                <a:latin typeface="Cambria" panose="02040503050406030204" pitchFamily="18" charset="0"/>
              </a:rPr>
              <a:t>3</a:t>
            </a:r>
            <a:r>
              <a:rPr lang="ru-RU" sz="2000" b="1" i="1" dirty="0" smtClean="0">
                <a:latin typeface="Cambria" panose="02040503050406030204" pitchFamily="18" charset="0"/>
              </a:rPr>
              <a:t>,</a:t>
            </a:r>
            <a:r>
              <a:rPr lang="en-US" sz="2000" b="1" i="1" dirty="0" smtClean="0">
                <a:latin typeface="Cambria" panose="02040503050406030204" pitchFamily="18" charset="0"/>
              </a:rPr>
              <a:t> </a:t>
            </a:r>
            <a:r>
              <a:rPr lang="ru-RU" sz="2000" b="1" i="1" dirty="0" smtClean="0">
                <a:latin typeface="Cambria" panose="02040503050406030204" pitchFamily="18" charset="0"/>
              </a:rPr>
              <a:t>…,</a:t>
            </a:r>
            <a:r>
              <a:rPr lang="en-US" sz="2000" b="1" i="1" dirty="0" smtClean="0">
                <a:latin typeface="Cambria" panose="02040503050406030204" pitchFamily="18" charset="0"/>
              </a:rPr>
              <a:t> </a:t>
            </a:r>
            <a:r>
              <a:rPr lang="en-US" sz="2000" b="1" i="1" dirty="0" err="1" smtClean="0">
                <a:latin typeface="Cambria" panose="02040503050406030204" pitchFamily="18" charset="0"/>
              </a:rPr>
              <a:t>x</a:t>
            </a:r>
            <a:r>
              <a:rPr lang="en-US" sz="2000" b="1" i="1" baseline="-25000" dirty="0" err="1" smtClean="0">
                <a:latin typeface="Cambria" panose="02040503050406030204" pitchFamily="18" charset="0"/>
              </a:rPr>
              <a:t>k</a:t>
            </a:r>
            <a:r>
              <a:rPr lang="en-US" sz="2000" b="1" i="1" dirty="0" smtClean="0">
                <a:latin typeface="Cambria" panose="02040503050406030204" pitchFamily="18" charset="0"/>
              </a:rPr>
              <a:t>, x</a:t>
            </a:r>
            <a:r>
              <a:rPr lang="en-US" sz="2000" b="1" i="1" baseline="-25000" dirty="0" smtClean="0">
                <a:latin typeface="Cambria" panose="02040503050406030204" pitchFamily="18" charset="0"/>
              </a:rPr>
              <a:t>k+1</a:t>
            </a:r>
            <a:r>
              <a:rPr lang="en-US" sz="2000" b="1" i="1" dirty="0" smtClean="0">
                <a:latin typeface="Cambria" panose="02040503050406030204" pitchFamily="18" charset="0"/>
              </a:rPr>
              <a:t>, …, x</a:t>
            </a:r>
            <a:r>
              <a:rPr lang="en-US" sz="2000" b="1" i="1" baseline="-25000" dirty="0" smtClean="0">
                <a:latin typeface="Cambria" panose="02040503050406030204" pitchFamily="18" charset="0"/>
              </a:rPr>
              <a:t>n-1</a:t>
            </a:r>
            <a:r>
              <a:rPr lang="en-US" sz="2000" b="1" i="1" dirty="0" smtClean="0">
                <a:latin typeface="Cambria" panose="02040503050406030204" pitchFamily="18" charset="0"/>
              </a:rPr>
              <a:t>.</a:t>
            </a:r>
          </a:p>
          <a:p>
            <a:pPr algn="ctr"/>
            <a:r>
              <a:rPr lang="ru-RU" sz="2000" dirty="0" smtClean="0">
                <a:latin typeface="Cambria" panose="02040503050406030204" pitchFamily="18" charset="0"/>
              </a:rPr>
              <a:t>Тогда заданная трапеция разобьётся на </a:t>
            </a:r>
            <a:r>
              <a:rPr lang="en-US" sz="2000" i="1" dirty="0" smtClean="0">
                <a:latin typeface="Cambria" panose="02040503050406030204" pitchFamily="18" charset="0"/>
              </a:rPr>
              <a:t>n</a:t>
            </a:r>
            <a:r>
              <a:rPr lang="en-US" sz="2000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узеньких столбиков. Площадь всей трапеции равна сумме площадей столбиков. </a:t>
            </a:r>
            <a:endParaRPr lang="ru-RU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4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419100" y="381000"/>
            <a:ext cx="19050" cy="61245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171450" y="6219126"/>
            <a:ext cx="5524500" cy="2927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012" y="1963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у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4636" y="61986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х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44" y="6219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0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71450" y="1119189"/>
            <a:ext cx="5238750" cy="3409950"/>
          </a:xfrm>
          <a:custGeom>
            <a:avLst/>
            <a:gdLst>
              <a:gd name="connsiteX0" fmla="*/ 0 w 4638675"/>
              <a:gd name="connsiteY0" fmla="*/ 3409950 h 3409950"/>
              <a:gd name="connsiteX1" fmla="*/ 1114425 w 4638675"/>
              <a:gd name="connsiteY1" fmla="*/ 1428750 h 3409950"/>
              <a:gd name="connsiteX2" fmla="*/ 4638675 w 4638675"/>
              <a:gd name="connsiteY2" fmla="*/ 0 h 340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8675" h="3409950">
                <a:moveTo>
                  <a:pt x="0" y="3409950"/>
                </a:moveTo>
                <a:cubicBezTo>
                  <a:pt x="170656" y="2703512"/>
                  <a:pt x="341313" y="1997075"/>
                  <a:pt x="1114425" y="1428750"/>
                </a:cubicBezTo>
                <a:cubicBezTo>
                  <a:pt x="1887537" y="860425"/>
                  <a:pt x="3263106" y="430212"/>
                  <a:pt x="4638675" y="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572108" y="2428875"/>
            <a:ext cx="30748" cy="3805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97568" y="2228850"/>
            <a:ext cx="3773" cy="401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413504" y="2057400"/>
            <a:ext cx="9527" cy="4162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2833212" y="1896361"/>
            <a:ext cx="21033" cy="4323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0805831">
            <a:off x="3919354" y="681525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Cambria" panose="02040503050406030204" pitchFamily="18" charset="0"/>
              </a:rPr>
              <a:t>y=f(x)</a:t>
            </a:r>
            <a:endParaRPr lang="ru-RU" sz="2800" i="1" dirty="0">
              <a:latin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1214" y="6187559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9843" y="618526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2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2375" y="619671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3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4459" y="616267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Cambria" panose="02040503050406030204" pitchFamily="18" charset="0"/>
              </a:rPr>
              <a:t>x</a:t>
            </a:r>
            <a:r>
              <a:rPr lang="en-US" i="1" baseline="-25000" dirty="0" err="1" smtClean="0">
                <a:latin typeface="Cambria" panose="02040503050406030204" pitchFamily="18" charset="0"/>
              </a:rPr>
              <a:t>n</a:t>
            </a:r>
            <a:r>
              <a:rPr lang="ru-RU" i="1" baseline="-25000" dirty="0" smtClean="0">
                <a:latin typeface="Cambria" panose="02040503050406030204" pitchFamily="18" charset="0"/>
              </a:rPr>
              <a:t>-1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1150369" y="2752725"/>
            <a:ext cx="11556" cy="346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273615" y="1781175"/>
            <a:ext cx="1" cy="445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683800" y="1647825"/>
            <a:ext cx="2375" cy="4548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093982" y="1504950"/>
            <a:ext cx="12372" cy="4719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504267" y="1377055"/>
            <a:ext cx="39158" cy="4839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4930" y="6187559"/>
            <a:ext cx="37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err="1" smtClean="0">
                <a:latin typeface="Cambria" panose="02040503050406030204" pitchFamily="18" charset="0"/>
              </a:rPr>
              <a:t>k</a:t>
            </a:r>
            <a:endParaRPr lang="ru-RU" b="1" i="1" baseline="-25000" dirty="0"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6601" y="6184567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k+1</a:t>
            </a:r>
            <a:endParaRPr lang="ru-RU" b="1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919764" y="1238251"/>
            <a:ext cx="0" cy="4957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47335" y="3181350"/>
            <a:ext cx="8322" cy="305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8631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19764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b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5950" y="951547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Рассмотрим отдельно  </a:t>
            </a:r>
            <a:r>
              <a:rPr lang="en-US" i="1" dirty="0" smtClean="0">
                <a:latin typeface="Cambria" panose="02040503050406030204" pitchFamily="18" charset="0"/>
              </a:rPr>
              <a:t>k</a:t>
            </a:r>
            <a:r>
              <a:rPr lang="ru-RU" dirty="0" smtClean="0">
                <a:latin typeface="Cambria" panose="02040503050406030204" pitchFamily="18" charset="0"/>
              </a:rPr>
              <a:t>-</a:t>
            </a:r>
            <a:r>
              <a:rPr lang="ru-RU" dirty="0" err="1" smtClean="0">
                <a:latin typeface="Cambria" panose="02040503050406030204" pitchFamily="18" charset="0"/>
              </a:rPr>
              <a:t>ый</a:t>
            </a:r>
            <a:r>
              <a:rPr lang="ru-RU" dirty="0" smtClean="0">
                <a:latin typeface="Cambria" panose="02040503050406030204" pitchFamily="18" charset="0"/>
              </a:rPr>
              <a:t> столбик, т.е. криволинейную трапецию, основанием которой служит отрезок [</a:t>
            </a:r>
            <a:r>
              <a:rPr lang="ru-RU" b="1" i="1" dirty="0" smtClean="0">
                <a:latin typeface="Cambria" panose="02040503050406030204" pitchFamily="18" charset="0"/>
              </a:rPr>
              <a:t>х</a:t>
            </a:r>
            <a:r>
              <a:rPr lang="en-US" b="1" i="1" dirty="0">
                <a:latin typeface="Cambria" panose="02040503050406030204" pitchFamily="18" charset="0"/>
              </a:rPr>
              <a:t> 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ru-RU" b="1" i="1" dirty="0" smtClean="0">
                <a:latin typeface="Cambria" panose="02040503050406030204" pitchFamily="18" charset="0"/>
              </a:rPr>
              <a:t>; х</a:t>
            </a:r>
            <a:r>
              <a:rPr lang="en-US" b="1" i="1" dirty="0" smtClean="0">
                <a:latin typeface="Cambria" panose="02040503050406030204" pitchFamily="18" charset="0"/>
              </a:rPr>
              <a:t> 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</a:t>
            </a:r>
            <a:r>
              <a:rPr lang="ru-RU" b="1" i="1" baseline="-25000" dirty="0" smtClean="0">
                <a:latin typeface="Cambria" panose="02040503050406030204" pitchFamily="18" charset="0"/>
              </a:rPr>
              <a:t>+1</a:t>
            </a:r>
            <a:r>
              <a:rPr lang="ru-RU" dirty="0" smtClean="0">
                <a:latin typeface="Cambria" panose="02040503050406030204" pitchFamily="18" charset="0"/>
              </a:rPr>
              <a:t>]. </a:t>
            </a:r>
            <a:endParaRPr lang="ru-RU" b="1" i="1" dirty="0">
              <a:latin typeface="Cambria" panose="0204050305040603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43731" y="3620215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Площадь прямоугольника равна </a:t>
            </a:r>
            <a:r>
              <a:rPr lang="en-US" b="1" i="1" dirty="0">
                <a:latin typeface="Cambria" panose="02040503050406030204" pitchFamily="18" charset="0"/>
              </a:rPr>
              <a:t>f</a:t>
            </a:r>
            <a:r>
              <a:rPr lang="ru-RU" b="1" i="1" dirty="0">
                <a:latin typeface="Cambria" panose="02040503050406030204" pitchFamily="18" charset="0"/>
              </a:rPr>
              <a:t>(х</a:t>
            </a:r>
            <a:r>
              <a:rPr lang="en-US" b="1" i="1" dirty="0">
                <a:latin typeface="Cambria" panose="02040503050406030204" pitchFamily="18" charset="0"/>
              </a:rPr>
              <a:t> </a:t>
            </a:r>
            <a:r>
              <a:rPr lang="en-US" b="1" i="1" baseline="-25000" dirty="0">
                <a:latin typeface="Cambria" panose="02040503050406030204" pitchFamily="18" charset="0"/>
              </a:rPr>
              <a:t>k</a:t>
            </a:r>
            <a:r>
              <a:rPr lang="ru-RU" b="1" i="1" baseline="-25000" dirty="0">
                <a:latin typeface="Cambria" panose="02040503050406030204" pitchFamily="18" charset="0"/>
              </a:rPr>
              <a:t> </a:t>
            </a:r>
            <a:r>
              <a:rPr lang="ru-RU" b="1" i="1" dirty="0" smtClean="0">
                <a:latin typeface="Cambria" panose="02040503050406030204" pitchFamily="18" charset="0"/>
              </a:rPr>
              <a:t>)·</a:t>
            </a:r>
            <a:r>
              <a:rPr lang="el-GR" b="1" i="1" dirty="0" smtClean="0">
                <a:latin typeface="Cambria" panose="02040503050406030204" pitchFamily="18" charset="0"/>
              </a:rPr>
              <a:t>Δ</a:t>
            </a:r>
            <a:r>
              <a:rPr lang="ru-RU" b="1" i="1" dirty="0" smtClean="0">
                <a:latin typeface="Cambria" panose="02040503050406030204" pitchFamily="18" charset="0"/>
              </a:rPr>
              <a:t>х, </a:t>
            </a:r>
            <a:r>
              <a:rPr lang="ru-RU" dirty="0" smtClean="0">
                <a:latin typeface="Cambria" panose="02040503050406030204" pitchFamily="18" charset="0"/>
              </a:rPr>
              <a:t>где </a:t>
            </a:r>
            <a:r>
              <a:rPr lang="el-GR" b="1" i="1" dirty="0">
                <a:latin typeface="Cambria" panose="02040503050406030204" pitchFamily="18" charset="0"/>
              </a:rPr>
              <a:t>Δ</a:t>
            </a:r>
            <a:r>
              <a:rPr lang="ru-RU" dirty="0" smtClean="0">
                <a:latin typeface="Cambria" panose="02040503050406030204" pitchFamily="18" charset="0"/>
              </a:rPr>
              <a:t>х – длина отрезка [х</a:t>
            </a:r>
            <a:r>
              <a:rPr lang="en-US" b="1" i="1" dirty="0" smtClean="0">
                <a:latin typeface="Cambria" panose="02040503050406030204" pitchFamily="18" charset="0"/>
              </a:rPr>
              <a:t> 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ru-RU" b="1" i="1" dirty="0" smtClean="0">
                <a:latin typeface="Cambria" panose="02040503050406030204" pitchFamily="18" charset="0"/>
              </a:rPr>
              <a:t>; х</a:t>
            </a:r>
            <a:r>
              <a:rPr lang="en-US" b="1" i="1" dirty="0" smtClean="0">
                <a:latin typeface="Cambria" panose="02040503050406030204" pitchFamily="18" charset="0"/>
              </a:rPr>
              <a:t> </a:t>
            </a:r>
            <a:r>
              <a:rPr lang="en-US" b="1" i="1" baseline="-25000" dirty="0" smtClean="0">
                <a:latin typeface="Cambria" panose="02040503050406030204" pitchFamily="18" charset="0"/>
              </a:rPr>
              <a:t>k</a:t>
            </a:r>
            <a:r>
              <a:rPr lang="ru-RU" b="1" i="1" baseline="-25000" dirty="0" smtClean="0">
                <a:latin typeface="Cambria" panose="02040503050406030204" pitchFamily="18" charset="0"/>
              </a:rPr>
              <a:t>+1</a:t>
            </a:r>
            <a:r>
              <a:rPr lang="ru-RU" dirty="0" smtClean="0">
                <a:latin typeface="Cambria" panose="02040503050406030204" pitchFamily="18" charset="0"/>
              </a:rPr>
              <a:t>]; естественно считать составленное произведение приближённым значением площади </a:t>
            </a:r>
            <a:r>
              <a:rPr lang="en-US" i="1" dirty="0" smtClean="0">
                <a:latin typeface="Cambria" panose="02040503050406030204" pitchFamily="18" charset="0"/>
              </a:rPr>
              <a:t>k</a:t>
            </a:r>
            <a:r>
              <a:rPr lang="ru-RU" dirty="0" smtClean="0">
                <a:latin typeface="Cambria" panose="02040503050406030204" pitchFamily="18" charset="0"/>
              </a:rPr>
              <a:t>-го столбика.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3267075" y="1600200"/>
            <a:ext cx="428625" cy="4629150"/>
          </a:xfrm>
          <a:custGeom>
            <a:avLst/>
            <a:gdLst>
              <a:gd name="connsiteX0" fmla="*/ 0 w 428625"/>
              <a:gd name="connsiteY0" fmla="*/ 4629150 h 4629150"/>
              <a:gd name="connsiteX1" fmla="*/ 0 w 428625"/>
              <a:gd name="connsiteY1" fmla="*/ 152400 h 4629150"/>
              <a:gd name="connsiteX2" fmla="*/ 190500 w 428625"/>
              <a:gd name="connsiteY2" fmla="*/ 95250 h 4629150"/>
              <a:gd name="connsiteX3" fmla="*/ 295275 w 428625"/>
              <a:gd name="connsiteY3" fmla="*/ 66675 h 4629150"/>
              <a:gd name="connsiteX4" fmla="*/ 428625 w 428625"/>
              <a:gd name="connsiteY4" fmla="*/ 0 h 4629150"/>
              <a:gd name="connsiteX5" fmla="*/ 419100 w 428625"/>
              <a:gd name="connsiteY5" fmla="*/ 4629150 h 4629150"/>
              <a:gd name="connsiteX6" fmla="*/ 0 w 428625"/>
              <a:gd name="connsiteY6" fmla="*/ 462915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" h="4629150">
                <a:moveTo>
                  <a:pt x="0" y="4629150"/>
                </a:moveTo>
                <a:lnTo>
                  <a:pt x="0" y="152400"/>
                </a:lnTo>
                <a:lnTo>
                  <a:pt x="190500" y="95250"/>
                </a:lnTo>
                <a:lnTo>
                  <a:pt x="295275" y="66675"/>
                </a:lnTo>
                <a:lnTo>
                  <a:pt x="428625" y="0"/>
                </a:lnTo>
                <a:lnTo>
                  <a:pt x="419100" y="4629150"/>
                </a:lnTo>
                <a:lnTo>
                  <a:pt x="0" y="462915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91512" y="2406623"/>
            <a:ext cx="3028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ambria" panose="02040503050406030204" pitchFamily="18" charset="0"/>
              </a:rPr>
              <a:t>Заменим его прямоугольником с тем же основанием и высотой, равной  </a:t>
            </a:r>
            <a:r>
              <a:rPr lang="en-US" b="1" i="1" dirty="0">
                <a:latin typeface="Cambria" panose="02040503050406030204" pitchFamily="18" charset="0"/>
              </a:rPr>
              <a:t>f</a:t>
            </a:r>
            <a:r>
              <a:rPr lang="ru-RU" b="1" i="1" dirty="0">
                <a:latin typeface="Cambria" panose="02040503050406030204" pitchFamily="18" charset="0"/>
              </a:rPr>
              <a:t>(х</a:t>
            </a:r>
            <a:r>
              <a:rPr lang="en-US" b="1" i="1" dirty="0">
                <a:latin typeface="Cambria" panose="02040503050406030204" pitchFamily="18" charset="0"/>
              </a:rPr>
              <a:t> </a:t>
            </a:r>
            <a:r>
              <a:rPr lang="en-US" b="1" i="1" baseline="-25000" dirty="0">
                <a:latin typeface="Cambria" panose="02040503050406030204" pitchFamily="18" charset="0"/>
              </a:rPr>
              <a:t>k</a:t>
            </a:r>
            <a:r>
              <a:rPr lang="ru-RU" b="1" i="1" baseline="-25000" dirty="0">
                <a:latin typeface="Cambria" panose="02040503050406030204" pitchFamily="18" charset="0"/>
              </a:rPr>
              <a:t> </a:t>
            </a:r>
            <a:r>
              <a:rPr lang="ru-RU" b="1" i="1" dirty="0">
                <a:latin typeface="Cambria" panose="02040503050406030204" pitchFamily="18" charset="0"/>
              </a:rPr>
              <a:t>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65750" y="1753281"/>
            <a:ext cx="431273" cy="44804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10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6" grpId="0" animBg="1"/>
      <p:bldP spid="11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419100" y="381000"/>
            <a:ext cx="19050" cy="61245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012" y="19633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у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4636" y="61986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х</a:t>
            </a:r>
            <a:endParaRPr lang="ru-RU" i="1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44" y="621982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Cambria" panose="02040503050406030204" pitchFamily="18" charset="0"/>
              </a:rPr>
              <a:t>0</a:t>
            </a:r>
            <a:endParaRPr lang="ru-RU" i="1" dirty="0"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572108" y="2428875"/>
            <a:ext cx="30748" cy="3805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97568" y="2228850"/>
            <a:ext cx="3773" cy="4019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413504" y="2057400"/>
            <a:ext cx="9527" cy="4162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2833212" y="1896361"/>
            <a:ext cx="21033" cy="4323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0805831">
            <a:off x="3919354" y="681525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Cambria" panose="02040503050406030204" pitchFamily="18" charset="0"/>
              </a:rPr>
              <a:t>y=f(x)</a:t>
            </a:r>
            <a:endParaRPr lang="ru-RU" sz="2800" i="1" dirty="0">
              <a:latin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1214" y="6187559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09843" y="618526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2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2375" y="619671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3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74459" y="6162677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Cambria" panose="02040503050406030204" pitchFamily="18" charset="0"/>
              </a:rPr>
              <a:t>x</a:t>
            </a:r>
            <a:r>
              <a:rPr lang="en-US" i="1" baseline="-25000" dirty="0" err="1" smtClean="0">
                <a:latin typeface="Cambria" panose="02040503050406030204" pitchFamily="18" charset="0"/>
              </a:rPr>
              <a:t>n</a:t>
            </a:r>
            <a:r>
              <a:rPr lang="ru-RU" i="1" baseline="-25000" dirty="0" smtClean="0">
                <a:latin typeface="Cambria" panose="02040503050406030204" pitchFamily="18" charset="0"/>
              </a:rPr>
              <a:t>-1</a:t>
            </a:r>
            <a:endParaRPr lang="ru-RU" i="1" baseline="-25000" dirty="0">
              <a:latin typeface="Cambria" panose="020405030504060302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1150369" y="2752725"/>
            <a:ext cx="11556" cy="3467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273615" y="1781175"/>
            <a:ext cx="1" cy="445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683800" y="1647825"/>
            <a:ext cx="2375" cy="4548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093982" y="1504950"/>
            <a:ext cx="12372" cy="4719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504267" y="1377054"/>
            <a:ext cx="68274" cy="4810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4930" y="6187559"/>
            <a:ext cx="37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x</a:t>
            </a:r>
            <a:r>
              <a:rPr lang="en-US" b="1" i="1" baseline="-250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k</a:t>
            </a:r>
            <a:endParaRPr lang="ru-RU" b="1" i="1" baseline="-25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6601" y="6184567"/>
            <a:ext cx="55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k+1</a:t>
            </a:r>
            <a:endParaRPr lang="ru-RU" b="1" i="1" baseline="-25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239" y="1755658"/>
            <a:ext cx="410304" cy="4450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970454" y="1320605"/>
            <a:ext cx="0" cy="486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47335" y="3181350"/>
            <a:ext cx="8322" cy="3052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98631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a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19764" y="626532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b</a:t>
            </a:r>
            <a:endParaRPr lang="ru-RU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692986" y="1637123"/>
            <a:ext cx="410003" cy="45718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096957" y="1504950"/>
            <a:ext cx="431273" cy="46927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508940" y="1360128"/>
            <a:ext cx="461514" cy="4842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834900" y="1896361"/>
            <a:ext cx="431273" cy="43115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397029" y="2057400"/>
            <a:ext cx="431273" cy="4159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79776" y="2228849"/>
            <a:ext cx="431273" cy="3979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41113" y="2495550"/>
            <a:ext cx="431273" cy="37292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150477" y="2738436"/>
            <a:ext cx="405391" cy="3478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41469" y="3181350"/>
            <a:ext cx="418712" cy="3035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71450" y="6219126"/>
            <a:ext cx="5524500" cy="2927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71450" y="1119189"/>
            <a:ext cx="5238750" cy="3409950"/>
          </a:xfrm>
          <a:custGeom>
            <a:avLst/>
            <a:gdLst>
              <a:gd name="connsiteX0" fmla="*/ 0 w 4638675"/>
              <a:gd name="connsiteY0" fmla="*/ 3409950 h 3409950"/>
              <a:gd name="connsiteX1" fmla="*/ 1114425 w 4638675"/>
              <a:gd name="connsiteY1" fmla="*/ 1428750 h 3409950"/>
              <a:gd name="connsiteX2" fmla="*/ 4638675 w 4638675"/>
              <a:gd name="connsiteY2" fmla="*/ 0 h 340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8675" h="3409950">
                <a:moveTo>
                  <a:pt x="0" y="3409950"/>
                </a:moveTo>
                <a:cubicBezTo>
                  <a:pt x="170656" y="2703512"/>
                  <a:pt x="341313" y="1997075"/>
                  <a:pt x="1114425" y="1428750"/>
                </a:cubicBezTo>
                <a:cubicBezTo>
                  <a:pt x="1887537" y="860425"/>
                  <a:pt x="3263106" y="430212"/>
                  <a:pt x="4638675" y="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420885" y="447675"/>
            <a:ext cx="35545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</a:rPr>
              <a:t>Если теперь сделать то же  самое со всеми остальными столбиками, то придём к следующему результату: площадь заданной криволинейной трапеции приближённо равна площади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i="1" dirty="0" smtClean="0">
                <a:latin typeface="Cambria" panose="02040503050406030204" pitchFamily="18" charset="0"/>
              </a:rPr>
              <a:t>S</a:t>
            </a:r>
            <a:r>
              <a:rPr lang="en-US" i="1" baseline="-25000" dirty="0" smtClean="0">
                <a:latin typeface="Cambria" panose="02040503050406030204" pitchFamily="18" charset="0"/>
              </a:rPr>
              <a:t>n</a:t>
            </a:r>
            <a:r>
              <a:rPr lang="ru-RU" dirty="0" smtClean="0">
                <a:latin typeface="Cambria" panose="02040503050406030204" pitchFamily="18" charset="0"/>
              </a:rPr>
              <a:t> ступенчатой фигуры, составленной из </a:t>
            </a:r>
            <a:r>
              <a:rPr lang="ru-RU" i="1" dirty="0" smtClean="0">
                <a:latin typeface="Cambria" panose="02040503050406030204" pitchFamily="18" charset="0"/>
              </a:rPr>
              <a:t> </a:t>
            </a:r>
            <a:r>
              <a:rPr lang="en-US" i="1" dirty="0" smtClean="0">
                <a:latin typeface="Cambria" panose="02040503050406030204" pitchFamily="18" charset="0"/>
              </a:rPr>
              <a:t>n</a:t>
            </a:r>
            <a:r>
              <a:rPr lang="ru-RU" i="1" dirty="0" smtClean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прямоугольников. Имеем:</a:t>
            </a:r>
          </a:p>
          <a:p>
            <a:pPr algn="ctr"/>
            <a:r>
              <a:rPr lang="en-US" b="1" i="1" dirty="0" smtClean="0">
                <a:latin typeface="Cambria" panose="02040503050406030204" pitchFamily="18" charset="0"/>
              </a:rPr>
              <a:t>S</a:t>
            </a:r>
            <a:r>
              <a:rPr lang="en-US" b="1" i="1" baseline="-25000" dirty="0" smtClean="0">
                <a:latin typeface="Cambria" panose="02040503050406030204" pitchFamily="18" charset="0"/>
              </a:rPr>
              <a:t>n</a:t>
            </a:r>
            <a:r>
              <a:rPr lang="ru-RU" b="1" i="1" dirty="0" smtClean="0">
                <a:latin typeface="Cambria" panose="02040503050406030204" pitchFamily="18" charset="0"/>
              </a:rPr>
              <a:t>= </a:t>
            </a:r>
            <a:r>
              <a:rPr lang="en-US" b="1" i="1" dirty="0" smtClean="0">
                <a:latin typeface="Cambria" panose="02040503050406030204" pitchFamily="18" charset="0"/>
              </a:rPr>
              <a:t>f(x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0</a:t>
            </a:r>
            <a:r>
              <a:rPr lang="en-US" b="1" i="1" dirty="0" smtClean="0">
                <a:latin typeface="Cambria" panose="02040503050406030204" pitchFamily="18" charset="0"/>
              </a:rPr>
              <a:t>)</a:t>
            </a:r>
            <a:r>
              <a:rPr lang="el-GR" b="1" i="1" dirty="0" smtClean="0">
                <a:latin typeface="Cambria" panose="02040503050406030204" pitchFamily="18" charset="0"/>
              </a:rPr>
              <a:t>Δ</a:t>
            </a:r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0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f(x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1</a:t>
            </a:r>
            <a:r>
              <a:rPr lang="en-US" b="1" i="1" dirty="0" smtClean="0">
                <a:latin typeface="Cambria" panose="02040503050406030204" pitchFamily="18" charset="0"/>
              </a:rPr>
              <a:t>)</a:t>
            </a:r>
            <a:r>
              <a:rPr lang="el-GR" b="1" i="1" dirty="0">
                <a:latin typeface="Cambria" panose="02040503050406030204" pitchFamily="18" charset="0"/>
              </a:rPr>
              <a:t>Δ</a:t>
            </a:r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1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f(x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2</a:t>
            </a:r>
            <a:r>
              <a:rPr lang="en-US" b="1" i="1" dirty="0" smtClean="0">
                <a:latin typeface="Cambria" panose="02040503050406030204" pitchFamily="18" charset="0"/>
              </a:rPr>
              <a:t>)</a:t>
            </a:r>
            <a:r>
              <a:rPr lang="el-GR" b="1" i="1" dirty="0">
                <a:latin typeface="Cambria" panose="02040503050406030204" pitchFamily="18" charset="0"/>
              </a:rPr>
              <a:t>Δ</a:t>
            </a:r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2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 + </a:t>
            </a:r>
            <a:r>
              <a:rPr lang="en-US" b="1" i="1" dirty="0" smtClean="0">
                <a:latin typeface="Cambria" panose="02040503050406030204" pitchFamily="18" charset="0"/>
              </a:rPr>
              <a:t>…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f(</a:t>
            </a:r>
            <a:r>
              <a:rPr lang="en-US" b="1" i="1" dirty="0" err="1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err="1" smtClean="0">
                <a:latin typeface="Cambria" panose="02040503050406030204" pitchFamily="18" charset="0"/>
              </a:rPr>
              <a:t>k</a:t>
            </a:r>
            <a:r>
              <a:rPr lang="en-US" b="1" i="1" dirty="0" smtClean="0">
                <a:latin typeface="Cambria" panose="02040503050406030204" pitchFamily="18" charset="0"/>
              </a:rPr>
              <a:t>)</a:t>
            </a:r>
            <a:r>
              <a:rPr lang="el-GR" b="1" i="1" dirty="0">
                <a:latin typeface="Cambria" panose="02040503050406030204" pitchFamily="18" charset="0"/>
              </a:rPr>
              <a:t>Δ</a:t>
            </a:r>
            <a:r>
              <a:rPr lang="en-US" b="1" i="1" dirty="0" err="1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err="1" smtClean="0">
                <a:latin typeface="Cambria" panose="02040503050406030204" pitchFamily="18" charset="0"/>
              </a:rPr>
              <a:t>k</a:t>
            </a:r>
            <a:r>
              <a:rPr lang="ru-RU" b="1" i="1" baseline="-25000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…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+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f(x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n-1</a:t>
            </a:r>
            <a:r>
              <a:rPr lang="en-US" b="1" i="1" dirty="0" smtClean="0">
                <a:latin typeface="Cambria" panose="02040503050406030204" pitchFamily="18" charset="0"/>
              </a:rPr>
              <a:t>)</a:t>
            </a:r>
            <a:r>
              <a:rPr lang="el-GR" b="1" i="1" dirty="0">
                <a:latin typeface="Cambria" panose="02040503050406030204" pitchFamily="18" charset="0"/>
              </a:rPr>
              <a:t>Δ</a:t>
            </a:r>
            <a:r>
              <a:rPr lang="en-US" b="1" i="1" dirty="0" smtClean="0">
                <a:latin typeface="Cambria" panose="02040503050406030204" pitchFamily="18" charset="0"/>
              </a:rPr>
              <a:t>x</a:t>
            </a:r>
            <a:r>
              <a:rPr lang="en-US" b="1" i="1" baseline="-25000" dirty="0" smtClean="0">
                <a:latin typeface="Cambria" panose="02040503050406030204" pitchFamily="18" charset="0"/>
              </a:rPr>
              <a:t>n-1</a:t>
            </a:r>
            <a:r>
              <a:rPr lang="en-US" b="1" i="1" dirty="0">
                <a:latin typeface="Cambria" panose="02040503050406030204" pitchFamily="18" charset="0"/>
              </a:rPr>
              <a:t>.</a:t>
            </a:r>
            <a:endParaRPr lang="ru-RU" b="1" dirty="0">
              <a:latin typeface="Cambria" panose="02040503050406030204" pitchFamily="18" charset="0"/>
            </a:endParaRP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Здесь ради единообразия обозначений мы считаем что </a:t>
            </a:r>
            <a:r>
              <a:rPr lang="ru-RU" i="1" dirty="0" smtClean="0">
                <a:latin typeface="Cambria" panose="02040503050406030204" pitchFamily="18" charset="0"/>
              </a:rPr>
              <a:t>а=х</a:t>
            </a:r>
            <a:r>
              <a:rPr lang="ru-RU" i="1" baseline="-25000" dirty="0" smtClean="0">
                <a:latin typeface="Cambria" panose="02040503050406030204" pitchFamily="18" charset="0"/>
              </a:rPr>
              <a:t>0</a:t>
            </a:r>
            <a:r>
              <a:rPr lang="ru-RU" i="1" dirty="0" smtClean="0">
                <a:latin typeface="Cambria" panose="02040503050406030204" pitchFamily="18" charset="0"/>
              </a:rPr>
              <a:t>,  </a:t>
            </a:r>
            <a:r>
              <a:rPr lang="en-US" i="1" dirty="0" smtClean="0">
                <a:latin typeface="Cambria" panose="02040503050406030204" pitchFamily="18" charset="0"/>
              </a:rPr>
              <a:t>b</a:t>
            </a:r>
            <a:r>
              <a:rPr lang="ru-RU" i="1" dirty="0" smtClean="0">
                <a:latin typeface="Cambria" panose="02040503050406030204" pitchFamily="18" charset="0"/>
              </a:rPr>
              <a:t>=х</a:t>
            </a:r>
            <a:r>
              <a:rPr lang="en-US" i="1" baseline="-25000" dirty="0" smtClean="0">
                <a:latin typeface="Cambria" panose="02040503050406030204" pitchFamily="18" charset="0"/>
              </a:rPr>
              <a:t>n</a:t>
            </a:r>
            <a:r>
              <a:rPr lang="ru-RU" i="1" dirty="0" smtClean="0">
                <a:latin typeface="Cambria" panose="02040503050406030204" pitchFamily="18" charset="0"/>
              </a:rPr>
              <a:t>, </a:t>
            </a:r>
            <a:r>
              <a:rPr lang="el-GR" i="1" dirty="0">
                <a:latin typeface="Cambria" panose="02040503050406030204" pitchFamily="18" charset="0"/>
              </a:rPr>
              <a:t>Δ</a:t>
            </a:r>
            <a:r>
              <a:rPr lang="en-US" i="1" dirty="0">
                <a:latin typeface="Cambria" panose="02040503050406030204" pitchFamily="18" charset="0"/>
              </a:rPr>
              <a:t>x</a:t>
            </a:r>
            <a:r>
              <a:rPr lang="en-US" i="1" baseline="-25000" dirty="0">
                <a:latin typeface="Cambria" panose="02040503050406030204" pitchFamily="18" charset="0"/>
              </a:rPr>
              <a:t>0</a:t>
            </a:r>
            <a:r>
              <a:rPr lang="ru-RU" i="1" baseline="-25000" dirty="0">
                <a:latin typeface="Cambria" panose="02040503050406030204" pitchFamily="18" charset="0"/>
              </a:rPr>
              <a:t> </a:t>
            </a:r>
            <a:r>
              <a:rPr lang="ru-RU" i="1" dirty="0" smtClean="0">
                <a:latin typeface="Cambria" panose="02040503050406030204" pitchFamily="18" charset="0"/>
              </a:rPr>
              <a:t>– </a:t>
            </a:r>
            <a:r>
              <a:rPr lang="ru-RU" dirty="0" smtClean="0">
                <a:latin typeface="Cambria" panose="02040503050406030204" pitchFamily="18" charset="0"/>
              </a:rPr>
              <a:t>длина отрезка </a:t>
            </a:r>
            <a:r>
              <a:rPr lang="en-US" dirty="0" smtClean="0">
                <a:latin typeface="Cambria" panose="02040503050406030204" pitchFamily="18" charset="0"/>
              </a:rPr>
              <a:t>[</a:t>
            </a:r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en-US" i="1" baseline="-25000" dirty="0" smtClean="0">
                <a:latin typeface="Cambria" panose="02040503050406030204" pitchFamily="18" charset="0"/>
              </a:rPr>
              <a:t>0</a:t>
            </a:r>
            <a:r>
              <a:rPr lang="ru-RU" i="1" dirty="0" smtClean="0">
                <a:latin typeface="Cambria" panose="02040503050406030204" pitchFamily="18" charset="0"/>
              </a:rPr>
              <a:t>;</a:t>
            </a:r>
            <a:r>
              <a:rPr lang="en-US" i="1" dirty="0" smtClean="0">
                <a:latin typeface="Cambria" panose="02040503050406030204" pitchFamily="18" charset="0"/>
              </a:rPr>
              <a:t> x</a:t>
            </a:r>
            <a:r>
              <a:rPr lang="en-US" i="1" baseline="-25000" dirty="0" smtClean="0">
                <a:latin typeface="Cambria" panose="02040503050406030204" pitchFamily="18" charset="0"/>
              </a:rPr>
              <a:t>1</a:t>
            </a:r>
            <a:r>
              <a:rPr lang="en-US" dirty="0" smtClean="0">
                <a:latin typeface="Cambria" panose="02040503050406030204" pitchFamily="18" charset="0"/>
              </a:rPr>
              <a:t>]</a:t>
            </a:r>
            <a:r>
              <a:rPr lang="ru-RU" dirty="0" smtClean="0">
                <a:latin typeface="Cambria" panose="02040503050406030204" pitchFamily="18" charset="0"/>
              </a:rPr>
              <a:t>, </a:t>
            </a:r>
            <a:r>
              <a:rPr lang="el-GR" i="1" dirty="0">
                <a:latin typeface="Cambria" panose="02040503050406030204" pitchFamily="18" charset="0"/>
              </a:rPr>
              <a:t>Δ</a:t>
            </a:r>
            <a:r>
              <a:rPr lang="en-US" i="1" dirty="0">
                <a:latin typeface="Cambria" panose="02040503050406030204" pitchFamily="18" charset="0"/>
              </a:rPr>
              <a:t>x</a:t>
            </a:r>
            <a:r>
              <a:rPr lang="en-US" i="1" baseline="-25000" dirty="0">
                <a:latin typeface="Cambria" panose="02040503050406030204" pitchFamily="18" charset="0"/>
              </a:rPr>
              <a:t>1</a:t>
            </a:r>
            <a:r>
              <a:rPr lang="ru-RU" i="1" baseline="-25000" dirty="0">
                <a:latin typeface="Cambria" panose="02040503050406030204" pitchFamily="18" charset="0"/>
              </a:rPr>
              <a:t> </a:t>
            </a:r>
            <a:r>
              <a:rPr lang="ru-RU" i="1" dirty="0" smtClean="0">
                <a:latin typeface="Cambria" panose="02040503050406030204" pitchFamily="18" charset="0"/>
              </a:rPr>
              <a:t>–</a:t>
            </a:r>
            <a:r>
              <a:rPr lang="ru-RU" dirty="0" smtClean="0">
                <a:latin typeface="Cambria" panose="02040503050406030204" pitchFamily="18" charset="0"/>
              </a:rPr>
              <a:t>длина отрезка 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[</a:t>
            </a:r>
            <a:r>
              <a:rPr lang="en-US" i="1" dirty="0" smtClean="0">
                <a:latin typeface="Cambria" panose="02040503050406030204" pitchFamily="18" charset="0"/>
              </a:rPr>
              <a:t>x</a:t>
            </a:r>
            <a:r>
              <a:rPr lang="ru-RU" i="1" baseline="-25000" dirty="0" smtClean="0">
                <a:latin typeface="Cambria" panose="02040503050406030204" pitchFamily="18" charset="0"/>
              </a:rPr>
              <a:t>1</a:t>
            </a:r>
            <a:r>
              <a:rPr lang="ru-RU" i="1" dirty="0" smtClean="0">
                <a:latin typeface="Cambria" panose="02040503050406030204" pitchFamily="18" charset="0"/>
              </a:rPr>
              <a:t>;</a:t>
            </a:r>
            <a:r>
              <a:rPr lang="en-US" i="1" dirty="0" smtClean="0">
                <a:latin typeface="Cambria" panose="02040503050406030204" pitchFamily="18" charset="0"/>
              </a:rPr>
              <a:t> x</a:t>
            </a:r>
            <a:r>
              <a:rPr lang="ru-RU" i="1" baseline="-25000" dirty="0" smtClean="0">
                <a:latin typeface="Cambria" panose="02040503050406030204" pitchFamily="18" charset="0"/>
              </a:rPr>
              <a:t>2</a:t>
            </a:r>
            <a:r>
              <a:rPr lang="en-US" dirty="0" smtClean="0">
                <a:latin typeface="Cambria" panose="02040503050406030204" pitchFamily="18" charset="0"/>
              </a:rPr>
              <a:t>]</a:t>
            </a:r>
            <a:r>
              <a:rPr lang="ru-RU" dirty="0" smtClean="0">
                <a:latin typeface="Cambria" panose="02040503050406030204" pitchFamily="18" charset="0"/>
              </a:rPr>
              <a:t> и т.д.</a:t>
            </a:r>
          </a:p>
          <a:p>
            <a:pPr algn="ctr"/>
            <a:r>
              <a:rPr lang="ru-RU" dirty="0" smtClean="0">
                <a:latin typeface="Cambria" panose="02040503050406030204" pitchFamily="18" charset="0"/>
              </a:rPr>
              <a:t>Итак, </a:t>
            </a:r>
            <a:r>
              <a:rPr lang="en-US" b="1" i="1" dirty="0" smtClean="0">
                <a:latin typeface="Cambria" panose="02040503050406030204" pitchFamily="18" charset="0"/>
              </a:rPr>
              <a:t>S ≈</a:t>
            </a:r>
            <a:r>
              <a:rPr lang="ru-RU" b="1" i="1" dirty="0" smtClean="0">
                <a:latin typeface="Cambria" panose="02040503050406030204" pitchFamily="18" charset="0"/>
              </a:rPr>
              <a:t> </a:t>
            </a:r>
            <a:r>
              <a:rPr lang="en-US" b="1" i="1" dirty="0" smtClean="0">
                <a:latin typeface="Cambria" panose="02040503050406030204" pitchFamily="18" charset="0"/>
              </a:rPr>
              <a:t>S</a:t>
            </a:r>
            <a:r>
              <a:rPr lang="en-US" b="1" i="1" baseline="-25000" dirty="0" smtClean="0">
                <a:latin typeface="Cambria" panose="02040503050406030204" pitchFamily="18" charset="0"/>
              </a:rPr>
              <a:t>n</a:t>
            </a:r>
            <a:r>
              <a:rPr lang="ru-RU" b="1" i="1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причём это приближённое равенство тем больше, чем больше </a:t>
            </a:r>
            <a:r>
              <a:rPr lang="en-US" b="1" i="1" dirty="0" smtClean="0">
                <a:latin typeface="Cambria" panose="02040503050406030204" pitchFamily="18" charset="0"/>
              </a:rPr>
              <a:t>n</a:t>
            </a:r>
            <a:r>
              <a:rPr lang="ru-RU" b="1" i="1" dirty="0" smtClean="0">
                <a:latin typeface="Cambria" panose="02040503050406030204" pitchFamily="18" charset="0"/>
              </a:rPr>
              <a:t>.</a:t>
            </a:r>
            <a:endParaRPr lang="ru-RU" b="1" i="1" baseline="-25000" dirty="0">
              <a:latin typeface="Cambria" panose="02040503050406030204" pitchFamily="18" charset="0"/>
            </a:endParaRPr>
          </a:p>
          <a:p>
            <a:pPr algn="ctr"/>
            <a:endParaRPr lang="ru-RU" dirty="0">
              <a:latin typeface="Cambria" panose="02040503050406030204" pitchFamily="18" charset="0"/>
            </a:endParaRPr>
          </a:p>
          <a:p>
            <a:pPr algn="ctr"/>
            <a:endParaRPr lang="ru-RU" dirty="0">
              <a:latin typeface="Cambria" panose="02040503050406030204" pitchFamily="18" charset="0"/>
            </a:endParaRPr>
          </a:p>
          <a:p>
            <a:pPr algn="ctr"/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56" y="634445"/>
            <a:ext cx="3316511" cy="32250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258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8650" y="714375"/>
            <a:ext cx="7781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Принято считать, что искомая площадь есть предел последовательности (</a:t>
            </a:r>
            <a:r>
              <a:rPr lang="en-US" sz="4000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S</a:t>
            </a:r>
            <a:r>
              <a:rPr lang="en-US" sz="4000" i="1" baseline="-25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n</a:t>
            </a:r>
            <a:r>
              <a:rPr lang="ru-RU" sz="4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)</a:t>
            </a:r>
            <a:endParaRPr lang="ru-RU" sz="40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10073697"/>
              </p:ext>
            </p:extLst>
          </p:nvPr>
        </p:nvGraphicFramePr>
        <p:xfrm>
          <a:off x="2439266" y="3470275"/>
          <a:ext cx="3482109" cy="1473200"/>
        </p:xfrm>
        <a:graphic>
          <a:graphicData uri="http://schemas.openxmlformats.org/presentationml/2006/ole">
            <p:oleObj spid="_x0000_s1034" name="Уравнение" r:id="rId3" imgW="660240" imgH="27936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326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1447800"/>
            <a:ext cx="78438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C000"/>
                </a:solidFill>
              </a:rPr>
              <a:t>Задача 2 (о вычислении массы стержня).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	Дан прямолинейный неоднородный стержень, плотность в точке </a:t>
            </a:r>
            <a:r>
              <a:rPr lang="ru-RU" sz="2800" i="1" dirty="0" smtClean="0">
                <a:latin typeface="Bookman Old Style" panose="02050604050505020204" pitchFamily="18" charset="0"/>
              </a:rPr>
              <a:t>х</a:t>
            </a:r>
            <a:r>
              <a:rPr lang="ru-RU" sz="2800" dirty="0" smtClean="0"/>
              <a:t> вычисляется по формуле </a:t>
            </a:r>
            <a:r>
              <a:rPr lang="ru-RU" sz="2800" i="1" dirty="0" smtClean="0">
                <a:latin typeface="Bookman Old Style" panose="02050604050505020204" pitchFamily="18" charset="0"/>
              </a:rPr>
              <a:t>р</a:t>
            </a:r>
            <a:r>
              <a:rPr lang="en-US" sz="2800" i="1" dirty="0" smtClean="0">
                <a:latin typeface="Bookman Old Style" panose="02050604050505020204" pitchFamily="18" charset="0"/>
              </a:rPr>
              <a:t>=</a:t>
            </a:r>
            <a:r>
              <a:rPr lang="ru-RU" sz="2800" i="1" dirty="0" smtClean="0">
                <a:latin typeface="Bookman Old Style" panose="02050604050505020204" pitchFamily="18" charset="0"/>
              </a:rPr>
              <a:t>р</a:t>
            </a:r>
            <a:r>
              <a:rPr lang="en-US" sz="2800" i="1" dirty="0" smtClean="0">
                <a:latin typeface="Bookman Old Style" panose="02050604050505020204" pitchFamily="18" charset="0"/>
              </a:rPr>
              <a:t>(x)</a:t>
            </a:r>
            <a:r>
              <a:rPr lang="ru-RU" sz="2800" dirty="0"/>
              <a:t>.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Найти массу стержня.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4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0099" t="38545" r="7036" b="41636"/>
          <a:stretch/>
        </p:blipFill>
        <p:spPr>
          <a:xfrm>
            <a:off x="342901" y="2419351"/>
            <a:ext cx="8496300" cy="146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699" y="304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mbria" panose="02040503050406030204" pitchFamily="18" charset="0"/>
              </a:rPr>
              <a:t>Как известно из курса физики, </a:t>
            </a:r>
            <a:r>
              <a:rPr lang="en-US" sz="2400" b="1" i="1" dirty="0" smtClean="0">
                <a:latin typeface="Bookman Old Style" panose="02050604050505020204" pitchFamily="18" charset="0"/>
              </a:rPr>
              <a:t>m = </a:t>
            </a:r>
            <a:r>
              <a:rPr lang="el-GR" sz="2400" b="1" i="1" dirty="0" smtClean="0">
                <a:latin typeface="Bookman Old Style" panose="02050604050505020204" pitchFamily="18" charset="0"/>
              </a:rPr>
              <a:t>ρ·</a:t>
            </a:r>
            <a:r>
              <a:rPr lang="en-US" sz="2400" b="1" i="1" dirty="0" smtClean="0">
                <a:latin typeface="Bookman Old Style" panose="02050604050505020204" pitchFamily="18" charset="0"/>
              </a:rPr>
              <a:t>V</a:t>
            </a:r>
            <a:r>
              <a:rPr lang="ru-RU" sz="2400" dirty="0" smtClean="0">
                <a:latin typeface="Cambria" panose="02040503050406030204" pitchFamily="18" charset="0"/>
              </a:rPr>
              <a:t>, но этот закон действует только для однородных тел, т.е. в тех случаях, когда плотность постоянна. Для неоднородного стержня используется тот же метод, что был применён при решении задачи 1.</a:t>
            </a:r>
            <a:endParaRPr lang="ru-RU" sz="2400" dirty="0">
              <a:latin typeface="Cambria" panose="020405030504060302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71500" y="3295650"/>
            <a:ext cx="7915275" cy="952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86274" y="292631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х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0474" y="3424686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х</a:t>
            </a:r>
            <a:r>
              <a:rPr lang="en-US" b="1" i="1" baseline="-2500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n-1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=b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6518" y="3420844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x</a:t>
            </a:r>
            <a:r>
              <a:rPr lang="en-US" b="1" i="1" baseline="-2500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k+1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6408" y="3435817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x</a:t>
            </a:r>
            <a:r>
              <a:rPr lang="en-US" b="1" i="1" baseline="-25000" dirty="0" err="1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k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9523" y="3425251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x</a:t>
            </a:r>
            <a:r>
              <a:rPr lang="en-US" b="1" i="1" baseline="-25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2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70247" y="346043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x</a:t>
            </a:r>
            <a:r>
              <a:rPr lang="en-US" b="1" i="1" baseline="-2500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1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50595" y="3455614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х</a:t>
            </a:r>
            <a:r>
              <a:rPr lang="en-US" b="1" i="1" baseline="-25000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0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=a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8247" y="2977873"/>
            <a:ext cx="6213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       I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        </a:t>
            </a:r>
            <a:r>
              <a:rPr lang="en-US" sz="3200" dirty="0" err="1" smtClean="0"/>
              <a:t>I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875" y="4171949"/>
            <a:ext cx="8588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Cambria" panose="02040503050406030204" pitchFamily="18" charset="0"/>
              </a:rPr>
              <a:t>Разобьём отрезок </a:t>
            </a:r>
            <a:r>
              <a:rPr lang="ru-RU" sz="2000" b="1" dirty="0" smtClean="0">
                <a:latin typeface="Cambria" panose="02040503050406030204" pitchFamily="18" charset="0"/>
              </a:rPr>
              <a:t>[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а;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b</a:t>
            </a:r>
            <a:r>
              <a:rPr lang="ru-RU" sz="2000" b="1" dirty="0" smtClean="0">
                <a:latin typeface="Cambria" panose="02040503050406030204" pitchFamily="18" charset="0"/>
              </a:rPr>
              <a:t>] </a:t>
            </a:r>
            <a:r>
              <a:rPr lang="ru-RU" sz="2000" dirty="0" smtClean="0">
                <a:latin typeface="Cambria" panose="02040503050406030204" pitchFamily="18" charset="0"/>
              </a:rPr>
              <a:t>на </a:t>
            </a:r>
            <a:r>
              <a:rPr lang="en-US" sz="2000" i="1" dirty="0" smtClean="0">
                <a:latin typeface="Cambria" panose="02040503050406030204" pitchFamily="18" charset="0"/>
              </a:rPr>
              <a:t>n</a:t>
            </a:r>
            <a:r>
              <a:rPr lang="ru-RU" sz="2000" i="1" dirty="0" smtClean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равных частей;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2000" dirty="0">
                <a:latin typeface="Cambria" panose="02040503050406030204" pitchFamily="18" charset="0"/>
              </a:rPr>
              <a:t>Рассмотрим отдельно  </a:t>
            </a:r>
            <a:r>
              <a:rPr lang="en-US" sz="2000" i="1" dirty="0">
                <a:latin typeface="Cambria" panose="02040503050406030204" pitchFamily="18" charset="0"/>
              </a:rPr>
              <a:t>k</a:t>
            </a:r>
            <a:r>
              <a:rPr lang="ru-RU" sz="2000" dirty="0">
                <a:latin typeface="Cambria" panose="02040503050406030204" pitchFamily="18" charset="0"/>
              </a:rPr>
              <a:t>-</a:t>
            </a:r>
            <a:r>
              <a:rPr lang="ru-RU" sz="2000" dirty="0" err="1">
                <a:latin typeface="Cambria" panose="02040503050406030204" pitchFamily="18" charset="0"/>
              </a:rPr>
              <a:t>ый</a:t>
            </a:r>
            <a:r>
              <a:rPr lang="ru-RU" sz="2000" dirty="0">
                <a:latin typeface="Cambria" panose="02040503050406030204" pitchFamily="18" charset="0"/>
              </a:rPr>
              <a:t> </a:t>
            </a:r>
            <a:r>
              <a:rPr lang="ru-RU" sz="2000" dirty="0" smtClean="0">
                <a:latin typeface="Cambria" panose="02040503050406030204" pitchFamily="18" charset="0"/>
              </a:rPr>
              <a:t>участок [</a:t>
            </a:r>
            <a:r>
              <a:rPr lang="ru-RU" sz="2000" b="1" i="1" dirty="0">
                <a:latin typeface="Bookman Old Style" panose="02050604050505020204" pitchFamily="18" charset="0"/>
              </a:rPr>
              <a:t>х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; х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+1</a:t>
            </a:r>
            <a:r>
              <a:rPr lang="ru-RU" sz="2000" dirty="0" smtClean="0">
                <a:latin typeface="Cambria" panose="02040503050406030204" pitchFamily="18" charset="0"/>
              </a:rPr>
              <a:t>] и будем считать, что плотность во всех точках этого участка постоянна, а именно такая, как, например, в точке </a:t>
            </a:r>
            <a:r>
              <a:rPr lang="ru-RU" sz="2000" b="1" i="1" dirty="0">
                <a:latin typeface="Bookman Old Style" panose="02050604050505020204" pitchFamily="18" charset="0"/>
              </a:rPr>
              <a:t>х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dirty="0" smtClean="0">
                <a:latin typeface="Cambria" panose="02040503050406030204" pitchFamily="18" charset="0"/>
              </a:rPr>
              <a:t> . Итак, считаем, что 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=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ρ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(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</a:t>
            </a:r>
            <a:r>
              <a:rPr lang="ru-RU" sz="2000" i="1" dirty="0" smtClean="0">
                <a:latin typeface="Bookman Old Style" panose="02050604050505020204" pitchFamily="18" charset="0"/>
              </a:rPr>
              <a:t>.</a:t>
            </a:r>
            <a:endParaRPr lang="ru-RU" sz="2000" b="1" i="1" dirty="0">
              <a:latin typeface="Bookman Old Style" panose="02050604050505020204" pitchFamily="18" charset="0"/>
            </a:endParaRPr>
          </a:p>
          <a:p>
            <a:pPr marL="342900" indent="-342900">
              <a:buAutoNum type="arabicParenR"/>
            </a:pPr>
            <a:r>
              <a:rPr lang="ru-RU" sz="2000" dirty="0">
                <a:latin typeface="Cambria" panose="02040503050406030204" pitchFamily="18" charset="0"/>
              </a:rPr>
              <a:t>Н</a:t>
            </a:r>
            <a:r>
              <a:rPr lang="ru-RU" sz="2000" dirty="0" smtClean="0">
                <a:latin typeface="Cambria" panose="02040503050406030204" pitchFamily="18" charset="0"/>
              </a:rPr>
              <a:t>айдём приближённое значение массы 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m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 k</a:t>
            </a:r>
            <a:r>
              <a:rPr lang="en-US" sz="2000" dirty="0" smtClean="0">
                <a:latin typeface="Cambria" panose="02040503050406030204" pitchFamily="18" charset="0"/>
              </a:rPr>
              <a:t>-</a:t>
            </a:r>
            <a:r>
              <a:rPr lang="ru-RU" sz="2000" dirty="0" err="1" smtClean="0">
                <a:latin typeface="Cambria" panose="02040503050406030204" pitchFamily="18" charset="0"/>
              </a:rPr>
              <a:t>го</a:t>
            </a:r>
            <a:r>
              <a:rPr lang="ru-RU" sz="2000" dirty="0" smtClean="0">
                <a:latin typeface="Cambria" panose="02040503050406030204" pitchFamily="18" charset="0"/>
              </a:rPr>
              <a:t> участка:</a:t>
            </a:r>
          </a:p>
          <a:p>
            <a:pPr algn="ctr"/>
            <a:r>
              <a:rPr lang="en-US" sz="2000" b="1" i="1" dirty="0" err="1" smtClean="0">
                <a:latin typeface="Bookman Old Style" panose="02050604050505020204" pitchFamily="18" charset="0"/>
              </a:rPr>
              <a:t>m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≈</a:t>
            </a:r>
            <a:r>
              <a:rPr lang="el-GR" sz="2000" b="1" i="1" dirty="0">
                <a:latin typeface="Bookman Old Style" panose="02050604050505020204" pitchFamily="18" charset="0"/>
              </a:rPr>
              <a:t> ρ</a:t>
            </a:r>
            <a:r>
              <a:rPr lang="en-US" sz="2000" b="1" i="1" dirty="0">
                <a:latin typeface="Bookman Old Style" panose="02050604050505020204" pitchFamily="18" charset="0"/>
              </a:rPr>
              <a:t>(</a:t>
            </a:r>
            <a:r>
              <a:rPr lang="en-US" sz="2000" b="1" i="1" dirty="0" err="1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>
                <a:latin typeface="Bookman Old Style" panose="02050604050505020204" pitchFamily="18" charset="0"/>
              </a:rPr>
              <a:t>k</a:t>
            </a:r>
            <a:r>
              <a:rPr lang="en-US" sz="2000" b="1" i="1" dirty="0" smtClean="0">
                <a:latin typeface="Bookman Old Style" panose="02050604050505020204" pitchFamily="18" charset="0"/>
              </a:rPr>
              <a:t>)·</a:t>
            </a:r>
            <a:r>
              <a:rPr lang="el-GR" sz="2000" b="1" i="1" dirty="0" smtClean="0">
                <a:latin typeface="Bookman Old Style" panose="02050604050505020204" pitchFamily="18" charset="0"/>
              </a:rPr>
              <a:t>Δ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,</a:t>
            </a:r>
          </a:p>
          <a:p>
            <a:pPr algn="ctr"/>
            <a:r>
              <a:rPr lang="ru-RU" sz="2000" i="1" dirty="0" smtClean="0">
                <a:latin typeface="Cambria" panose="02040503050406030204" pitchFamily="18" charset="0"/>
              </a:rPr>
              <a:t>Где </a:t>
            </a:r>
            <a:r>
              <a:rPr lang="el-GR" sz="2000" b="1" i="1" dirty="0">
                <a:latin typeface="Bookman Old Style" panose="02050604050505020204" pitchFamily="18" charset="0"/>
              </a:rPr>
              <a:t>Δ</a:t>
            </a:r>
            <a:r>
              <a:rPr lang="en-US" sz="2000" b="1" i="1" dirty="0" err="1" smtClean="0">
                <a:latin typeface="Bookman Old Style" panose="02050604050505020204" pitchFamily="18" charset="0"/>
              </a:rPr>
              <a:t>x</a:t>
            </a:r>
            <a:r>
              <a:rPr lang="en-US" sz="2000" b="1" i="1" baseline="-25000" dirty="0" err="1" smtClean="0">
                <a:latin typeface="Bookman Old Style" panose="02050604050505020204" pitchFamily="18" charset="0"/>
              </a:rPr>
              <a:t>k</a:t>
            </a:r>
            <a:r>
              <a:rPr lang="ru-RU" sz="2000" b="1" i="1" dirty="0" smtClean="0">
                <a:latin typeface="Bookman Old Style" panose="02050604050505020204" pitchFamily="18" charset="0"/>
              </a:rPr>
              <a:t>, </a:t>
            </a:r>
            <a:r>
              <a:rPr lang="ru-RU" sz="2000" dirty="0" smtClean="0">
                <a:latin typeface="Cambria" panose="02040503050406030204" pitchFamily="18" charset="0"/>
              </a:rPr>
              <a:t>как и в предыдущей задаче, - длина отрезка </a:t>
            </a:r>
            <a:r>
              <a:rPr lang="ru-RU" sz="2000" dirty="0">
                <a:latin typeface="Cambria" panose="02040503050406030204" pitchFamily="18" charset="0"/>
              </a:rPr>
              <a:t>[</a:t>
            </a:r>
            <a:r>
              <a:rPr lang="ru-RU" sz="2000" b="1" i="1" dirty="0">
                <a:latin typeface="Bookman Old Style" panose="02050604050505020204" pitchFamily="18" charset="0"/>
              </a:rPr>
              <a:t>х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 </a:t>
            </a:r>
            <a:r>
              <a:rPr lang="ru-RU" sz="2000" b="1" i="1" dirty="0">
                <a:latin typeface="Bookman Old Style" panose="02050604050505020204" pitchFamily="18" charset="0"/>
              </a:rPr>
              <a:t>; х</a:t>
            </a:r>
            <a:r>
              <a:rPr lang="en-US" sz="2000" b="1" i="1" dirty="0">
                <a:latin typeface="Bookman Old Style" panose="02050604050505020204" pitchFamily="18" charset="0"/>
              </a:rPr>
              <a:t> </a:t>
            </a:r>
            <a:r>
              <a:rPr lang="en-US" sz="2000" b="1" i="1" baseline="-25000" dirty="0">
                <a:latin typeface="Bookman Old Style" panose="02050604050505020204" pitchFamily="18" charset="0"/>
              </a:rPr>
              <a:t>k</a:t>
            </a:r>
            <a:r>
              <a:rPr lang="ru-RU" sz="2000" b="1" i="1" baseline="-25000" dirty="0">
                <a:latin typeface="Bookman Old Style" panose="02050604050505020204" pitchFamily="18" charset="0"/>
              </a:rPr>
              <a:t>+1</a:t>
            </a:r>
            <a:r>
              <a:rPr lang="ru-RU" sz="2000" dirty="0" smtClean="0">
                <a:latin typeface="Cambria" panose="02040503050406030204" pitchFamily="18" charset="0"/>
              </a:rPr>
              <a:t>].</a:t>
            </a:r>
            <a:endParaRPr lang="en-US" sz="2000" dirty="0" smtClean="0">
              <a:latin typeface="Cambria" panose="02040503050406030204" pitchFamily="18" charset="0"/>
            </a:endParaRPr>
          </a:p>
          <a:p>
            <a:pPr marL="342900" indent="-342900">
              <a:buAutoNum type="arabicParenR"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3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385</TotalTime>
  <Words>1213</Words>
  <Application>Microsoft Office PowerPoint</Application>
  <PresentationFormat>Экран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Цитаты</vt:lpstr>
      <vt:lpstr>Тема Office</vt:lpstr>
      <vt:lpstr>Уравнение</vt:lpstr>
      <vt:lpstr>Определённый интеграл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Подведём итоги.</vt:lpstr>
      <vt:lpstr>Слайд 14</vt:lpstr>
      <vt:lpstr>Слайд 15</vt:lpstr>
      <vt:lpstr>Слайд 16</vt:lpstr>
      <vt:lpstr>Слайд 17</vt:lpstr>
      <vt:lpstr>Слайд 18</vt:lpstr>
      <vt:lpstr>Домашнее задание: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SERGEY</cp:lastModifiedBy>
  <cp:revision>39</cp:revision>
  <dcterms:created xsi:type="dcterms:W3CDTF">2016-03-17T18:13:52Z</dcterms:created>
  <dcterms:modified xsi:type="dcterms:W3CDTF">2020-05-20T16:39:14Z</dcterms:modified>
</cp:coreProperties>
</file>