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  <p:sldMasterId id="2147483682" r:id="rId2"/>
  </p:sldMasterIdLst>
  <p:sldIdLst>
    <p:sldId id="256" r:id="rId3"/>
    <p:sldId id="261" r:id="rId4"/>
    <p:sldId id="260" r:id="rId5"/>
    <p:sldId id="257" r:id="rId6"/>
    <p:sldId id="259" r:id="rId7"/>
    <p:sldId id="258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9029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8668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5572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70533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27097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2785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45298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89870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878267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34112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77509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023517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29246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353076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91216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217879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265752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1809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24414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3268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9144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03372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9114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06419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18C79C5D-2A6F-F04D-97DA-BEF2467B64E4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860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114803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63966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1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1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1.xml"/><Relationship Id="rId1" Type="http://schemas.openxmlformats.org/officeDocument/2006/relationships/vmlDrawing" Target="../drawings/vmlDrawing4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1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1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baza.ru/urok/algebra/10/015/001.html" TargetMode="External"/><Relationship Id="rId2" Type="http://schemas.openxmlformats.org/officeDocument/2006/relationships/hyperlink" Target="https://docbaza.ru/urok/algebra/10/014/" TargetMode="External"/><Relationship Id="rId1" Type="http://schemas.openxmlformats.org/officeDocument/2006/relationships/slideLayout" Target="../slideLayouts/slideLayout20.xml"/><Relationship Id="rId5" Type="http://schemas.openxmlformats.org/officeDocument/2006/relationships/hyperlink" Target="https://www.youtube.com/watch?v=zVwLNgUobcI" TargetMode="External"/><Relationship Id="rId4" Type="http://schemas.openxmlformats.org/officeDocument/2006/relationships/hyperlink" Target="https://www.youtube.com/watch?v=-jBU2u9Y4T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1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8831" y="1087197"/>
            <a:ext cx="7526338" cy="1827454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/>
            <a:r>
              <a:rPr lang="ru-RU" dirty="0" smtClean="0">
                <a:ln>
                  <a:solidFill>
                    <a:srgbClr val="0070C0"/>
                  </a:solidFill>
                </a:ln>
                <a:solidFill>
                  <a:srgbClr val="FFFF00"/>
                </a:solidFill>
              </a:rPr>
              <a:t>Определённый интеграл</a:t>
            </a:r>
            <a:endParaRPr lang="ru-RU" dirty="0">
              <a:ln>
                <a:solidFill>
                  <a:srgbClr val="0070C0"/>
                </a:solidFill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009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3375" y="809625"/>
            <a:ext cx="85629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mbria" panose="02040503050406030204" pitchFamily="18" charset="0"/>
              </a:rPr>
              <a:t>4) Найдём приближённое значение массы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m</a:t>
            </a:r>
            <a:r>
              <a:rPr lang="ru-RU" sz="2000" dirty="0" smtClean="0">
                <a:latin typeface="Cambria" panose="02040503050406030204" pitchFamily="18" charset="0"/>
              </a:rPr>
              <a:t> стержня:</a:t>
            </a:r>
          </a:p>
          <a:p>
            <a:pPr algn="ctr"/>
            <a:r>
              <a:rPr lang="en-US" sz="2000" b="1" i="1" dirty="0" smtClean="0">
                <a:latin typeface="Bookman Old Style" panose="02050604050505020204" pitchFamily="18" charset="0"/>
              </a:rPr>
              <a:t>m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 ≈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S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n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,</a:t>
            </a:r>
          </a:p>
          <a:p>
            <a:pPr algn="ctr"/>
            <a:r>
              <a:rPr lang="ru-RU" sz="2000" dirty="0" smtClean="0">
                <a:latin typeface="Cambria" panose="02040503050406030204" pitchFamily="18" charset="0"/>
              </a:rPr>
              <a:t>Где </a:t>
            </a:r>
            <a:r>
              <a:rPr lang="en-US" sz="2000" b="1" i="1" dirty="0">
                <a:latin typeface="Cambria" panose="02040503050406030204" pitchFamily="18" charset="0"/>
              </a:rPr>
              <a:t>S</a:t>
            </a:r>
            <a:r>
              <a:rPr lang="en-US" sz="2000" b="1" i="1" baseline="-25000" dirty="0">
                <a:latin typeface="Cambria" panose="02040503050406030204" pitchFamily="18" charset="0"/>
              </a:rPr>
              <a:t>n</a:t>
            </a:r>
            <a:r>
              <a:rPr lang="ru-RU" sz="2000" b="1" i="1" dirty="0" smtClean="0">
                <a:latin typeface="Cambria" panose="02040503050406030204" pitchFamily="18" charset="0"/>
              </a:rPr>
              <a:t>=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m</a:t>
            </a:r>
            <a:r>
              <a:rPr lang="ru-RU" sz="2000" b="1" i="1" baseline="-25000" dirty="0" smtClean="0">
                <a:latin typeface="Bookman Old Style" panose="02050604050505020204" pitchFamily="18" charset="0"/>
              </a:rPr>
              <a:t>0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 +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m</a:t>
            </a:r>
            <a:r>
              <a:rPr lang="ru-RU" sz="2000" b="1" i="1" baseline="-25000" dirty="0" smtClean="0">
                <a:latin typeface="Bookman Old Style" panose="02050604050505020204" pitchFamily="18" charset="0"/>
              </a:rPr>
              <a:t>1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 +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m</a:t>
            </a:r>
            <a:r>
              <a:rPr lang="ru-RU" sz="2000" b="1" i="1" baseline="-25000" dirty="0" smtClean="0">
                <a:latin typeface="Bookman Old Style" panose="02050604050505020204" pitchFamily="18" charset="0"/>
              </a:rPr>
              <a:t>2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 + … + </a:t>
            </a:r>
            <a:r>
              <a:rPr lang="en-US" sz="2000" b="1" i="1" dirty="0" err="1" smtClean="0">
                <a:latin typeface="Bookman Old Style" panose="02050604050505020204" pitchFamily="18" charset="0"/>
              </a:rPr>
              <a:t>m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+ … + m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n-1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=</a:t>
            </a:r>
          </a:p>
          <a:p>
            <a:pPr algn="ctr"/>
            <a:r>
              <a:rPr lang="ru-RU" sz="2000" b="1" i="1" dirty="0" smtClean="0">
                <a:latin typeface="Bookman Old Style" panose="02050604050505020204" pitchFamily="18" charset="0"/>
              </a:rPr>
              <a:t> </a:t>
            </a:r>
            <a:r>
              <a:rPr lang="el-GR" sz="2000" b="1" i="1" dirty="0">
                <a:latin typeface="Bookman Old Style" panose="02050604050505020204" pitchFamily="18" charset="0"/>
              </a:rPr>
              <a:t>ρ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(x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0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el-GR" sz="2000" b="1" i="1" dirty="0">
                <a:latin typeface="Bookman Old Style" panose="02050604050505020204" pitchFamily="18" charset="0"/>
              </a:rPr>
              <a:t>Δ</a:t>
            </a:r>
            <a:r>
              <a:rPr lang="en-US" sz="2000" b="1" i="1" dirty="0">
                <a:latin typeface="Bookman Old Style" panose="02050604050505020204" pitchFamily="18" charset="0"/>
              </a:rPr>
              <a:t>x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0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l-GR" sz="2000" b="1" i="1" dirty="0">
                <a:latin typeface="Bookman Old Style" panose="02050604050505020204" pitchFamily="18" charset="0"/>
              </a:rPr>
              <a:t>ρ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(x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1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el-GR" sz="2000" b="1" i="1" dirty="0">
                <a:latin typeface="Bookman Old Style" panose="02050604050505020204" pitchFamily="18" charset="0"/>
              </a:rPr>
              <a:t>Δ</a:t>
            </a:r>
            <a:r>
              <a:rPr lang="en-US" sz="2000" b="1" i="1" dirty="0">
                <a:latin typeface="Bookman Old Style" panose="02050604050505020204" pitchFamily="18" charset="0"/>
              </a:rPr>
              <a:t>x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1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l-GR" sz="2000" b="1" i="1" dirty="0">
                <a:latin typeface="Bookman Old Style" panose="02050604050505020204" pitchFamily="18" charset="0"/>
              </a:rPr>
              <a:t>ρ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(x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2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el-GR" sz="2000" b="1" i="1" dirty="0">
                <a:latin typeface="Bookman Old Style" panose="02050604050505020204" pitchFamily="18" charset="0"/>
              </a:rPr>
              <a:t>Δ</a:t>
            </a:r>
            <a:r>
              <a:rPr lang="en-US" sz="2000" b="1" i="1" dirty="0">
                <a:latin typeface="Bookman Old Style" panose="02050604050505020204" pitchFamily="18" charset="0"/>
              </a:rPr>
              <a:t>x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2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 + </a:t>
            </a:r>
            <a:r>
              <a:rPr lang="en-US" sz="2000" b="1" i="1" dirty="0">
                <a:latin typeface="Bookman Old Style" panose="02050604050505020204" pitchFamily="18" charset="0"/>
              </a:rPr>
              <a:t>…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l-GR" sz="2000" b="1" i="1" dirty="0">
                <a:latin typeface="Bookman Old Style" panose="02050604050505020204" pitchFamily="18" charset="0"/>
              </a:rPr>
              <a:t>ρ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(</a:t>
            </a:r>
            <a:r>
              <a:rPr lang="en-US" sz="2000" b="1" i="1" dirty="0" err="1" smtClean="0">
                <a:latin typeface="Bookman Old Style" panose="02050604050505020204" pitchFamily="18" charset="0"/>
              </a:rPr>
              <a:t>x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el-GR" sz="2000" b="1" i="1" dirty="0">
                <a:latin typeface="Bookman Old Style" panose="02050604050505020204" pitchFamily="18" charset="0"/>
              </a:rPr>
              <a:t>Δ</a:t>
            </a:r>
            <a:r>
              <a:rPr lang="en-US" sz="2000" b="1" i="1" dirty="0" err="1">
                <a:latin typeface="Bookman Old Style" panose="02050604050505020204" pitchFamily="18" charset="0"/>
              </a:rPr>
              <a:t>x</a:t>
            </a:r>
            <a:r>
              <a:rPr lang="en-US" sz="2000" b="1" i="1" baseline="-25000" dirty="0" err="1">
                <a:latin typeface="Bookman Old Style" panose="02050604050505020204" pitchFamily="18" charset="0"/>
              </a:rPr>
              <a:t>k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…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l-GR" sz="2000" b="1" i="1" dirty="0">
                <a:latin typeface="Bookman Old Style" panose="02050604050505020204" pitchFamily="18" charset="0"/>
              </a:rPr>
              <a:t>ρ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(x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n-1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el-GR" sz="2000" b="1" i="1" dirty="0">
                <a:latin typeface="Bookman Old Style" panose="02050604050505020204" pitchFamily="18" charset="0"/>
              </a:rPr>
              <a:t>Δ</a:t>
            </a:r>
            <a:r>
              <a:rPr lang="en-US" sz="2000" b="1" i="1" dirty="0">
                <a:latin typeface="Bookman Old Style" panose="02050604050505020204" pitchFamily="18" charset="0"/>
              </a:rPr>
              <a:t>x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n-1</a:t>
            </a:r>
            <a:r>
              <a:rPr lang="en-US" sz="2000" b="1" i="1" dirty="0">
                <a:latin typeface="Cambria" panose="02040503050406030204" pitchFamily="18" charset="0"/>
              </a:rPr>
              <a:t>.</a:t>
            </a:r>
            <a:endParaRPr lang="ru-RU" sz="2000" b="1" dirty="0">
              <a:latin typeface="Cambria" panose="02040503050406030204" pitchFamily="18" charset="0"/>
            </a:endParaRPr>
          </a:p>
          <a:p>
            <a:pPr algn="ctr"/>
            <a:endParaRPr lang="en-US" sz="2000" dirty="0" smtClean="0">
              <a:latin typeface="Cambria" panose="02040503050406030204" pitchFamily="18" charset="0"/>
            </a:endParaRPr>
          </a:p>
          <a:p>
            <a:r>
              <a:rPr lang="en-US" sz="2000" dirty="0" smtClean="0">
                <a:latin typeface="Cambria" panose="02040503050406030204" pitchFamily="18" charset="0"/>
              </a:rPr>
              <a:t>5) </a:t>
            </a:r>
            <a:r>
              <a:rPr lang="ru-RU" sz="2000" dirty="0" smtClean="0">
                <a:latin typeface="Cambria" panose="02040503050406030204" pitchFamily="18" charset="0"/>
              </a:rPr>
              <a:t>Точное значение массы стержня вычисляется по формуле</a:t>
            </a:r>
            <a:endParaRPr lang="ru-RU" sz="2000" dirty="0">
              <a:latin typeface="Cambria" panose="020405030504060302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696289226"/>
              </p:ext>
            </p:extLst>
          </p:nvPr>
        </p:nvGraphicFramePr>
        <p:xfrm>
          <a:off x="2673350" y="4051300"/>
          <a:ext cx="3548063" cy="1473200"/>
        </p:xfrm>
        <a:graphic>
          <a:graphicData uri="http://schemas.openxmlformats.org/presentationml/2006/ole">
            <p:oleObj spid="_x0000_s2058" name="Уравнение" r:id="rId3" imgW="672840" imgH="2793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72622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1050" y="1447800"/>
            <a:ext cx="784383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FFC000"/>
                </a:solidFill>
              </a:rPr>
              <a:t>Задача 3 (о перемещении точки).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 smtClean="0"/>
              <a:t>	По прямой движется точка. Зависимость скорости от времени выражается формулой </a:t>
            </a:r>
            <a:r>
              <a:rPr lang="en-US" sz="2800" i="1" dirty="0" smtClean="0">
                <a:latin typeface="Bookman Old Style" panose="02050604050505020204" pitchFamily="18" charset="0"/>
              </a:rPr>
              <a:t>v=v(t)</a:t>
            </a:r>
            <a:r>
              <a:rPr lang="ru-RU" sz="2800" i="1" dirty="0" smtClean="0">
                <a:latin typeface="Bookman Old Style" panose="02050604050505020204" pitchFamily="18" charset="0"/>
              </a:rPr>
              <a:t>; </a:t>
            </a:r>
            <a:r>
              <a:rPr lang="ru-RU" sz="2800" i="1" dirty="0" smtClean="0"/>
              <a:t>пусть для определённости </a:t>
            </a:r>
            <a:r>
              <a:rPr lang="en-US" sz="2800" i="1" dirty="0">
                <a:latin typeface="Bookman Old Style" panose="02050604050505020204" pitchFamily="18" charset="0"/>
              </a:rPr>
              <a:t>v(t</a:t>
            </a:r>
            <a:r>
              <a:rPr lang="en-US" sz="2800" i="1" dirty="0" smtClean="0">
                <a:latin typeface="Bookman Old Style" panose="02050604050505020204" pitchFamily="18" charset="0"/>
              </a:rPr>
              <a:t>)&gt;</a:t>
            </a:r>
            <a:r>
              <a:rPr lang="ru-RU" sz="2800" i="1" dirty="0" smtClean="0">
                <a:latin typeface="Bookman Old Style" panose="02050604050505020204" pitchFamily="18" charset="0"/>
              </a:rPr>
              <a:t>0</a:t>
            </a:r>
            <a:r>
              <a:rPr lang="ru-RU" sz="2800" dirty="0" smtClean="0"/>
              <a:t>.</a:t>
            </a:r>
            <a:r>
              <a:rPr lang="en-US" sz="2800" dirty="0" smtClean="0"/>
              <a:t> </a:t>
            </a:r>
            <a:r>
              <a:rPr lang="ru-RU" sz="2800" dirty="0" smtClean="0"/>
              <a:t> </a:t>
            </a:r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</a:rPr>
              <a:t>Найти перемещение точки за промежуток времени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[</a:t>
            </a:r>
            <a:r>
              <a:rPr lang="en-US" sz="2800" b="1" i="1" dirty="0" smtClean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  <a:t>a</a:t>
            </a:r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  <a:t>;</a:t>
            </a:r>
            <a:r>
              <a:rPr lang="en-US" sz="2800" b="1" i="1" dirty="0" smtClean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  <a:t>b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]</a:t>
            </a:r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ru-RU" sz="2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488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5300" y="276225"/>
            <a:ext cx="83248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ambria" panose="02040503050406030204" pitchFamily="18" charset="0"/>
              </a:rPr>
              <a:t>Если бы движение было равномерным, то задача решалась бы очень просто: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s = </a:t>
            </a:r>
            <a:r>
              <a:rPr lang="en-US" sz="2000" b="1" i="1" dirty="0" err="1" smtClean="0">
                <a:latin typeface="Bookman Old Style" panose="02050604050505020204" pitchFamily="18" charset="0"/>
              </a:rPr>
              <a:t>vt</a:t>
            </a:r>
            <a:r>
              <a:rPr lang="ru-RU" sz="2000" dirty="0" smtClean="0">
                <a:latin typeface="Cambria" panose="02040503050406030204" pitchFamily="18" charset="0"/>
              </a:rPr>
              <a:t>, т.е. 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s = v(b-a)</a:t>
            </a:r>
            <a:r>
              <a:rPr lang="ru-RU" sz="2000" dirty="0" smtClean="0">
                <a:latin typeface="Cambria" panose="02040503050406030204" pitchFamily="18" charset="0"/>
              </a:rPr>
              <a:t>. Для неравномерного движения приходится использовать те же идеи, на которых было основано решение двух предыдущих задач.</a:t>
            </a:r>
            <a:endParaRPr lang="ru-RU" sz="2000" dirty="0">
              <a:latin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" y="1666339"/>
            <a:ext cx="858893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000" dirty="0" smtClean="0">
                <a:latin typeface="Cambria" panose="02040503050406030204" pitchFamily="18" charset="0"/>
              </a:rPr>
              <a:t>Разобьём отрезок </a:t>
            </a:r>
            <a:r>
              <a:rPr lang="ru-RU" sz="2000" b="1" dirty="0" smtClean="0">
                <a:latin typeface="Cambria" panose="02040503050406030204" pitchFamily="18" charset="0"/>
              </a:rPr>
              <a:t>[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а;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b</a:t>
            </a:r>
            <a:r>
              <a:rPr lang="ru-RU" sz="2000" b="1" dirty="0" smtClean="0">
                <a:latin typeface="Cambria" panose="02040503050406030204" pitchFamily="18" charset="0"/>
              </a:rPr>
              <a:t>] </a:t>
            </a:r>
            <a:r>
              <a:rPr lang="ru-RU" sz="2000" dirty="0" smtClean="0">
                <a:latin typeface="Cambria" panose="02040503050406030204" pitchFamily="18" charset="0"/>
              </a:rPr>
              <a:t>на </a:t>
            </a:r>
            <a:r>
              <a:rPr lang="en-US" sz="2000" i="1" dirty="0" smtClean="0">
                <a:latin typeface="Cambria" panose="02040503050406030204" pitchFamily="18" charset="0"/>
              </a:rPr>
              <a:t>n</a:t>
            </a:r>
            <a:r>
              <a:rPr lang="ru-RU" sz="2000" i="1" dirty="0" smtClean="0">
                <a:latin typeface="Cambria" panose="02040503050406030204" pitchFamily="18" charset="0"/>
              </a:rPr>
              <a:t> </a:t>
            </a:r>
            <a:r>
              <a:rPr lang="ru-RU" sz="2000" dirty="0" smtClean="0">
                <a:latin typeface="Cambria" panose="02040503050406030204" pitchFamily="18" charset="0"/>
              </a:rPr>
              <a:t>равных частей</a:t>
            </a:r>
            <a:r>
              <a:rPr lang="ru-RU" sz="2000" dirty="0">
                <a:latin typeface="Cambria" panose="02040503050406030204" pitchFamily="18" charset="0"/>
              </a:rPr>
              <a:t>.</a:t>
            </a:r>
            <a:endParaRPr lang="en-US" sz="2000" dirty="0" smtClean="0">
              <a:latin typeface="Cambria" panose="02040503050406030204" pitchFamily="18" charset="0"/>
            </a:endParaRPr>
          </a:p>
          <a:p>
            <a:pPr marL="342900" indent="-342900">
              <a:buFontTx/>
              <a:buAutoNum type="arabicParenR"/>
            </a:pPr>
            <a:r>
              <a:rPr lang="ru-RU" sz="2000" dirty="0">
                <a:latin typeface="Cambria" panose="02040503050406030204" pitchFamily="18" charset="0"/>
              </a:rPr>
              <a:t>Рассмотрим отдельно  </a:t>
            </a:r>
            <a:r>
              <a:rPr lang="en-US" sz="2000" i="1" dirty="0">
                <a:latin typeface="Cambria" panose="02040503050406030204" pitchFamily="18" charset="0"/>
              </a:rPr>
              <a:t>k</a:t>
            </a:r>
            <a:r>
              <a:rPr lang="ru-RU" sz="2000" dirty="0">
                <a:latin typeface="Cambria" panose="02040503050406030204" pitchFamily="18" charset="0"/>
              </a:rPr>
              <a:t>-</a:t>
            </a:r>
            <a:r>
              <a:rPr lang="ru-RU" sz="2000" dirty="0" err="1">
                <a:latin typeface="Cambria" panose="02040503050406030204" pitchFamily="18" charset="0"/>
              </a:rPr>
              <a:t>ый</a:t>
            </a:r>
            <a:r>
              <a:rPr lang="ru-RU" sz="2000" dirty="0">
                <a:latin typeface="Cambria" panose="02040503050406030204" pitchFamily="18" charset="0"/>
              </a:rPr>
              <a:t> </a:t>
            </a:r>
            <a:r>
              <a:rPr lang="ru-RU" sz="2000" dirty="0" smtClean="0">
                <a:latin typeface="Cambria" panose="02040503050406030204" pitchFamily="18" charset="0"/>
              </a:rPr>
              <a:t>участок [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t 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k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 </a:t>
            </a:r>
            <a:r>
              <a:rPr lang="ru-RU" sz="2000" b="1" i="1" dirty="0">
                <a:latin typeface="Bookman Old Style" panose="02050604050505020204" pitchFamily="18" charset="0"/>
              </a:rPr>
              <a:t>;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t 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k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+1</a:t>
            </a:r>
            <a:r>
              <a:rPr lang="ru-RU" sz="2000" dirty="0" smtClean="0">
                <a:latin typeface="Cambria" panose="02040503050406030204" pitchFamily="18" charset="0"/>
              </a:rPr>
              <a:t>] и будем считать, что скорость на этом промежутке времени постоянна, а именно такая, как, например, в момент времени </a:t>
            </a:r>
            <a:r>
              <a:rPr lang="en-US" sz="2000" b="1" i="1" dirty="0">
                <a:latin typeface="Bookman Old Style" panose="02050604050505020204" pitchFamily="18" charset="0"/>
              </a:rPr>
              <a:t>t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k</a:t>
            </a:r>
            <a:r>
              <a:rPr lang="ru-RU" sz="2000" dirty="0" smtClean="0">
                <a:latin typeface="Cambria" panose="02040503050406030204" pitchFamily="18" charset="0"/>
              </a:rPr>
              <a:t> . Итак, считаем, что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v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=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v (</a:t>
            </a:r>
            <a:r>
              <a:rPr lang="en-US" sz="2000" b="1" i="1" dirty="0">
                <a:latin typeface="Bookman Old Style" panose="02050604050505020204" pitchFamily="18" charset="0"/>
              </a:rPr>
              <a:t>t 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ru-RU" sz="2000" i="1" dirty="0" smtClean="0">
                <a:latin typeface="Bookman Old Style" panose="02050604050505020204" pitchFamily="18" charset="0"/>
              </a:rPr>
              <a:t>.</a:t>
            </a:r>
            <a:endParaRPr lang="ru-RU" sz="2000" b="1" i="1" dirty="0">
              <a:latin typeface="Bookman Old Style" panose="02050604050505020204" pitchFamily="18" charset="0"/>
            </a:endParaRPr>
          </a:p>
          <a:p>
            <a:pPr marL="342900" indent="-342900">
              <a:buAutoNum type="arabicParenR"/>
            </a:pPr>
            <a:r>
              <a:rPr lang="ru-RU" sz="2000" dirty="0">
                <a:latin typeface="Cambria" panose="02040503050406030204" pitchFamily="18" charset="0"/>
              </a:rPr>
              <a:t>Н</a:t>
            </a:r>
            <a:r>
              <a:rPr lang="ru-RU" sz="2000" dirty="0" smtClean="0">
                <a:latin typeface="Cambria" panose="02040503050406030204" pitchFamily="18" charset="0"/>
              </a:rPr>
              <a:t>айдём приближённое значение перемещения точки  </a:t>
            </a:r>
            <a:r>
              <a:rPr lang="en-US" sz="2000" b="1" i="1" dirty="0" err="1" smtClean="0">
                <a:latin typeface="Bookman Old Style" panose="02050604050505020204" pitchFamily="18" charset="0"/>
              </a:rPr>
              <a:t>s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</a:t>
            </a:r>
            <a:r>
              <a:rPr lang="ru-RU" sz="2000" dirty="0" smtClean="0">
                <a:latin typeface="Cambria" panose="02040503050406030204" pitchFamily="18" charset="0"/>
              </a:rPr>
              <a:t>за промежуток времени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 </a:t>
            </a:r>
            <a:r>
              <a:rPr lang="ru-RU" sz="2000" dirty="0">
                <a:latin typeface="Cambria" panose="02040503050406030204" pitchFamily="18" charset="0"/>
              </a:rPr>
              <a:t>[</a:t>
            </a:r>
            <a:r>
              <a:rPr lang="en-US" sz="2000" b="1" i="1" dirty="0">
                <a:latin typeface="Bookman Old Style" panose="02050604050505020204" pitchFamily="18" charset="0"/>
              </a:rPr>
              <a:t>t 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k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 </a:t>
            </a:r>
            <a:r>
              <a:rPr lang="ru-RU" sz="2000" b="1" i="1" dirty="0">
                <a:latin typeface="Bookman Old Style" panose="02050604050505020204" pitchFamily="18" charset="0"/>
              </a:rPr>
              <a:t>; </a:t>
            </a:r>
            <a:r>
              <a:rPr lang="en-US" sz="2000" b="1" i="1" dirty="0">
                <a:latin typeface="Bookman Old Style" panose="02050604050505020204" pitchFamily="18" charset="0"/>
              </a:rPr>
              <a:t>t 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k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+1</a:t>
            </a:r>
            <a:r>
              <a:rPr lang="ru-RU" sz="2000" dirty="0">
                <a:latin typeface="Cambria" panose="02040503050406030204" pitchFamily="18" charset="0"/>
              </a:rPr>
              <a:t>] </a:t>
            </a:r>
            <a:r>
              <a:rPr lang="ru-RU" sz="2000" dirty="0" smtClean="0">
                <a:latin typeface="Cambria" panose="02040503050406030204" pitchFamily="18" charset="0"/>
              </a:rPr>
              <a:t>:</a:t>
            </a:r>
          </a:p>
          <a:p>
            <a:pPr algn="ctr"/>
            <a:r>
              <a:rPr lang="en-US" sz="2000" b="1" i="1" dirty="0" err="1">
                <a:latin typeface="Bookman Old Style" panose="02050604050505020204" pitchFamily="18" charset="0"/>
              </a:rPr>
              <a:t>s</a:t>
            </a:r>
            <a:r>
              <a:rPr lang="en-US" sz="2000" b="1" i="1" baseline="-25000" dirty="0" err="1">
                <a:latin typeface="Bookman Old Style" panose="02050604050505020204" pitchFamily="18" charset="0"/>
              </a:rPr>
              <a:t>k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≈</a:t>
            </a:r>
            <a:r>
              <a:rPr lang="el-GR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v(</a:t>
            </a:r>
            <a:r>
              <a:rPr lang="en-US" sz="2000" b="1" i="1" dirty="0" err="1" smtClean="0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)·</a:t>
            </a:r>
            <a:r>
              <a:rPr lang="el-GR" sz="2000" b="1" i="1" dirty="0" smtClean="0">
                <a:latin typeface="Bookman Old Style" panose="02050604050505020204" pitchFamily="18" charset="0"/>
              </a:rPr>
              <a:t>Δ</a:t>
            </a:r>
            <a:r>
              <a:rPr lang="en-US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,</a:t>
            </a:r>
          </a:p>
          <a:p>
            <a:r>
              <a:rPr lang="ru-RU" sz="2000" dirty="0" smtClean="0">
                <a:latin typeface="Cambria" panose="02040503050406030204" pitchFamily="18" charset="0"/>
              </a:rPr>
              <a:t>4) Найдём приближённое значение перемещения </a:t>
            </a:r>
            <a:r>
              <a:rPr lang="en-US" sz="2000" dirty="0" smtClean="0">
                <a:latin typeface="Cambria" panose="02040503050406030204" pitchFamily="18" charset="0"/>
              </a:rPr>
              <a:t>s</a:t>
            </a:r>
            <a:r>
              <a:rPr lang="ru-RU" sz="2000" dirty="0" smtClean="0">
                <a:latin typeface="Cambria" panose="02040503050406030204" pitchFamily="18" charset="0"/>
              </a:rPr>
              <a:t>:</a:t>
            </a:r>
          </a:p>
          <a:p>
            <a:pPr algn="ctr"/>
            <a:r>
              <a:rPr lang="en-US" sz="2000" b="1" i="1" dirty="0" smtClean="0">
                <a:latin typeface="Bookman Old Style" panose="02050604050505020204" pitchFamily="18" charset="0"/>
              </a:rPr>
              <a:t>s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 </a:t>
            </a:r>
            <a:r>
              <a:rPr lang="ru-RU" sz="2000" b="1" i="1" dirty="0">
                <a:latin typeface="Bookman Old Style" panose="02050604050505020204" pitchFamily="18" charset="0"/>
              </a:rPr>
              <a:t>≈ </a:t>
            </a:r>
            <a:r>
              <a:rPr lang="en-US" sz="2000" b="1" i="1" dirty="0">
                <a:latin typeface="Bookman Old Style" panose="02050604050505020204" pitchFamily="18" charset="0"/>
              </a:rPr>
              <a:t>S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n</a:t>
            </a:r>
            <a:r>
              <a:rPr lang="en-US" sz="2000" b="1" i="1" dirty="0">
                <a:latin typeface="Bookman Old Style" panose="02050604050505020204" pitchFamily="18" charset="0"/>
              </a:rPr>
              <a:t>,</a:t>
            </a:r>
          </a:p>
          <a:p>
            <a:pPr algn="ctr"/>
            <a:r>
              <a:rPr lang="ru-RU" sz="2000" dirty="0">
                <a:latin typeface="Cambria" panose="02040503050406030204" pitchFamily="18" charset="0"/>
              </a:rPr>
              <a:t>Где </a:t>
            </a:r>
            <a:r>
              <a:rPr lang="en-US" sz="2000" b="1" i="1" dirty="0">
                <a:latin typeface="Cambria" panose="02040503050406030204" pitchFamily="18" charset="0"/>
              </a:rPr>
              <a:t>S</a:t>
            </a:r>
            <a:r>
              <a:rPr lang="en-US" sz="2000" b="1" i="1" baseline="-25000" dirty="0">
                <a:latin typeface="Cambria" panose="02040503050406030204" pitchFamily="18" charset="0"/>
              </a:rPr>
              <a:t>n</a:t>
            </a:r>
            <a:r>
              <a:rPr lang="ru-RU" sz="2000" b="1" i="1" dirty="0">
                <a:latin typeface="Cambria" panose="02040503050406030204" pitchFamily="18" charset="0"/>
              </a:rPr>
              <a:t>= </a:t>
            </a:r>
            <a:r>
              <a:rPr lang="en-US" sz="2000" b="1" i="1" dirty="0">
                <a:latin typeface="Bookman Old Style" panose="02050604050505020204" pitchFamily="18" charset="0"/>
              </a:rPr>
              <a:t>s </a:t>
            </a:r>
            <a:r>
              <a:rPr lang="ru-RU" sz="2000" b="1" i="1" baseline="-25000" dirty="0" smtClean="0">
                <a:latin typeface="Bookman Old Style" panose="02050604050505020204" pitchFamily="18" charset="0"/>
              </a:rPr>
              <a:t>0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 </a:t>
            </a:r>
            <a:r>
              <a:rPr lang="ru-RU" sz="2000" b="1" i="1" dirty="0">
                <a:latin typeface="Bookman Old Style" panose="02050604050505020204" pitchFamily="18" charset="0"/>
              </a:rPr>
              <a:t>+ </a:t>
            </a:r>
            <a:r>
              <a:rPr lang="en-US" sz="2000" b="1" i="1" dirty="0">
                <a:latin typeface="Bookman Old Style" panose="02050604050505020204" pitchFamily="18" charset="0"/>
              </a:rPr>
              <a:t>s </a:t>
            </a:r>
            <a:r>
              <a:rPr lang="ru-RU" sz="2000" b="1" i="1" baseline="-25000" dirty="0" smtClean="0">
                <a:latin typeface="Bookman Old Style" panose="02050604050505020204" pitchFamily="18" charset="0"/>
              </a:rPr>
              <a:t>1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 </a:t>
            </a:r>
            <a:r>
              <a:rPr lang="ru-RU" sz="2000" b="1" i="1" dirty="0">
                <a:latin typeface="Bookman Old Style" panose="02050604050505020204" pitchFamily="18" charset="0"/>
              </a:rPr>
              <a:t>+ </a:t>
            </a:r>
            <a:r>
              <a:rPr lang="en-US" sz="2000" b="1" i="1" dirty="0">
                <a:latin typeface="Bookman Old Style" panose="02050604050505020204" pitchFamily="18" charset="0"/>
              </a:rPr>
              <a:t>s </a:t>
            </a:r>
            <a:r>
              <a:rPr lang="ru-RU" sz="2000" b="1" i="1" baseline="-25000" dirty="0" smtClean="0">
                <a:latin typeface="Bookman Old Style" panose="02050604050505020204" pitchFamily="18" charset="0"/>
              </a:rPr>
              <a:t>2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 </a:t>
            </a:r>
            <a:r>
              <a:rPr lang="ru-RU" sz="2000" b="1" i="1" dirty="0">
                <a:latin typeface="Bookman Old Style" panose="02050604050505020204" pitchFamily="18" charset="0"/>
              </a:rPr>
              <a:t>+ … + </a:t>
            </a:r>
            <a:r>
              <a:rPr lang="en-US" sz="2000" b="1" i="1" dirty="0">
                <a:latin typeface="Bookman Old Style" panose="02050604050505020204" pitchFamily="18" charset="0"/>
              </a:rPr>
              <a:t>s 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 … + s 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n-1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=</a:t>
            </a:r>
          </a:p>
          <a:p>
            <a:pPr algn="ctr"/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v(</a:t>
            </a:r>
            <a:r>
              <a:rPr lang="en-US" sz="2000" b="1" i="1" dirty="0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0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el-GR" sz="2000" b="1" i="1" dirty="0" smtClean="0">
                <a:latin typeface="Bookman Old Style" panose="02050604050505020204" pitchFamily="18" charset="0"/>
              </a:rPr>
              <a:t>Δ</a:t>
            </a:r>
            <a:r>
              <a:rPr lang="en-US" sz="2000" b="1" i="1" dirty="0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0</a:t>
            </a:r>
            <a:r>
              <a:rPr lang="ru-RU" sz="2000" b="1" i="1" baseline="-25000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v(</a:t>
            </a:r>
            <a:r>
              <a:rPr lang="en-US" sz="2000" b="1" i="1" dirty="0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1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el-GR" sz="2000" b="1" i="1" dirty="0" smtClean="0">
                <a:latin typeface="Bookman Old Style" panose="02050604050505020204" pitchFamily="18" charset="0"/>
              </a:rPr>
              <a:t>Δ</a:t>
            </a:r>
            <a:r>
              <a:rPr lang="en-US" sz="2000" b="1" i="1" dirty="0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1</a:t>
            </a:r>
            <a:r>
              <a:rPr lang="ru-RU" sz="2000" b="1" i="1" baseline="-25000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v(</a:t>
            </a:r>
            <a:r>
              <a:rPr lang="en-US" sz="2000" b="1" i="1" dirty="0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2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el-GR" sz="2000" b="1" i="1" dirty="0" smtClean="0">
                <a:latin typeface="Bookman Old Style" panose="02050604050505020204" pitchFamily="18" charset="0"/>
              </a:rPr>
              <a:t>Δ</a:t>
            </a:r>
            <a:r>
              <a:rPr lang="en-US" sz="2000" b="1" i="1" dirty="0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2</a:t>
            </a:r>
            <a:r>
              <a:rPr lang="ru-RU" sz="2000" b="1" i="1" baseline="-25000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 + </a:t>
            </a:r>
            <a:r>
              <a:rPr lang="en-US" sz="2000" b="1" i="1" dirty="0">
                <a:latin typeface="Bookman Old Style" panose="02050604050505020204" pitchFamily="18" charset="0"/>
              </a:rPr>
              <a:t>…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v(</a:t>
            </a:r>
            <a:r>
              <a:rPr lang="en-US" sz="2000" b="1" i="1" dirty="0" err="1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el-GR" sz="2000" b="1" i="1" dirty="0" smtClean="0">
                <a:latin typeface="Bookman Old Style" panose="02050604050505020204" pitchFamily="18" charset="0"/>
              </a:rPr>
              <a:t>Δ</a:t>
            </a:r>
            <a:r>
              <a:rPr lang="en-US" sz="2000" b="1" i="1" dirty="0" err="1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ru-RU" sz="2000" b="1" i="1" baseline="-25000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…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latin typeface="Bookman Old Style" panose="02050604050505020204" pitchFamily="18" charset="0"/>
              </a:rPr>
              <a:t>+</a:t>
            </a:r>
            <a:r>
              <a:rPr lang="ru-RU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v(</a:t>
            </a:r>
            <a:r>
              <a:rPr lang="en-US" sz="2000" b="1" i="1" dirty="0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n-1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el-GR" sz="2000" b="1" i="1" dirty="0" smtClean="0">
                <a:latin typeface="Bookman Old Style" panose="02050604050505020204" pitchFamily="18" charset="0"/>
              </a:rPr>
              <a:t>Δ</a:t>
            </a:r>
            <a:r>
              <a:rPr lang="en-US" sz="2000" b="1" i="1" dirty="0">
                <a:latin typeface="Bookman Old Style" panose="02050604050505020204" pitchFamily="18" charset="0"/>
              </a:rPr>
              <a:t>t</a:t>
            </a:r>
            <a:r>
              <a:rPr lang="en-US" sz="2000" b="1" i="1" baseline="-25000" dirty="0" smtClean="0">
                <a:latin typeface="Bookman Old Style" panose="02050604050505020204" pitchFamily="18" charset="0"/>
              </a:rPr>
              <a:t>n-1</a:t>
            </a:r>
            <a:r>
              <a:rPr lang="en-US" sz="2000" b="1" i="1" dirty="0" smtClean="0">
                <a:latin typeface="Cambria" panose="02040503050406030204" pitchFamily="18" charset="0"/>
              </a:rPr>
              <a:t>.</a:t>
            </a:r>
            <a:endParaRPr lang="ru-RU" sz="2000" b="1" i="1" dirty="0" smtClean="0">
              <a:latin typeface="Cambria" panose="02040503050406030204" pitchFamily="18" charset="0"/>
            </a:endParaRPr>
          </a:p>
          <a:p>
            <a:r>
              <a:rPr lang="ru-RU" sz="2000" dirty="0" smtClean="0">
                <a:latin typeface="Cambria" panose="02040503050406030204" pitchFamily="18" charset="0"/>
              </a:rPr>
              <a:t>5) Точное значение перемещения вычисляется по формуле:</a:t>
            </a:r>
            <a:endParaRPr lang="ru-RU" sz="2000" dirty="0">
              <a:latin typeface="Cambria" panose="02040503050406030204" pitchFamily="18" charset="0"/>
            </a:endParaRPr>
          </a:p>
          <a:p>
            <a:pPr algn="ctr"/>
            <a:endParaRPr lang="en-US" sz="2000" dirty="0" smtClean="0">
              <a:latin typeface="Cambria" panose="020405030504060302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88999244"/>
              </p:ext>
            </p:extLst>
          </p:nvPr>
        </p:nvGraphicFramePr>
        <p:xfrm>
          <a:off x="3395663" y="5576888"/>
          <a:ext cx="2366962" cy="1062037"/>
        </p:xfrm>
        <a:graphic>
          <a:graphicData uri="http://schemas.openxmlformats.org/presentationml/2006/ole">
            <p:oleObj spid="_x0000_s3080" name="Уравнение" r:id="rId3" imgW="622080" imgH="2793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2851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ru-RU" sz="48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C000"/>
                </a:solidFill>
              </a:rPr>
              <a:t>Подведём итоги.</a:t>
            </a:r>
            <a:endParaRPr lang="ru-RU" sz="4800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7225" y="2400300"/>
            <a:ext cx="80391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Три различные задачи привели при их решении к одной и той же математической модели. Многие задачи из различных областей науки и техники приводят в процессе решения к такой же модели. Значит, данную математическую модель надо специально изучить, т.е.:</a:t>
            </a:r>
          </a:p>
          <a:p>
            <a:r>
              <a:rPr lang="ru-RU" sz="2400" i="1" dirty="0" smtClean="0"/>
              <a:t>а) присвоить ей новый термин;</a:t>
            </a:r>
          </a:p>
          <a:p>
            <a:r>
              <a:rPr lang="ru-RU" sz="2400" i="1" dirty="0" smtClean="0"/>
              <a:t>б) ввести для неё обозначение;</a:t>
            </a:r>
          </a:p>
          <a:p>
            <a:r>
              <a:rPr lang="ru-RU" sz="2400" i="1" dirty="0" smtClean="0"/>
              <a:t>в) научиться с ней работать.</a:t>
            </a:r>
          </a:p>
          <a:p>
            <a:endParaRPr lang="ru-RU" sz="2400" i="1" dirty="0"/>
          </a:p>
          <a:p>
            <a:r>
              <a:rPr lang="ru-RU" sz="2400" i="1" dirty="0" smtClean="0"/>
              <a:t>Этим и займёмся.</a:t>
            </a:r>
            <a:endParaRPr lang="ru-RU" sz="2400" i="1" dirty="0"/>
          </a:p>
        </p:txBody>
      </p:sp>
    </p:spTree>
    <p:extLst>
      <p:ext uri="{BB962C8B-B14F-4D97-AF65-F5344CB8AC3E}">
        <p14:creationId xmlns="" xmlns:p14="http://schemas.microsoft.com/office/powerpoint/2010/main" val="211200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9126" y="400050"/>
            <a:ext cx="7820024" cy="52322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Понятие определённого интеграла.</a:t>
            </a:r>
            <a:endParaRPr lang="ru-RU" sz="2800" b="1" i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7663" y="1104245"/>
            <a:ext cx="83629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Cambria" panose="02040503050406030204" pitchFamily="18" charset="0"/>
              </a:rPr>
              <a:t>Дадим определение той модели, которая была построена в трёх рассмотренных задачах для функции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y = f(x)</a:t>
            </a:r>
            <a:r>
              <a:rPr lang="ru-RU" sz="2000" dirty="0" smtClean="0">
                <a:latin typeface="Cambria" panose="02040503050406030204" pitchFamily="18" charset="0"/>
              </a:rPr>
              <a:t>, непрерывной (но обязательно неотрицательной, как это предполагалось в рассмотренных задачах) на отрезке </a:t>
            </a:r>
            <a:r>
              <a:rPr lang="ru-RU" sz="2000" b="1" dirty="0">
                <a:latin typeface="Cambria" panose="02040503050406030204" pitchFamily="18" charset="0"/>
              </a:rPr>
              <a:t>[</a:t>
            </a:r>
            <a:r>
              <a:rPr lang="ru-RU" sz="2000" b="1" i="1" dirty="0">
                <a:latin typeface="Bookman Old Style" panose="02050604050505020204" pitchFamily="18" charset="0"/>
              </a:rPr>
              <a:t>а;</a:t>
            </a:r>
            <a:r>
              <a:rPr lang="en-US" sz="2000" b="1" i="1" dirty="0">
                <a:latin typeface="Bookman Old Style" panose="02050604050505020204" pitchFamily="18" charset="0"/>
              </a:rPr>
              <a:t>b</a:t>
            </a:r>
            <a:r>
              <a:rPr lang="ru-RU" sz="2000" b="1" dirty="0" smtClean="0">
                <a:latin typeface="Cambria" panose="02040503050406030204" pitchFamily="18" charset="0"/>
              </a:rPr>
              <a:t>]:</a:t>
            </a:r>
          </a:p>
          <a:p>
            <a:pPr marL="342900" indent="-342900">
              <a:buAutoNum type="arabicParenR"/>
            </a:pPr>
            <a:r>
              <a:rPr lang="ru-RU" sz="2000" dirty="0" smtClean="0">
                <a:latin typeface="Cambria" panose="02040503050406030204" pitchFamily="18" charset="0"/>
              </a:rPr>
              <a:t>Разбивают </a:t>
            </a:r>
            <a:r>
              <a:rPr lang="ru-RU" sz="2000" dirty="0">
                <a:latin typeface="Cambria" panose="02040503050406030204" pitchFamily="18" charset="0"/>
              </a:rPr>
              <a:t>отрезок </a:t>
            </a:r>
            <a:r>
              <a:rPr lang="ru-RU" sz="2000" b="1" dirty="0">
                <a:latin typeface="Cambria" panose="02040503050406030204" pitchFamily="18" charset="0"/>
              </a:rPr>
              <a:t>[</a:t>
            </a:r>
            <a:r>
              <a:rPr lang="ru-RU" sz="2000" b="1" i="1" dirty="0">
                <a:latin typeface="Bookman Old Style" panose="02050604050505020204" pitchFamily="18" charset="0"/>
              </a:rPr>
              <a:t>а;</a:t>
            </a:r>
            <a:r>
              <a:rPr lang="en-US" sz="2000" b="1" i="1" dirty="0">
                <a:latin typeface="Bookman Old Style" panose="02050604050505020204" pitchFamily="18" charset="0"/>
              </a:rPr>
              <a:t>b</a:t>
            </a:r>
            <a:r>
              <a:rPr lang="ru-RU" sz="2000" b="1" dirty="0">
                <a:latin typeface="Cambria" panose="02040503050406030204" pitchFamily="18" charset="0"/>
              </a:rPr>
              <a:t>] </a:t>
            </a:r>
            <a:r>
              <a:rPr lang="ru-RU" sz="2000" dirty="0">
                <a:latin typeface="Cambria" panose="02040503050406030204" pitchFamily="18" charset="0"/>
              </a:rPr>
              <a:t>на </a:t>
            </a:r>
            <a:r>
              <a:rPr lang="en-US" sz="2000" i="1" dirty="0">
                <a:latin typeface="Cambria" panose="02040503050406030204" pitchFamily="18" charset="0"/>
              </a:rPr>
              <a:t>n</a:t>
            </a:r>
            <a:r>
              <a:rPr lang="ru-RU" sz="2000" i="1" dirty="0">
                <a:latin typeface="Cambria" panose="02040503050406030204" pitchFamily="18" charset="0"/>
              </a:rPr>
              <a:t> </a:t>
            </a:r>
            <a:r>
              <a:rPr lang="ru-RU" sz="2000" dirty="0">
                <a:latin typeface="Cambria" panose="02040503050406030204" pitchFamily="18" charset="0"/>
              </a:rPr>
              <a:t>равных частей.</a:t>
            </a:r>
            <a:endParaRPr lang="en-US" sz="2000" dirty="0">
              <a:latin typeface="Cambria" panose="02040503050406030204" pitchFamily="18" charset="0"/>
            </a:endParaRPr>
          </a:p>
          <a:p>
            <a:pPr marL="342900" indent="-342900">
              <a:buFontTx/>
              <a:buAutoNum type="arabicParenR"/>
            </a:pPr>
            <a:r>
              <a:rPr lang="ru-RU" sz="2000" dirty="0" smtClean="0">
                <a:latin typeface="Cambria" panose="02040503050406030204" pitchFamily="18" charset="0"/>
              </a:rPr>
              <a:t>Составляют сумму: </a:t>
            </a:r>
          </a:p>
          <a:p>
            <a:r>
              <a:rPr lang="ru-RU" sz="2000" b="1" i="1" dirty="0">
                <a:latin typeface="Cambria" panose="02040503050406030204" pitchFamily="18" charset="0"/>
              </a:rPr>
              <a:t>	</a:t>
            </a:r>
            <a:r>
              <a:rPr lang="en-US" sz="2000" b="1" i="1" dirty="0" smtClean="0">
                <a:latin typeface="Cambria" panose="02040503050406030204" pitchFamily="18" charset="0"/>
              </a:rPr>
              <a:t>S</a:t>
            </a:r>
            <a:r>
              <a:rPr lang="en-US" sz="2000" b="1" i="1" baseline="-25000" dirty="0" smtClean="0">
                <a:latin typeface="Cambria" panose="02040503050406030204" pitchFamily="18" charset="0"/>
              </a:rPr>
              <a:t>n</a:t>
            </a:r>
            <a:r>
              <a:rPr lang="ru-RU" sz="2000" b="1" i="1" dirty="0">
                <a:latin typeface="Cambria" panose="02040503050406030204" pitchFamily="18" charset="0"/>
              </a:rPr>
              <a:t>= </a:t>
            </a:r>
            <a:r>
              <a:rPr lang="en-US" sz="2000" b="1" i="1" dirty="0">
                <a:latin typeface="Cambria" panose="02040503050406030204" pitchFamily="18" charset="0"/>
              </a:rPr>
              <a:t>f(x</a:t>
            </a:r>
            <a:r>
              <a:rPr lang="en-US" sz="2000" b="1" i="1" baseline="-25000" dirty="0">
                <a:latin typeface="Cambria" panose="02040503050406030204" pitchFamily="18" charset="0"/>
              </a:rPr>
              <a:t>0</a:t>
            </a:r>
            <a:r>
              <a:rPr lang="en-US" sz="2000" b="1" i="1" dirty="0">
                <a:latin typeface="Cambria" panose="02040503050406030204" pitchFamily="18" charset="0"/>
              </a:rPr>
              <a:t>)</a:t>
            </a:r>
            <a:r>
              <a:rPr lang="el-GR" sz="2000" b="1" i="1" dirty="0">
                <a:latin typeface="Cambria" panose="02040503050406030204" pitchFamily="18" charset="0"/>
              </a:rPr>
              <a:t>Δ</a:t>
            </a:r>
            <a:r>
              <a:rPr lang="en-US" sz="2000" b="1" i="1" dirty="0">
                <a:latin typeface="Cambria" panose="02040503050406030204" pitchFamily="18" charset="0"/>
              </a:rPr>
              <a:t>x</a:t>
            </a:r>
            <a:r>
              <a:rPr lang="en-US" sz="2000" b="1" i="1" baseline="-25000" dirty="0">
                <a:latin typeface="Cambria" panose="02040503050406030204" pitchFamily="18" charset="0"/>
              </a:rPr>
              <a:t>0</a:t>
            </a:r>
            <a:r>
              <a:rPr lang="ru-RU" sz="2000" b="1" i="1" baseline="-25000" dirty="0"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latin typeface="Cambria" panose="02040503050406030204" pitchFamily="18" charset="0"/>
              </a:rPr>
              <a:t>+</a:t>
            </a:r>
            <a:r>
              <a:rPr lang="ru-RU" sz="2000" b="1" i="1" dirty="0"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latin typeface="Cambria" panose="02040503050406030204" pitchFamily="18" charset="0"/>
              </a:rPr>
              <a:t>f(x</a:t>
            </a:r>
            <a:r>
              <a:rPr lang="en-US" sz="2000" b="1" i="1" baseline="-25000" dirty="0">
                <a:latin typeface="Cambria" panose="02040503050406030204" pitchFamily="18" charset="0"/>
              </a:rPr>
              <a:t>1</a:t>
            </a:r>
            <a:r>
              <a:rPr lang="en-US" sz="2000" b="1" i="1" dirty="0">
                <a:latin typeface="Cambria" panose="02040503050406030204" pitchFamily="18" charset="0"/>
              </a:rPr>
              <a:t>)</a:t>
            </a:r>
            <a:r>
              <a:rPr lang="el-GR" sz="2000" b="1" i="1" dirty="0">
                <a:latin typeface="Cambria" panose="02040503050406030204" pitchFamily="18" charset="0"/>
              </a:rPr>
              <a:t>Δ</a:t>
            </a:r>
            <a:r>
              <a:rPr lang="en-US" sz="2000" b="1" i="1" dirty="0">
                <a:latin typeface="Cambria" panose="02040503050406030204" pitchFamily="18" charset="0"/>
              </a:rPr>
              <a:t>x</a:t>
            </a:r>
            <a:r>
              <a:rPr lang="en-US" sz="2000" b="1" i="1" baseline="-25000" dirty="0">
                <a:latin typeface="Cambria" panose="02040503050406030204" pitchFamily="18" charset="0"/>
              </a:rPr>
              <a:t>1</a:t>
            </a:r>
            <a:r>
              <a:rPr lang="ru-RU" sz="2000" b="1" i="1" baseline="-25000" dirty="0"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latin typeface="Cambria" panose="02040503050406030204" pitchFamily="18" charset="0"/>
              </a:rPr>
              <a:t>+</a:t>
            </a:r>
            <a:r>
              <a:rPr lang="ru-RU" sz="2000" b="1" i="1" dirty="0"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latin typeface="Cambria" panose="02040503050406030204" pitchFamily="18" charset="0"/>
              </a:rPr>
              <a:t>f(x</a:t>
            </a:r>
            <a:r>
              <a:rPr lang="en-US" sz="2000" b="1" i="1" baseline="-25000" dirty="0">
                <a:latin typeface="Cambria" panose="02040503050406030204" pitchFamily="18" charset="0"/>
              </a:rPr>
              <a:t>2</a:t>
            </a:r>
            <a:r>
              <a:rPr lang="en-US" sz="2000" b="1" i="1" dirty="0">
                <a:latin typeface="Cambria" panose="02040503050406030204" pitchFamily="18" charset="0"/>
              </a:rPr>
              <a:t>)</a:t>
            </a:r>
            <a:r>
              <a:rPr lang="el-GR" sz="2000" b="1" i="1" dirty="0">
                <a:latin typeface="Cambria" panose="02040503050406030204" pitchFamily="18" charset="0"/>
              </a:rPr>
              <a:t>Δ</a:t>
            </a:r>
            <a:r>
              <a:rPr lang="en-US" sz="2000" b="1" i="1" dirty="0">
                <a:latin typeface="Cambria" panose="02040503050406030204" pitchFamily="18" charset="0"/>
              </a:rPr>
              <a:t>x</a:t>
            </a:r>
            <a:r>
              <a:rPr lang="en-US" sz="2000" b="1" i="1" baseline="-25000" dirty="0">
                <a:latin typeface="Cambria" panose="02040503050406030204" pitchFamily="18" charset="0"/>
              </a:rPr>
              <a:t>2</a:t>
            </a:r>
            <a:r>
              <a:rPr lang="ru-RU" sz="2000" b="1" i="1" baseline="-25000" dirty="0"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latin typeface="Cambria" panose="02040503050406030204" pitchFamily="18" charset="0"/>
              </a:rPr>
              <a:t>+</a:t>
            </a:r>
            <a:r>
              <a:rPr lang="ru-RU" sz="2000" b="1" i="1" dirty="0">
                <a:latin typeface="Cambria" panose="02040503050406030204" pitchFamily="18" charset="0"/>
              </a:rPr>
              <a:t>  + </a:t>
            </a:r>
            <a:r>
              <a:rPr lang="en-US" sz="2000" b="1" i="1" dirty="0">
                <a:latin typeface="Cambria" panose="02040503050406030204" pitchFamily="18" charset="0"/>
              </a:rPr>
              <a:t>…</a:t>
            </a:r>
            <a:r>
              <a:rPr lang="ru-RU" sz="2000" b="1" i="1" dirty="0"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latin typeface="Cambria" panose="02040503050406030204" pitchFamily="18" charset="0"/>
              </a:rPr>
              <a:t>+</a:t>
            </a:r>
            <a:r>
              <a:rPr lang="ru-RU" sz="2000" b="1" i="1" dirty="0"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latin typeface="Cambria" panose="02040503050406030204" pitchFamily="18" charset="0"/>
              </a:rPr>
              <a:t>f(</a:t>
            </a:r>
            <a:r>
              <a:rPr lang="en-US" sz="2000" b="1" i="1" dirty="0" err="1">
                <a:latin typeface="Cambria" panose="02040503050406030204" pitchFamily="18" charset="0"/>
              </a:rPr>
              <a:t>x</a:t>
            </a:r>
            <a:r>
              <a:rPr lang="en-US" sz="2000" b="1" i="1" baseline="-25000" dirty="0" err="1">
                <a:latin typeface="Cambria" panose="02040503050406030204" pitchFamily="18" charset="0"/>
              </a:rPr>
              <a:t>k</a:t>
            </a:r>
            <a:r>
              <a:rPr lang="en-US" sz="2000" b="1" i="1" dirty="0">
                <a:latin typeface="Cambria" panose="02040503050406030204" pitchFamily="18" charset="0"/>
              </a:rPr>
              <a:t>)</a:t>
            </a:r>
            <a:r>
              <a:rPr lang="el-GR" sz="2000" b="1" i="1" dirty="0">
                <a:latin typeface="Cambria" panose="02040503050406030204" pitchFamily="18" charset="0"/>
              </a:rPr>
              <a:t>Δ</a:t>
            </a:r>
            <a:r>
              <a:rPr lang="en-US" sz="2000" b="1" i="1" dirty="0" err="1">
                <a:latin typeface="Cambria" panose="02040503050406030204" pitchFamily="18" charset="0"/>
              </a:rPr>
              <a:t>x</a:t>
            </a:r>
            <a:r>
              <a:rPr lang="en-US" sz="2000" b="1" i="1" baseline="-25000" dirty="0" err="1">
                <a:latin typeface="Cambria" panose="02040503050406030204" pitchFamily="18" charset="0"/>
              </a:rPr>
              <a:t>k</a:t>
            </a:r>
            <a:r>
              <a:rPr lang="ru-RU" sz="2000" b="1" i="1" baseline="-25000" dirty="0"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latin typeface="Cambria" panose="02040503050406030204" pitchFamily="18" charset="0"/>
              </a:rPr>
              <a:t>+</a:t>
            </a:r>
            <a:r>
              <a:rPr lang="ru-RU" sz="2000" b="1" i="1" dirty="0"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latin typeface="Cambria" panose="02040503050406030204" pitchFamily="18" charset="0"/>
              </a:rPr>
              <a:t>…</a:t>
            </a:r>
            <a:r>
              <a:rPr lang="ru-RU" sz="2000" b="1" i="1" dirty="0"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latin typeface="Cambria" panose="02040503050406030204" pitchFamily="18" charset="0"/>
              </a:rPr>
              <a:t>+</a:t>
            </a:r>
            <a:r>
              <a:rPr lang="ru-RU" sz="2000" b="1" i="1" dirty="0"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latin typeface="Cambria" panose="02040503050406030204" pitchFamily="18" charset="0"/>
              </a:rPr>
              <a:t>f(x</a:t>
            </a:r>
            <a:r>
              <a:rPr lang="en-US" sz="2000" b="1" i="1" baseline="-25000" dirty="0">
                <a:latin typeface="Cambria" panose="02040503050406030204" pitchFamily="18" charset="0"/>
              </a:rPr>
              <a:t>n-1</a:t>
            </a:r>
            <a:r>
              <a:rPr lang="en-US" sz="2000" b="1" i="1" dirty="0">
                <a:latin typeface="Cambria" panose="02040503050406030204" pitchFamily="18" charset="0"/>
              </a:rPr>
              <a:t>)</a:t>
            </a:r>
            <a:r>
              <a:rPr lang="el-GR" sz="2000" b="1" i="1" dirty="0">
                <a:latin typeface="Cambria" panose="02040503050406030204" pitchFamily="18" charset="0"/>
              </a:rPr>
              <a:t>Δ</a:t>
            </a:r>
            <a:r>
              <a:rPr lang="en-US" sz="2000" b="1" i="1" dirty="0">
                <a:latin typeface="Cambria" panose="02040503050406030204" pitchFamily="18" charset="0"/>
              </a:rPr>
              <a:t>x</a:t>
            </a:r>
            <a:r>
              <a:rPr lang="en-US" sz="2000" b="1" i="1" baseline="-25000" dirty="0">
                <a:latin typeface="Cambria" panose="02040503050406030204" pitchFamily="18" charset="0"/>
              </a:rPr>
              <a:t>n-1</a:t>
            </a:r>
            <a:r>
              <a:rPr lang="en-US" sz="2000" b="1" i="1" dirty="0" smtClean="0">
                <a:latin typeface="Cambria" panose="02040503050406030204" pitchFamily="18" charset="0"/>
              </a:rPr>
              <a:t>.</a:t>
            </a:r>
            <a:endParaRPr lang="ru-RU" sz="2000" b="1" i="1" dirty="0" smtClean="0">
              <a:latin typeface="Cambria" panose="02040503050406030204" pitchFamily="18" charset="0"/>
            </a:endParaRPr>
          </a:p>
          <a:p>
            <a:r>
              <a:rPr lang="ru-RU" sz="2000" dirty="0" smtClean="0">
                <a:latin typeface="Cambria" panose="02040503050406030204" pitchFamily="18" charset="0"/>
              </a:rPr>
              <a:t>3)  Вычисляют  </a:t>
            </a:r>
            <a:r>
              <a:rPr lang="en-US" sz="2000" dirty="0" err="1" smtClean="0">
                <a:latin typeface="Cambria" panose="02040503050406030204" pitchFamily="18" charset="0"/>
              </a:rPr>
              <a:t>lim</a:t>
            </a:r>
            <a:r>
              <a:rPr lang="en-US" sz="2000" dirty="0" smtClean="0">
                <a:latin typeface="Cambria" panose="02040503050406030204" pitchFamily="18" charset="0"/>
              </a:rPr>
              <a:t> S</a:t>
            </a:r>
            <a:r>
              <a:rPr lang="en-US" sz="2000" baseline="-25000" dirty="0" smtClean="0">
                <a:latin typeface="Cambria" panose="02040503050406030204" pitchFamily="18" charset="0"/>
              </a:rPr>
              <a:t>n</a:t>
            </a:r>
            <a:endParaRPr lang="ru-RU" sz="2000" baseline="-25000" dirty="0" smtClean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0275" y="3527985"/>
            <a:ext cx="4988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latin typeface="Cambria" panose="02040503050406030204" pitchFamily="18" charset="0"/>
              </a:rPr>
              <a:t>n→∞</a:t>
            </a:r>
            <a:endParaRPr lang="ru-RU" sz="1100" i="1" dirty="0">
              <a:latin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7663" y="3789595"/>
            <a:ext cx="8362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mbria" panose="02040503050406030204" pitchFamily="18" charset="0"/>
              </a:rPr>
              <a:t>	</a:t>
            </a:r>
            <a:r>
              <a:rPr lang="ru-RU" dirty="0" smtClean="0">
                <a:latin typeface="Cambria" panose="02040503050406030204" pitchFamily="18" charset="0"/>
              </a:rPr>
              <a:t>В курсе математического анализа доказано, что при указанных условиях этот предел существует. Его называют определённым интегралом от функции </a:t>
            </a:r>
            <a:r>
              <a:rPr lang="en-US" b="1" i="1" dirty="0">
                <a:latin typeface="Bookman Old Style" panose="02050604050505020204" pitchFamily="18" charset="0"/>
              </a:rPr>
              <a:t>y = f(x</a:t>
            </a:r>
            <a:r>
              <a:rPr lang="en-US" b="1" i="1" dirty="0" smtClean="0">
                <a:latin typeface="Bookman Old Style" panose="02050604050505020204" pitchFamily="18" charset="0"/>
              </a:rPr>
              <a:t>)</a:t>
            </a:r>
            <a:r>
              <a:rPr lang="ru-RU" b="1" i="1" dirty="0" smtClean="0">
                <a:latin typeface="Bookman Old Style" panose="02050604050505020204" pitchFamily="18" charset="0"/>
              </a:rPr>
              <a:t> </a:t>
            </a:r>
            <a:r>
              <a:rPr lang="ru-RU" dirty="0" smtClean="0">
                <a:latin typeface="Cambria" panose="02040503050406030204" pitchFamily="18" charset="0"/>
              </a:rPr>
              <a:t> по отрезку </a:t>
            </a:r>
            <a:r>
              <a:rPr lang="ru-RU" b="1" dirty="0">
                <a:latin typeface="Cambria" panose="02040503050406030204" pitchFamily="18" charset="0"/>
              </a:rPr>
              <a:t>[</a:t>
            </a:r>
            <a:r>
              <a:rPr lang="ru-RU" b="1" i="1" dirty="0">
                <a:latin typeface="Bookman Old Style" panose="02050604050505020204" pitchFamily="18" charset="0"/>
              </a:rPr>
              <a:t>а;</a:t>
            </a:r>
            <a:r>
              <a:rPr lang="en-US" b="1" i="1" dirty="0">
                <a:latin typeface="Bookman Old Style" panose="02050604050505020204" pitchFamily="18" charset="0"/>
              </a:rPr>
              <a:t>b</a:t>
            </a:r>
            <a:r>
              <a:rPr lang="ru-RU" b="1" dirty="0">
                <a:latin typeface="Cambria" panose="02040503050406030204" pitchFamily="18" charset="0"/>
              </a:rPr>
              <a:t>]</a:t>
            </a:r>
            <a:r>
              <a:rPr lang="ru-RU" dirty="0" smtClean="0">
                <a:latin typeface="Cambria" panose="02040503050406030204" pitchFamily="18" charset="0"/>
              </a:rPr>
              <a:t> и обозначают так:</a:t>
            </a:r>
            <a:endParaRPr lang="ru-RU" dirty="0">
              <a:latin typeface="Cambria" panose="020405030504060302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156559973"/>
              </p:ext>
            </p:extLst>
          </p:nvPr>
        </p:nvGraphicFramePr>
        <p:xfrm>
          <a:off x="3423634" y="4874507"/>
          <a:ext cx="2211007" cy="1743808"/>
        </p:xfrm>
        <a:graphic>
          <a:graphicData uri="http://schemas.openxmlformats.org/presentationml/2006/ole">
            <p:oleObj spid="_x0000_s4103" name="Уравнение" r:id="rId3" imgW="609480" imgH="4824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19511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2750" y="178434"/>
            <a:ext cx="8343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mbria" panose="02040503050406030204" pitchFamily="18" charset="0"/>
              </a:rPr>
              <a:t>Результат, полученный в 1 задаче, можно переписать так:</a:t>
            </a:r>
            <a:endParaRPr lang="ru-RU" sz="2000" dirty="0">
              <a:latin typeface="Cambria" panose="020405030504060302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1109913"/>
              </p:ext>
            </p:extLst>
          </p:nvPr>
        </p:nvGraphicFramePr>
        <p:xfrm>
          <a:off x="587375" y="634637"/>
          <a:ext cx="2713038" cy="1311275"/>
        </p:xfrm>
        <a:graphic>
          <a:graphicData uri="http://schemas.openxmlformats.org/presentationml/2006/ole">
            <p:oleObj spid="_x0000_s5141" name="Уравнение" r:id="rId3" imgW="850680" imgH="4824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62349" y="691357"/>
            <a:ext cx="50196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mbria" panose="02040503050406030204" pitchFamily="18" charset="0"/>
              </a:rPr>
              <a:t>Где </a:t>
            </a:r>
            <a:r>
              <a:rPr lang="en-US" sz="2000" b="1" i="1" dirty="0" smtClean="0">
                <a:latin typeface="Cambria" panose="02040503050406030204" pitchFamily="18" charset="0"/>
              </a:rPr>
              <a:t>S</a:t>
            </a:r>
            <a:r>
              <a:rPr lang="ru-RU" sz="2000" dirty="0" smtClean="0">
                <a:latin typeface="Cambria" panose="02040503050406030204" pitchFamily="18" charset="0"/>
              </a:rPr>
              <a:t> – </a:t>
            </a:r>
            <a:r>
              <a:rPr lang="ru-RU" sz="2000" b="1" i="1" dirty="0" smtClean="0">
                <a:latin typeface="Cambria" panose="02040503050406030204" pitchFamily="18" charset="0"/>
              </a:rPr>
              <a:t>площадь криволинейной трапеции</a:t>
            </a:r>
            <a:r>
              <a:rPr lang="ru-RU" sz="2000" dirty="0" smtClean="0">
                <a:latin typeface="Cambria" panose="02040503050406030204" pitchFamily="18" charset="0"/>
              </a:rPr>
              <a:t>. В этом состоит </a:t>
            </a:r>
            <a:r>
              <a:rPr lang="ru-RU" sz="20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геометрический смысл определённого интеграла</a:t>
            </a:r>
            <a:r>
              <a:rPr lang="ru-RU" sz="2000" dirty="0" smtClean="0">
                <a:latin typeface="Cambria" panose="02040503050406030204" pitchFamily="18" charset="0"/>
              </a:rPr>
              <a:t>.</a:t>
            </a:r>
            <a:endParaRPr lang="ru-RU" sz="20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2600" y="1971132"/>
            <a:ext cx="7994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Cambria" panose="02040503050406030204" pitchFamily="18" charset="0"/>
              </a:rPr>
              <a:t>Из решения задачи 2 следует, что масса </a:t>
            </a:r>
            <a:r>
              <a:rPr lang="en-US" sz="2000" b="1" i="1" dirty="0" smtClean="0">
                <a:latin typeface="Cambria" panose="02040503050406030204" pitchFamily="18" charset="0"/>
              </a:rPr>
              <a:t>m</a:t>
            </a:r>
            <a:r>
              <a:rPr lang="ru-RU" sz="2000" dirty="0" smtClean="0">
                <a:latin typeface="Cambria" panose="02040503050406030204" pitchFamily="18" charset="0"/>
              </a:rPr>
              <a:t> неоднородного стержня с плотностью </a:t>
            </a:r>
            <a:r>
              <a:rPr lang="el-GR" sz="2000" b="1" i="1" dirty="0" smtClean="0">
                <a:latin typeface="Cambria" panose="02040503050406030204" pitchFamily="18" charset="0"/>
              </a:rPr>
              <a:t>ρ</a:t>
            </a:r>
            <a:r>
              <a:rPr lang="en-US" sz="2000" b="1" i="1" dirty="0" smtClean="0">
                <a:latin typeface="Cambria" panose="02040503050406030204" pitchFamily="18" charset="0"/>
              </a:rPr>
              <a:t>(x) </a:t>
            </a:r>
            <a:r>
              <a:rPr lang="ru-RU" sz="2000" dirty="0" smtClean="0">
                <a:latin typeface="Cambria" panose="02040503050406030204" pitchFamily="18" charset="0"/>
              </a:rPr>
              <a:t>вычисляется по формуле</a:t>
            </a:r>
            <a:endParaRPr lang="ru-RU" sz="2000" dirty="0">
              <a:latin typeface="Cambria" panose="020405030504060302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21492553"/>
              </p:ext>
            </p:extLst>
          </p:nvPr>
        </p:nvGraphicFramePr>
        <p:xfrm>
          <a:off x="587375" y="2761516"/>
          <a:ext cx="2713038" cy="1273278"/>
        </p:xfrm>
        <a:graphic>
          <a:graphicData uri="http://schemas.openxmlformats.org/presentationml/2006/ole">
            <p:oleObj spid="_x0000_s5142" name="Уравнение" r:id="rId4" imgW="876240" imgH="4824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57573" y="2913395"/>
            <a:ext cx="5019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mbria" panose="02040503050406030204" pitchFamily="18" charset="0"/>
              </a:rPr>
              <a:t>В этом состоит </a:t>
            </a:r>
            <a:r>
              <a:rPr lang="ru-RU" sz="20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физический смысл определённого интеграла</a:t>
            </a:r>
            <a:r>
              <a:rPr lang="ru-RU" sz="2000" dirty="0" smtClean="0">
                <a:latin typeface="Cambria" panose="02040503050406030204" pitchFamily="18" charset="0"/>
              </a:rPr>
              <a:t>. </a:t>
            </a:r>
            <a:endParaRPr lang="ru-RU" sz="2000" dirty="0">
              <a:latin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2600" y="4196409"/>
            <a:ext cx="8169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Cambria" panose="02040503050406030204" pitchFamily="18" charset="0"/>
              </a:rPr>
              <a:t>Из решения задачи 3 следует, что перемещение </a:t>
            </a:r>
            <a:r>
              <a:rPr lang="en-US" sz="2000" b="1" i="1" dirty="0" smtClean="0">
                <a:latin typeface="Cambria" panose="02040503050406030204" pitchFamily="18" charset="0"/>
              </a:rPr>
              <a:t>s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ru-RU" sz="2000" dirty="0" smtClean="0">
                <a:latin typeface="Cambria" panose="02040503050406030204" pitchFamily="18" charset="0"/>
              </a:rPr>
              <a:t>точки, движущейся по прямой со скоростью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en-US" sz="2000" b="1" i="1" dirty="0" smtClean="0">
                <a:latin typeface="Cambria" panose="02040503050406030204" pitchFamily="18" charset="0"/>
              </a:rPr>
              <a:t>v=v(t)</a:t>
            </a:r>
            <a:r>
              <a:rPr lang="ru-RU" sz="2000" dirty="0" smtClean="0">
                <a:latin typeface="Cambria" panose="02040503050406030204" pitchFamily="18" charset="0"/>
              </a:rPr>
              <a:t>, за промежуток времени от </a:t>
            </a:r>
            <a:r>
              <a:rPr lang="en-US" sz="2000" b="1" i="1" dirty="0" smtClean="0">
                <a:latin typeface="Cambria" panose="02040503050406030204" pitchFamily="18" charset="0"/>
              </a:rPr>
              <a:t>t=a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ru-RU" sz="2000" dirty="0" smtClean="0">
                <a:latin typeface="Cambria" panose="02040503050406030204" pitchFamily="18" charset="0"/>
              </a:rPr>
              <a:t>до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en-US" sz="2000" b="1" i="1" dirty="0" smtClean="0">
                <a:latin typeface="Cambria" panose="02040503050406030204" pitchFamily="18" charset="0"/>
              </a:rPr>
              <a:t>t=b</a:t>
            </a:r>
            <a:r>
              <a:rPr lang="ru-RU" sz="2000" dirty="0" smtClean="0">
                <a:latin typeface="Cambria" panose="02040503050406030204" pitchFamily="18" charset="0"/>
              </a:rPr>
              <a:t>, вычисляется по формуле</a:t>
            </a:r>
            <a:endParaRPr lang="ru-RU" sz="2000" dirty="0">
              <a:latin typeface="Cambria" panose="020405030504060302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41447748"/>
              </p:ext>
            </p:extLst>
          </p:nvPr>
        </p:nvGraphicFramePr>
        <p:xfrm>
          <a:off x="587375" y="5373687"/>
          <a:ext cx="2430462" cy="1311275"/>
        </p:xfrm>
        <a:graphic>
          <a:graphicData uri="http://schemas.openxmlformats.org/presentationml/2006/ole">
            <p:oleObj spid="_x0000_s5143" name="Уравнение" r:id="rId5" imgW="761760" imgH="4824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405185" y="5632661"/>
            <a:ext cx="5124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mbria" panose="02040503050406030204" pitchFamily="18" charset="0"/>
              </a:rPr>
              <a:t>Это ещё одно </a:t>
            </a:r>
            <a:r>
              <a:rPr lang="ru-RU" sz="20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физическое истолкование определённого интеграла</a:t>
            </a:r>
            <a:r>
              <a:rPr lang="ru-RU" sz="2000" dirty="0" smtClean="0">
                <a:latin typeface="Cambria" panose="02040503050406030204" pitchFamily="18" charset="0"/>
              </a:rPr>
              <a:t>.</a:t>
            </a:r>
            <a:endParaRPr lang="ru-RU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489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3781" y="2148185"/>
            <a:ext cx="7028847" cy="1754326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C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Формула</a:t>
            </a:r>
          </a:p>
          <a:p>
            <a:pPr algn="ctr"/>
            <a:r>
              <a:rPr lang="ru-RU" sz="5400" b="1" dirty="0" smtClean="0">
                <a:solidFill>
                  <a:srgbClr val="FFC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Ньютона - Лейбница</a:t>
            </a:r>
            <a:endParaRPr lang="en-US" sz="5400" b="1" dirty="0" smtClean="0">
              <a:solidFill>
                <a:srgbClr val="FFC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041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428625"/>
            <a:ext cx="8353425" cy="1384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Теорема. </a:t>
            </a:r>
          </a:p>
          <a:p>
            <a:pPr algn="just"/>
            <a:r>
              <a:rPr lang="ru-RU" sz="2800" dirty="0" smtClean="0">
                <a:latin typeface="Cambria" panose="02040503050406030204" pitchFamily="18" charset="0"/>
              </a:rPr>
              <a:t>Если функция</a:t>
            </a:r>
            <a:r>
              <a:rPr lang="en-US" sz="2800" dirty="0" smtClean="0">
                <a:latin typeface="Cambria" panose="02040503050406030204" pitchFamily="18" charset="0"/>
              </a:rPr>
              <a:t> </a:t>
            </a:r>
            <a:r>
              <a:rPr lang="en-US" sz="2800" b="1" i="1" dirty="0" smtClean="0">
                <a:latin typeface="Bookman Old Style" panose="02050604050505020204" pitchFamily="18" charset="0"/>
              </a:rPr>
              <a:t>y=f(x)</a:t>
            </a:r>
            <a:r>
              <a:rPr lang="en-US" sz="2800" dirty="0" smtClean="0">
                <a:latin typeface="Cambria" panose="02040503050406030204" pitchFamily="18" charset="0"/>
              </a:rPr>
              <a:t> </a:t>
            </a:r>
            <a:r>
              <a:rPr lang="ru-RU" sz="2800" dirty="0" smtClean="0">
                <a:latin typeface="Cambria" panose="02040503050406030204" pitchFamily="18" charset="0"/>
              </a:rPr>
              <a:t>непрерывна на отрезке </a:t>
            </a:r>
            <a:r>
              <a:rPr lang="en-US" sz="2800" b="1" dirty="0" smtClean="0">
                <a:latin typeface="Bookman Old Style" panose="02050604050505020204" pitchFamily="18" charset="0"/>
              </a:rPr>
              <a:t>[</a:t>
            </a:r>
            <a:r>
              <a:rPr lang="en-US" sz="2800" b="1" i="1" dirty="0" smtClean="0">
                <a:latin typeface="Bookman Old Style" panose="02050604050505020204" pitchFamily="18" charset="0"/>
              </a:rPr>
              <a:t>a</a:t>
            </a:r>
            <a:r>
              <a:rPr lang="ru-RU" sz="2800" b="1" i="1" dirty="0" smtClean="0">
                <a:latin typeface="Bookman Old Style" panose="02050604050505020204" pitchFamily="18" charset="0"/>
              </a:rPr>
              <a:t>;</a:t>
            </a:r>
            <a:r>
              <a:rPr lang="en-US" sz="2800" b="1" i="1" dirty="0" smtClean="0">
                <a:latin typeface="Bookman Old Style" panose="02050604050505020204" pitchFamily="18" charset="0"/>
              </a:rPr>
              <a:t>b</a:t>
            </a:r>
            <a:r>
              <a:rPr lang="en-US" sz="2800" b="1" dirty="0" smtClean="0">
                <a:latin typeface="Bookman Old Style" panose="02050604050505020204" pitchFamily="18" charset="0"/>
              </a:rPr>
              <a:t>]</a:t>
            </a:r>
            <a:r>
              <a:rPr lang="ru-RU" sz="2800" dirty="0" smtClean="0">
                <a:latin typeface="Cambria" panose="02040503050406030204" pitchFamily="18" charset="0"/>
              </a:rPr>
              <a:t>, то справедлива формула  </a:t>
            </a:r>
            <a:endParaRPr lang="ru-RU" sz="2800" dirty="0">
              <a:latin typeface="Cambria" panose="020405030504060302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12311145"/>
              </p:ext>
            </p:extLst>
          </p:nvPr>
        </p:nvGraphicFramePr>
        <p:xfrm>
          <a:off x="2206291" y="2143125"/>
          <a:ext cx="4604084" cy="1422400"/>
        </p:xfrm>
        <a:graphic>
          <a:graphicData uri="http://schemas.openxmlformats.org/presentationml/2006/ole">
            <p:oleObj spid="_x0000_s6151" name="Уравнение" r:id="rId3" imgW="1562040" imgH="4824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3894335"/>
            <a:ext cx="8353425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Cambria" panose="02040503050406030204" pitchFamily="18" charset="0"/>
              </a:rPr>
              <a:t>Где </a:t>
            </a:r>
            <a:r>
              <a:rPr lang="en-US" sz="2800" b="1" i="1" dirty="0" smtClean="0">
                <a:latin typeface="Bookman Old Style" panose="02050604050505020204" pitchFamily="18" charset="0"/>
              </a:rPr>
              <a:t>F(x)</a:t>
            </a:r>
            <a:r>
              <a:rPr lang="ru-RU" sz="2800" b="1" i="1" dirty="0" smtClean="0">
                <a:latin typeface="Bookman Old Style" panose="02050604050505020204" pitchFamily="18" charset="0"/>
              </a:rPr>
              <a:t> – </a:t>
            </a:r>
            <a:r>
              <a:rPr lang="ru-RU" sz="2800" dirty="0" smtClean="0">
                <a:latin typeface="Cambria" panose="02040503050406030204" pitchFamily="18" charset="0"/>
              </a:rPr>
              <a:t>первообразная для </a:t>
            </a:r>
            <a:r>
              <a:rPr lang="en-US" sz="2800" b="1" i="1" dirty="0" smtClean="0">
                <a:latin typeface="Bookman Old Style" panose="02050604050505020204" pitchFamily="18" charset="0"/>
              </a:rPr>
              <a:t>f(x).</a:t>
            </a:r>
            <a:endParaRPr lang="ru-RU" sz="28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895850"/>
            <a:ext cx="82772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atin typeface="Cambria" panose="02040503050406030204" pitchFamily="18" charset="0"/>
              </a:rPr>
              <a:t>Приведённую формулу обычно называют </a:t>
            </a:r>
            <a:r>
              <a:rPr lang="ru-RU" sz="20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формулой Ньютона – Лейбница </a:t>
            </a:r>
            <a:r>
              <a:rPr lang="ru-RU" sz="2000" b="1" i="1" dirty="0" smtClean="0">
                <a:latin typeface="Cambria" panose="02040503050406030204" pitchFamily="18" charset="0"/>
              </a:rPr>
              <a:t>в честь английского физика</a:t>
            </a:r>
            <a:r>
              <a:rPr lang="ru-RU" sz="2000" b="1" i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Исаака Ньютона (1643-1727)</a:t>
            </a:r>
            <a:r>
              <a:rPr lang="ru-RU" sz="2000" b="1" i="1" dirty="0" smtClean="0">
                <a:latin typeface="Cambria" panose="02040503050406030204" pitchFamily="18" charset="0"/>
              </a:rPr>
              <a:t> и немецкого философа </a:t>
            </a:r>
            <a:r>
              <a:rPr lang="ru-RU" sz="2000" b="1" i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Готфрида Лейбница (1646-1716)</a:t>
            </a:r>
            <a:r>
              <a:rPr lang="ru-RU" sz="2000" b="1" i="1" dirty="0" smtClean="0">
                <a:latin typeface="Cambria" panose="02040503050406030204" pitchFamily="18" charset="0"/>
              </a:rPr>
              <a:t>, получивших её независимо друг от друга и практически одновременно.</a:t>
            </a:r>
            <a:endParaRPr lang="ru-RU" sz="2000" b="1" i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540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884" y="569420"/>
            <a:ext cx="8540008" cy="2822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441" y="3853132"/>
            <a:ext cx="8283051" cy="2340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2024" y="0"/>
            <a:ext cx="7717328" cy="73215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Домашнее задание: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28649" y="764771"/>
            <a:ext cx="7983335" cy="4846927"/>
          </a:xfrm>
        </p:spPr>
        <p:txBody>
          <a:bodyPr/>
          <a:lstStyle/>
          <a:p>
            <a:r>
              <a:rPr lang="ru-RU" dirty="0" smtClean="0"/>
              <a:t>Написать конспект по следующим пунктам:</a:t>
            </a:r>
          </a:p>
          <a:p>
            <a:pPr marL="457200" indent="-457200">
              <a:buAutoNum type="arabicPeriod"/>
            </a:pPr>
            <a:r>
              <a:rPr lang="ru-RU" dirty="0" smtClean="0"/>
              <a:t>Понятие определенного интеграла (слайд 14)</a:t>
            </a:r>
          </a:p>
          <a:p>
            <a:pPr marL="457200" indent="-457200">
              <a:buAutoNum type="arabicPeriod"/>
            </a:pPr>
            <a:r>
              <a:rPr lang="ru-RU" dirty="0" smtClean="0"/>
              <a:t>Геометрический и физический смысл определенного интеграла (слайд 15)</a:t>
            </a:r>
          </a:p>
          <a:p>
            <a:pPr marL="457200" indent="-457200">
              <a:buAutoNum type="arabicPeriod"/>
            </a:pPr>
            <a:r>
              <a:rPr lang="ru-RU" dirty="0" smtClean="0"/>
              <a:t>Формула Ньютона-Лейбница (слайд 17)</a:t>
            </a:r>
          </a:p>
          <a:p>
            <a:pPr marL="457200" indent="-457200">
              <a:buAutoNum type="arabicPeriod"/>
            </a:pPr>
            <a:r>
              <a:rPr lang="ru-RU" dirty="0" smtClean="0"/>
              <a:t>Пример 1 (слайд 18)</a:t>
            </a:r>
          </a:p>
          <a:p>
            <a:pPr marL="457200" indent="-457200"/>
            <a:r>
              <a:rPr lang="ru-RU" dirty="0" smtClean="0"/>
              <a:t>Вычислить определенный интеграл: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7934" y="3430863"/>
            <a:ext cx="4224281" cy="30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2550" y="1047750"/>
            <a:ext cx="635317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rgbClr val="FFC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Задачи, приводящие к понятию определённого интеграла.</a:t>
            </a:r>
            <a:endParaRPr lang="ru-RU" sz="5400" b="1" i="1" dirty="0">
              <a:solidFill>
                <a:srgbClr val="FFC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307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857250" y="1285875"/>
            <a:ext cx="7358063" cy="5114925"/>
          </a:xfrm>
          <a:prstGeom prst="rect">
            <a:avLst/>
          </a:prstGeom>
          <a:noFill/>
        </p:spPr>
        <p:txBody>
          <a:bodyPr>
            <a:normAutofit fontScale="85000" lnSpcReduction="10000"/>
          </a:bodyPr>
          <a:lstStyle/>
          <a:p>
            <a:pPr marL="365125" indent="-282575" algn="just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ru-RU" sz="2600" dirty="0">
                <a:latin typeface="+mn-lt"/>
              </a:rPr>
              <a:t>1) Алгебра и начала анализа. 10 -11 </a:t>
            </a:r>
            <a:r>
              <a:rPr lang="ru-RU" sz="2600" dirty="0" err="1">
                <a:latin typeface="+mn-lt"/>
              </a:rPr>
              <a:t>кл</a:t>
            </a:r>
            <a:r>
              <a:rPr lang="ru-RU" sz="2600" dirty="0">
                <a:latin typeface="+mn-lt"/>
              </a:rPr>
              <a:t>.: Учебник</a:t>
            </a:r>
            <a:r>
              <a:rPr lang="en-US" sz="2600" dirty="0">
                <a:latin typeface="+mn-lt"/>
              </a:rPr>
              <a:t> </a:t>
            </a:r>
            <a:r>
              <a:rPr lang="ru-RU" sz="2600" dirty="0">
                <a:latin typeface="+mn-lt"/>
              </a:rPr>
              <a:t>для </a:t>
            </a:r>
            <a:r>
              <a:rPr lang="ru-RU" sz="2600" dirty="0" err="1">
                <a:latin typeface="+mn-lt"/>
              </a:rPr>
              <a:t>общеобразоват</a:t>
            </a:r>
            <a:r>
              <a:rPr lang="ru-RU" sz="2600" dirty="0">
                <a:latin typeface="+mn-lt"/>
              </a:rPr>
              <a:t>. учреждений</a:t>
            </a:r>
            <a:r>
              <a:rPr lang="en-US" sz="2600" dirty="0">
                <a:latin typeface="+mn-lt"/>
              </a:rPr>
              <a:t> / </a:t>
            </a:r>
            <a:r>
              <a:rPr lang="ru-RU" sz="2600" dirty="0">
                <a:latin typeface="+mn-lt"/>
              </a:rPr>
              <a:t>А. Г. Мордкович. : 10-е – изд. – М.: Мнемозина, 2009;</a:t>
            </a:r>
            <a:r>
              <a:rPr lang="en-US" sz="2600" dirty="0">
                <a:latin typeface="+mn-lt"/>
              </a:rPr>
              <a:t> </a:t>
            </a:r>
            <a:r>
              <a:rPr lang="en-US" sz="2600" dirty="0">
                <a:solidFill>
                  <a:srgbClr val="002060"/>
                </a:solidFill>
                <a:latin typeface="+mn-lt"/>
                <a:hlinkClick r:id="rId2"/>
              </a:rPr>
              <a:t>https://docbaza.ru/urok/algebra/10/014/</a:t>
            </a:r>
            <a:endParaRPr lang="ru-RU" sz="2600" dirty="0">
              <a:solidFill>
                <a:srgbClr val="002060"/>
              </a:solidFill>
              <a:latin typeface="+mn-lt"/>
            </a:endParaRPr>
          </a:p>
          <a:p>
            <a:pPr marL="365125" indent="-282575" algn="just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ru-RU" sz="2600" dirty="0">
                <a:latin typeface="+mn-lt"/>
              </a:rPr>
              <a:t>2) Алгебра и начала анализа. 10 -11 </a:t>
            </a:r>
            <a:r>
              <a:rPr lang="ru-RU" sz="2600" dirty="0" err="1">
                <a:latin typeface="+mn-lt"/>
              </a:rPr>
              <a:t>кл</a:t>
            </a:r>
            <a:r>
              <a:rPr lang="ru-RU" sz="2600" dirty="0">
                <a:latin typeface="+mn-lt"/>
              </a:rPr>
              <a:t>.: Задачник для </a:t>
            </a:r>
            <a:r>
              <a:rPr lang="ru-RU" sz="2600" dirty="0" err="1">
                <a:latin typeface="+mn-lt"/>
              </a:rPr>
              <a:t>общеобразоват</a:t>
            </a:r>
            <a:r>
              <a:rPr lang="ru-RU" sz="2600" dirty="0">
                <a:latin typeface="+mn-lt"/>
              </a:rPr>
              <a:t>. Учреждений</a:t>
            </a:r>
            <a:r>
              <a:rPr lang="en-US" sz="2600" dirty="0">
                <a:latin typeface="+mn-lt"/>
              </a:rPr>
              <a:t> / </a:t>
            </a:r>
            <a:r>
              <a:rPr lang="ru-RU" sz="2600" dirty="0">
                <a:latin typeface="+mn-lt"/>
              </a:rPr>
              <a:t>А. Г. Мордкович, Л. О. Денисова, Т. Н. </a:t>
            </a:r>
            <a:r>
              <a:rPr lang="ru-RU" sz="2600" dirty="0" err="1">
                <a:latin typeface="+mn-lt"/>
              </a:rPr>
              <a:t>Мишустина</a:t>
            </a:r>
            <a:r>
              <a:rPr lang="ru-RU" sz="2600" dirty="0">
                <a:latin typeface="+mn-lt"/>
              </a:rPr>
              <a:t>, Е. Е. </a:t>
            </a:r>
            <a:r>
              <a:rPr lang="ru-RU" sz="2600" dirty="0" err="1">
                <a:latin typeface="+mn-lt"/>
              </a:rPr>
              <a:t>Тульчикова</a:t>
            </a:r>
            <a:r>
              <a:rPr lang="ru-RU" sz="2600" dirty="0">
                <a:latin typeface="+mn-lt"/>
              </a:rPr>
              <a:t>. - 10-е – изд. – М.: Мнемозина,2009;</a:t>
            </a:r>
            <a:r>
              <a:rPr lang="en-US" sz="2600" dirty="0">
                <a:latin typeface="+mn-lt"/>
              </a:rPr>
              <a:t> </a:t>
            </a:r>
            <a:r>
              <a:rPr lang="en-US" sz="2600" dirty="0">
                <a:solidFill>
                  <a:srgbClr val="002060"/>
                </a:solidFill>
                <a:latin typeface="+mn-lt"/>
                <a:hlinkClick r:id="rId3"/>
              </a:rPr>
              <a:t>https://</a:t>
            </a:r>
            <a:r>
              <a:rPr lang="en-US" sz="2600" dirty="0" smtClean="0">
                <a:solidFill>
                  <a:srgbClr val="002060"/>
                </a:solidFill>
                <a:latin typeface="+mn-lt"/>
                <a:hlinkClick r:id="rId3"/>
              </a:rPr>
              <a:t>docbaza.ru/urok/algebra/10/015/001.html</a:t>
            </a:r>
            <a:endParaRPr lang="ru-RU" sz="2600" dirty="0" smtClean="0">
              <a:solidFill>
                <a:srgbClr val="002060"/>
              </a:solidFill>
              <a:latin typeface="+mn-lt"/>
            </a:endParaRPr>
          </a:p>
          <a:p>
            <a:pPr marL="365125" indent="-282575" algn="just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ru-RU" sz="2600" dirty="0" smtClean="0">
                <a:solidFill>
                  <a:srgbClr val="002060"/>
                </a:solidFill>
              </a:rPr>
              <a:t>3) </a:t>
            </a:r>
            <a:r>
              <a:rPr lang="ru-RU" sz="2600" dirty="0" err="1" smtClean="0"/>
              <a:t>Видеоурок</a:t>
            </a:r>
            <a:r>
              <a:rPr lang="ru-RU" sz="2600" dirty="0" smtClean="0"/>
              <a:t> по теме «Понятие определенного интеграла» </a:t>
            </a:r>
            <a:r>
              <a:rPr lang="en-US" sz="2800" dirty="0" smtClean="0">
                <a:hlinkClick r:id="rId4"/>
              </a:rPr>
              <a:t>https://www.youtube.com/watch?v=-</a:t>
            </a:r>
            <a:r>
              <a:rPr lang="en-US" sz="2800" dirty="0" smtClean="0">
                <a:hlinkClick r:id="rId4"/>
              </a:rPr>
              <a:t>jBU2u9Y4TY</a:t>
            </a:r>
            <a:endParaRPr lang="ru-RU" sz="2800" dirty="0" smtClean="0"/>
          </a:p>
          <a:p>
            <a:pPr marL="365125" indent="-282575" algn="just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ru-RU" sz="2800" dirty="0" smtClean="0">
                <a:latin typeface="+mn-lt"/>
              </a:rPr>
              <a:t>4) </a:t>
            </a:r>
            <a:r>
              <a:rPr lang="ru-RU" sz="2800" dirty="0" err="1" smtClean="0">
                <a:latin typeface="+mn-lt"/>
              </a:rPr>
              <a:t>Видеоурок</a:t>
            </a:r>
            <a:r>
              <a:rPr lang="ru-RU" sz="2800" dirty="0" smtClean="0">
                <a:latin typeface="+mn-lt"/>
              </a:rPr>
              <a:t> по теме «Формула Ньютона-Лейбница» </a:t>
            </a:r>
            <a:r>
              <a:rPr lang="en-US" sz="2800" dirty="0" smtClean="0">
                <a:hlinkClick r:id="rId5"/>
              </a:rPr>
              <a:t>https://www.youtube.com/watch?v=zVwLNgUobcI</a:t>
            </a:r>
            <a:endParaRPr lang="ru-RU" sz="2600" dirty="0">
              <a:latin typeface="+mn-lt"/>
            </a:endParaRPr>
          </a:p>
          <a:p>
            <a:pPr marL="365125" indent="-282575" algn="just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endParaRPr lang="ru-RU" sz="2600" dirty="0">
              <a:latin typeface="+mn-lt"/>
            </a:endParaRPr>
          </a:p>
        </p:txBody>
      </p:sp>
      <p:sp>
        <p:nvSpPr>
          <p:cNvPr id="13315" name="Заголовок 2"/>
          <p:cNvSpPr>
            <a:spLocks noGrp="1"/>
          </p:cNvSpPr>
          <p:nvPr>
            <p:ph type="title"/>
          </p:nvPr>
        </p:nvSpPr>
        <p:spPr>
          <a:xfrm>
            <a:off x="642938" y="0"/>
            <a:ext cx="7467600" cy="1143000"/>
          </a:xfrm>
        </p:spPr>
        <p:txBody>
          <a:bodyPr/>
          <a:lstStyle/>
          <a:p>
            <a:r>
              <a:rPr lang="ru-RU" b="1" smtClean="0">
                <a:solidFill>
                  <a:srgbClr val="FF0000"/>
                </a:solidFill>
              </a:rPr>
              <a:t>Используемая литература:</a:t>
            </a:r>
            <a:endParaRPr lang="ru-RU" b="1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7700" y="647700"/>
            <a:ext cx="784383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FFC000"/>
                </a:solidFill>
              </a:rPr>
              <a:t>Задача 1.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 smtClean="0"/>
              <a:t>	В декартовой прямоугольной системе координат </a:t>
            </a:r>
            <a:r>
              <a:rPr lang="ru-RU" sz="2800" i="1" dirty="0" smtClean="0">
                <a:latin typeface="Bookman Old Style" panose="02050604050505020204" pitchFamily="18" charset="0"/>
              </a:rPr>
              <a:t>х0у</a:t>
            </a:r>
            <a:r>
              <a:rPr lang="ru-RU" sz="2800" dirty="0" smtClean="0"/>
              <a:t> дана фигура, ограниченная осью </a:t>
            </a:r>
            <a:r>
              <a:rPr lang="ru-RU" sz="2800" i="1" dirty="0" smtClean="0">
                <a:latin typeface="Bookman Old Style" panose="02050604050505020204" pitchFamily="18" charset="0"/>
              </a:rPr>
              <a:t>0х</a:t>
            </a:r>
            <a:r>
              <a:rPr lang="ru-RU" sz="2800" dirty="0" smtClean="0"/>
              <a:t>, прямыми </a:t>
            </a:r>
            <a:r>
              <a:rPr lang="ru-RU" sz="2800" i="1" dirty="0" smtClean="0">
                <a:latin typeface="Bookman Old Style" panose="02050604050505020204" pitchFamily="18" charset="0"/>
              </a:rPr>
              <a:t>х=а, х=</a:t>
            </a:r>
            <a:r>
              <a:rPr lang="en-US" sz="2800" i="1" dirty="0" smtClean="0">
                <a:latin typeface="Bookman Old Style" panose="02050604050505020204" pitchFamily="18" charset="0"/>
              </a:rPr>
              <a:t>b</a:t>
            </a:r>
            <a:r>
              <a:rPr lang="ru-RU" sz="2800" i="1" dirty="0" smtClean="0">
                <a:latin typeface="Bookman Old Style" panose="02050604050505020204" pitchFamily="18" charset="0"/>
              </a:rPr>
              <a:t> (а&lt;</a:t>
            </a:r>
            <a:r>
              <a:rPr lang="en-US" sz="2800" i="1" dirty="0">
                <a:latin typeface="Bookman Old Style" panose="02050604050505020204" pitchFamily="18" charset="0"/>
              </a:rPr>
              <a:t> </a:t>
            </a:r>
            <a:r>
              <a:rPr lang="en-US" sz="2800" i="1" dirty="0" smtClean="0">
                <a:latin typeface="Bookman Old Style" panose="02050604050505020204" pitchFamily="18" charset="0"/>
              </a:rPr>
              <a:t>b</a:t>
            </a:r>
            <a:r>
              <a:rPr lang="ru-RU" sz="2800" i="1" dirty="0" smtClean="0">
                <a:latin typeface="Bookman Old Style" panose="02050604050505020204" pitchFamily="18" charset="0"/>
              </a:rPr>
              <a:t>) </a:t>
            </a:r>
            <a:r>
              <a:rPr lang="ru-RU" sz="2800" dirty="0" smtClean="0"/>
              <a:t>и графиком непрерывной и неотрицательной на отрезке [</a:t>
            </a:r>
            <a:r>
              <a:rPr lang="ru-RU" sz="2800" i="1" dirty="0" smtClean="0">
                <a:latin typeface="Bookman Old Style" panose="02050604050505020204" pitchFamily="18" charset="0"/>
              </a:rPr>
              <a:t>а;</a:t>
            </a:r>
            <a:r>
              <a:rPr lang="en-US" sz="2800" i="1" dirty="0">
                <a:latin typeface="Bookman Old Style" panose="02050604050505020204" pitchFamily="18" charset="0"/>
              </a:rPr>
              <a:t> b</a:t>
            </a:r>
            <a:r>
              <a:rPr lang="ru-RU" sz="2800" dirty="0" smtClean="0"/>
              <a:t>] функции </a:t>
            </a:r>
            <a:r>
              <a:rPr lang="en-US" sz="2800" i="1" dirty="0" smtClean="0">
                <a:latin typeface="Bookman Old Style" panose="02050604050505020204" pitchFamily="18" charset="0"/>
              </a:rPr>
              <a:t>y=f(x)</a:t>
            </a:r>
            <a:r>
              <a:rPr lang="ru-RU" sz="2800" dirty="0" smtClean="0"/>
              <a:t>;</a:t>
            </a:r>
            <a:r>
              <a:rPr lang="en-US" sz="2800" dirty="0" smtClean="0"/>
              <a:t> </a:t>
            </a:r>
            <a:r>
              <a:rPr lang="ru-RU" sz="2800" dirty="0" smtClean="0"/>
              <a:t>назовём эту фигуру </a:t>
            </a:r>
            <a:r>
              <a:rPr lang="ru-RU" sz="2800" b="1" i="1" dirty="0" smtClean="0"/>
              <a:t>криволинейной трапецией</a:t>
            </a:r>
            <a:r>
              <a:rPr lang="ru-RU" sz="2800" dirty="0" smtClean="0"/>
              <a:t>. Требуется </a:t>
            </a:r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</a:rPr>
              <a:t>вычислить площадь криволинейной трапеции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.</a:t>
            </a:r>
            <a:endParaRPr lang="ru-RU" sz="2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4092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 flipV="1">
            <a:off x="419100" y="381000"/>
            <a:ext cx="19050" cy="61245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flipV="1">
            <a:off x="171450" y="6219126"/>
            <a:ext cx="5524500" cy="2927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3012" y="196334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у</a:t>
            </a:r>
            <a:endParaRPr lang="ru-RU" i="1" dirty="0">
              <a:latin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94636" y="619863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х</a:t>
            </a:r>
            <a:endParaRPr lang="ru-RU" i="1" dirty="0">
              <a:latin typeface="Cambria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544" y="621982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0</a:t>
            </a:r>
            <a:endParaRPr lang="ru-RU" i="1" dirty="0">
              <a:latin typeface="Cambria" panose="02040503050406030204" pitchFamily="18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171450" y="1119189"/>
            <a:ext cx="5238750" cy="3409950"/>
          </a:xfrm>
          <a:custGeom>
            <a:avLst/>
            <a:gdLst>
              <a:gd name="connsiteX0" fmla="*/ 0 w 4638675"/>
              <a:gd name="connsiteY0" fmla="*/ 3409950 h 3409950"/>
              <a:gd name="connsiteX1" fmla="*/ 1114425 w 4638675"/>
              <a:gd name="connsiteY1" fmla="*/ 1428750 h 3409950"/>
              <a:gd name="connsiteX2" fmla="*/ 4638675 w 4638675"/>
              <a:gd name="connsiteY2" fmla="*/ 0 h 340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8675" h="3409950">
                <a:moveTo>
                  <a:pt x="0" y="3409950"/>
                </a:moveTo>
                <a:cubicBezTo>
                  <a:pt x="170656" y="2703512"/>
                  <a:pt x="341313" y="1997075"/>
                  <a:pt x="1114425" y="1428750"/>
                </a:cubicBezTo>
                <a:cubicBezTo>
                  <a:pt x="1887537" y="860425"/>
                  <a:pt x="3263106" y="430212"/>
                  <a:pt x="4638675" y="0"/>
                </a:cubicBezTo>
              </a:path>
            </a:pathLst>
          </a:custGeom>
          <a:ln w="28575"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1572108" y="2428875"/>
            <a:ext cx="30748" cy="380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1997568" y="2228850"/>
            <a:ext cx="3773" cy="4019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2413504" y="2057400"/>
            <a:ext cx="9527" cy="41624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2833212" y="1896361"/>
            <a:ext cx="21033" cy="4323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20805831">
            <a:off x="3919354" y="681525"/>
            <a:ext cx="1072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Cambria" panose="02040503050406030204" pitchFamily="18" charset="0"/>
              </a:rPr>
              <a:t>y=f(x)</a:t>
            </a:r>
            <a:endParaRPr lang="ru-RU" sz="2800" i="1" dirty="0">
              <a:latin typeface="Cambria" panose="020405030504060302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11214" y="6187559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" panose="02040503050406030204" pitchFamily="18" charset="0"/>
              </a:rPr>
              <a:t>x</a:t>
            </a:r>
            <a:r>
              <a:rPr lang="en-US" i="1" baseline="-25000" dirty="0" smtClean="0">
                <a:latin typeface="Cambria" panose="02040503050406030204" pitchFamily="18" charset="0"/>
              </a:rPr>
              <a:t>1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09843" y="6185266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" panose="02040503050406030204" pitchFamily="18" charset="0"/>
              </a:rPr>
              <a:t>x</a:t>
            </a:r>
            <a:r>
              <a:rPr lang="en-US" i="1" baseline="-25000" dirty="0" smtClean="0">
                <a:latin typeface="Cambria" panose="02040503050406030204" pitchFamily="18" charset="0"/>
              </a:rPr>
              <a:t>2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52375" y="6196713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" panose="02040503050406030204" pitchFamily="18" charset="0"/>
              </a:rPr>
              <a:t>x</a:t>
            </a:r>
            <a:r>
              <a:rPr lang="en-US" i="1" baseline="-25000" dirty="0" smtClean="0">
                <a:latin typeface="Cambria" panose="02040503050406030204" pitchFamily="18" charset="0"/>
              </a:rPr>
              <a:t>3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74459" y="6162677"/>
            <a:ext cx="518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х</a:t>
            </a:r>
            <a:r>
              <a:rPr lang="en-US" i="1" baseline="-25000" dirty="0" smtClean="0">
                <a:latin typeface="Cambria" panose="02040503050406030204" pitchFamily="18" charset="0"/>
              </a:rPr>
              <a:t>n</a:t>
            </a:r>
            <a:r>
              <a:rPr lang="ru-RU" i="1" baseline="-25000" dirty="0" smtClean="0">
                <a:latin typeface="Cambria" panose="02040503050406030204" pitchFamily="18" charset="0"/>
              </a:rPr>
              <a:t>-1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1150369" y="2752725"/>
            <a:ext cx="11556" cy="3467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3273615" y="1781175"/>
            <a:ext cx="1" cy="4452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683800" y="1647825"/>
            <a:ext cx="2375" cy="4548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4106354" y="1504950"/>
            <a:ext cx="35655" cy="4719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 flipV="1">
            <a:off x="4552950" y="1320605"/>
            <a:ext cx="19591" cy="48669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184930" y="6187559"/>
            <a:ext cx="379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latin typeface="Cambria" panose="02040503050406030204" pitchFamily="18" charset="0"/>
              </a:rPr>
              <a:t>x</a:t>
            </a:r>
            <a:r>
              <a:rPr lang="en-US" b="1" i="1" baseline="-25000" dirty="0" err="1" smtClean="0">
                <a:latin typeface="Cambria" panose="02040503050406030204" pitchFamily="18" charset="0"/>
              </a:rPr>
              <a:t>k</a:t>
            </a:r>
            <a:endParaRPr lang="ru-RU" b="1" i="1" baseline="-25000" dirty="0">
              <a:latin typeface="Cambria" panose="020405030504060302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86601" y="6184567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Cambria" panose="02040503050406030204" pitchFamily="18" charset="0"/>
              </a:rPr>
              <a:t>x</a:t>
            </a:r>
            <a:r>
              <a:rPr lang="en-US" b="1" i="1" baseline="-25000" dirty="0" smtClean="0">
                <a:latin typeface="Cambria" panose="02040503050406030204" pitchFamily="18" charset="0"/>
              </a:rPr>
              <a:t>k+1</a:t>
            </a:r>
            <a:endParaRPr lang="ru-RU" b="1" i="1" baseline="-25000" dirty="0">
              <a:latin typeface="Cambria" panose="02040503050406030204" pitchFamily="18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4977010" y="1320604"/>
            <a:ext cx="6473" cy="484207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747335" y="3181350"/>
            <a:ext cx="8322" cy="305241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98631" y="6265329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a</a:t>
            </a:r>
            <a:endParaRPr lang="ru-RU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919764" y="6265329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b</a:t>
            </a:r>
            <a:endParaRPr lang="ru-RU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31107" y="943135"/>
            <a:ext cx="305424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ambria" panose="02040503050406030204" pitchFamily="18" charset="0"/>
              </a:rPr>
              <a:t>Разобьём отрезок </a:t>
            </a:r>
            <a:r>
              <a:rPr lang="ru-RU" sz="2000" b="1" dirty="0" smtClean="0">
                <a:latin typeface="Cambria" panose="02040503050406030204" pitchFamily="18" charset="0"/>
              </a:rPr>
              <a:t>[</a:t>
            </a:r>
            <a:r>
              <a:rPr lang="ru-RU" sz="2000" b="1" i="1" dirty="0" smtClean="0">
                <a:latin typeface="Cambria" panose="02040503050406030204" pitchFamily="18" charset="0"/>
              </a:rPr>
              <a:t>а;</a:t>
            </a:r>
            <a:r>
              <a:rPr lang="en-US" sz="2000" b="1" i="1" dirty="0" smtClean="0">
                <a:latin typeface="Cambria" panose="02040503050406030204" pitchFamily="18" charset="0"/>
              </a:rPr>
              <a:t>b</a:t>
            </a:r>
            <a:r>
              <a:rPr lang="ru-RU" sz="2000" b="1" dirty="0" smtClean="0">
                <a:latin typeface="Cambria" panose="02040503050406030204" pitchFamily="18" charset="0"/>
              </a:rPr>
              <a:t>] </a:t>
            </a:r>
            <a:r>
              <a:rPr lang="ru-RU" sz="2000" dirty="0" smtClean="0">
                <a:latin typeface="Cambria" panose="02040503050406030204" pitchFamily="18" charset="0"/>
              </a:rPr>
              <a:t>(основание криволинейной трапеции) на </a:t>
            </a:r>
            <a:r>
              <a:rPr lang="en-US" sz="2000" i="1" dirty="0" smtClean="0">
                <a:latin typeface="Cambria" panose="02040503050406030204" pitchFamily="18" charset="0"/>
              </a:rPr>
              <a:t>n</a:t>
            </a:r>
            <a:r>
              <a:rPr lang="ru-RU" sz="2000" i="1" dirty="0" smtClean="0">
                <a:latin typeface="Cambria" panose="02040503050406030204" pitchFamily="18" charset="0"/>
              </a:rPr>
              <a:t> </a:t>
            </a:r>
            <a:r>
              <a:rPr lang="ru-RU" sz="2000" dirty="0" smtClean="0">
                <a:latin typeface="Cambria" panose="02040503050406030204" pitchFamily="18" charset="0"/>
              </a:rPr>
              <a:t>равных частей; это разбиение осуществим с помощью точек </a:t>
            </a:r>
            <a:r>
              <a:rPr lang="ru-RU" sz="2000" b="1" i="1" dirty="0" smtClean="0">
                <a:latin typeface="Cambria" panose="02040503050406030204" pitchFamily="18" charset="0"/>
              </a:rPr>
              <a:t>х</a:t>
            </a:r>
            <a:r>
              <a:rPr lang="ru-RU" sz="2000" b="1" i="1" baseline="-25000" dirty="0" smtClean="0">
                <a:latin typeface="Cambria" panose="02040503050406030204" pitchFamily="18" charset="0"/>
              </a:rPr>
              <a:t>1</a:t>
            </a:r>
            <a:r>
              <a:rPr lang="ru-RU" sz="2000" b="1" i="1" dirty="0" smtClean="0">
                <a:latin typeface="Cambria" panose="02040503050406030204" pitchFamily="18" charset="0"/>
              </a:rPr>
              <a:t>,</a:t>
            </a:r>
            <a:r>
              <a:rPr lang="en-US" sz="2000" b="1" i="1" dirty="0" smtClean="0">
                <a:latin typeface="Cambria" panose="02040503050406030204" pitchFamily="18" charset="0"/>
              </a:rPr>
              <a:t> </a:t>
            </a:r>
            <a:r>
              <a:rPr lang="ru-RU" sz="2000" b="1" i="1" dirty="0" smtClean="0">
                <a:latin typeface="Cambria" panose="02040503050406030204" pitchFamily="18" charset="0"/>
              </a:rPr>
              <a:t>х</a:t>
            </a:r>
            <a:r>
              <a:rPr lang="ru-RU" sz="2000" b="1" i="1" baseline="-25000" dirty="0" smtClean="0">
                <a:latin typeface="Cambria" panose="02040503050406030204" pitchFamily="18" charset="0"/>
              </a:rPr>
              <a:t>2</a:t>
            </a:r>
            <a:r>
              <a:rPr lang="ru-RU" sz="2000" b="1" i="1" dirty="0" smtClean="0">
                <a:latin typeface="Cambria" panose="02040503050406030204" pitchFamily="18" charset="0"/>
              </a:rPr>
              <a:t>,</a:t>
            </a:r>
            <a:r>
              <a:rPr lang="en-US" sz="2000" b="1" i="1" dirty="0" smtClean="0">
                <a:latin typeface="Cambria" panose="02040503050406030204" pitchFamily="18" charset="0"/>
              </a:rPr>
              <a:t> </a:t>
            </a:r>
            <a:r>
              <a:rPr lang="ru-RU" sz="2000" b="1" i="1" dirty="0" smtClean="0">
                <a:latin typeface="Cambria" panose="02040503050406030204" pitchFamily="18" charset="0"/>
              </a:rPr>
              <a:t>х</a:t>
            </a:r>
            <a:r>
              <a:rPr lang="ru-RU" sz="2000" b="1" i="1" baseline="-25000" dirty="0" smtClean="0">
                <a:latin typeface="Cambria" panose="02040503050406030204" pitchFamily="18" charset="0"/>
              </a:rPr>
              <a:t>3</a:t>
            </a:r>
            <a:r>
              <a:rPr lang="ru-RU" sz="2000" b="1" i="1" dirty="0" smtClean="0">
                <a:latin typeface="Cambria" panose="02040503050406030204" pitchFamily="18" charset="0"/>
              </a:rPr>
              <a:t>,</a:t>
            </a:r>
            <a:r>
              <a:rPr lang="en-US" sz="2000" b="1" i="1" dirty="0" smtClean="0">
                <a:latin typeface="Cambria" panose="02040503050406030204" pitchFamily="18" charset="0"/>
              </a:rPr>
              <a:t> </a:t>
            </a:r>
            <a:r>
              <a:rPr lang="ru-RU" sz="2000" b="1" i="1" dirty="0" smtClean="0">
                <a:latin typeface="Cambria" panose="02040503050406030204" pitchFamily="18" charset="0"/>
              </a:rPr>
              <a:t>…,</a:t>
            </a:r>
            <a:r>
              <a:rPr lang="en-US" sz="2000" b="1" i="1" dirty="0" smtClean="0">
                <a:latin typeface="Cambria" panose="02040503050406030204" pitchFamily="18" charset="0"/>
              </a:rPr>
              <a:t> </a:t>
            </a:r>
            <a:r>
              <a:rPr lang="en-US" sz="2000" b="1" i="1" dirty="0" err="1" smtClean="0">
                <a:latin typeface="Cambria" panose="02040503050406030204" pitchFamily="18" charset="0"/>
              </a:rPr>
              <a:t>x</a:t>
            </a:r>
            <a:r>
              <a:rPr lang="en-US" sz="2000" b="1" i="1" baseline="-25000" dirty="0" err="1" smtClean="0">
                <a:latin typeface="Cambria" panose="02040503050406030204" pitchFamily="18" charset="0"/>
              </a:rPr>
              <a:t>k</a:t>
            </a:r>
            <a:r>
              <a:rPr lang="en-US" sz="2000" b="1" i="1" dirty="0" smtClean="0">
                <a:latin typeface="Cambria" panose="02040503050406030204" pitchFamily="18" charset="0"/>
              </a:rPr>
              <a:t>, x</a:t>
            </a:r>
            <a:r>
              <a:rPr lang="en-US" sz="2000" b="1" i="1" baseline="-25000" dirty="0" smtClean="0">
                <a:latin typeface="Cambria" panose="02040503050406030204" pitchFamily="18" charset="0"/>
              </a:rPr>
              <a:t>k+1</a:t>
            </a:r>
            <a:r>
              <a:rPr lang="en-US" sz="2000" b="1" i="1" dirty="0" smtClean="0">
                <a:latin typeface="Cambria" panose="02040503050406030204" pitchFamily="18" charset="0"/>
              </a:rPr>
              <a:t>, …, x</a:t>
            </a:r>
            <a:r>
              <a:rPr lang="en-US" sz="2000" b="1" i="1" baseline="-25000" dirty="0" smtClean="0">
                <a:latin typeface="Cambria" panose="02040503050406030204" pitchFamily="18" charset="0"/>
              </a:rPr>
              <a:t>n-1</a:t>
            </a:r>
            <a:r>
              <a:rPr lang="en-US" sz="2000" b="1" i="1" dirty="0" smtClean="0">
                <a:latin typeface="Cambria" panose="02040503050406030204" pitchFamily="18" charset="0"/>
              </a:rPr>
              <a:t>.</a:t>
            </a:r>
          </a:p>
          <a:p>
            <a:pPr algn="ctr"/>
            <a:r>
              <a:rPr lang="ru-RU" sz="2000" dirty="0" smtClean="0">
                <a:latin typeface="Cambria" panose="02040503050406030204" pitchFamily="18" charset="0"/>
              </a:rPr>
              <a:t>Тогда заданная трапеция разобьётся на </a:t>
            </a:r>
            <a:r>
              <a:rPr lang="en-US" sz="2000" i="1" dirty="0" smtClean="0">
                <a:latin typeface="Cambria" panose="02040503050406030204" pitchFamily="18" charset="0"/>
              </a:rPr>
              <a:t>n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ru-RU" sz="2000" dirty="0" smtClean="0">
                <a:latin typeface="Cambria" panose="02040503050406030204" pitchFamily="18" charset="0"/>
              </a:rPr>
              <a:t>узеньких столбиков. Площадь всей трапеции равна сумме площадей столбиков. </a:t>
            </a:r>
            <a:endParaRPr lang="ru-RU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348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 flipV="1">
            <a:off x="419100" y="381000"/>
            <a:ext cx="19050" cy="61245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flipV="1">
            <a:off x="171450" y="6219126"/>
            <a:ext cx="5524500" cy="2927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3012" y="196334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у</a:t>
            </a:r>
            <a:endParaRPr lang="ru-RU" i="1" dirty="0">
              <a:latin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94636" y="619863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х</a:t>
            </a:r>
            <a:endParaRPr lang="ru-RU" i="1" dirty="0">
              <a:latin typeface="Cambria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544" y="621982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0</a:t>
            </a:r>
            <a:endParaRPr lang="ru-RU" i="1" dirty="0">
              <a:latin typeface="Cambria" panose="02040503050406030204" pitchFamily="18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171450" y="1119189"/>
            <a:ext cx="5238750" cy="3409950"/>
          </a:xfrm>
          <a:custGeom>
            <a:avLst/>
            <a:gdLst>
              <a:gd name="connsiteX0" fmla="*/ 0 w 4638675"/>
              <a:gd name="connsiteY0" fmla="*/ 3409950 h 3409950"/>
              <a:gd name="connsiteX1" fmla="*/ 1114425 w 4638675"/>
              <a:gd name="connsiteY1" fmla="*/ 1428750 h 3409950"/>
              <a:gd name="connsiteX2" fmla="*/ 4638675 w 4638675"/>
              <a:gd name="connsiteY2" fmla="*/ 0 h 340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8675" h="3409950">
                <a:moveTo>
                  <a:pt x="0" y="3409950"/>
                </a:moveTo>
                <a:cubicBezTo>
                  <a:pt x="170656" y="2703512"/>
                  <a:pt x="341313" y="1997075"/>
                  <a:pt x="1114425" y="1428750"/>
                </a:cubicBezTo>
                <a:cubicBezTo>
                  <a:pt x="1887537" y="860425"/>
                  <a:pt x="3263106" y="430212"/>
                  <a:pt x="4638675" y="0"/>
                </a:cubicBezTo>
              </a:path>
            </a:pathLst>
          </a:custGeom>
          <a:ln w="28575"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1572108" y="2428875"/>
            <a:ext cx="30748" cy="380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1997568" y="2228850"/>
            <a:ext cx="3773" cy="4019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2413504" y="2057400"/>
            <a:ext cx="9527" cy="41624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2833212" y="1896361"/>
            <a:ext cx="21033" cy="4323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20805831">
            <a:off x="3919354" y="681525"/>
            <a:ext cx="1072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Cambria" panose="02040503050406030204" pitchFamily="18" charset="0"/>
              </a:rPr>
              <a:t>y=f(x)</a:t>
            </a:r>
            <a:endParaRPr lang="ru-RU" sz="2800" i="1" dirty="0">
              <a:latin typeface="Cambria" panose="020405030504060302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11214" y="6187559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" panose="02040503050406030204" pitchFamily="18" charset="0"/>
              </a:rPr>
              <a:t>x</a:t>
            </a:r>
            <a:r>
              <a:rPr lang="en-US" i="1" baseline="-25000" dirty="0" smtClean="0">
                <a:latin typeface="Cambria" panose="02040503050406030204" pitchFamily="18" charset="0"/>
              </a:rPr>
              <a:t>1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09843" y="6185266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" panose="02040503050406030204" pitchFamily="18" charset="0"/>
              </a:rPr>
              <a:t>x</a:t>
            </a:r>
            <a:r>
              <a:rPr lang="en-US" i="1" baseline="-25000" dirty="0" smtClean="0">
                <a:latin typeface="Cambria" panose="02040503050406030204" pitchFamily="18" charset="0"/>
              </a:rPr>
              <a:t>2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52375" y="6196713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" panose="02040503050406030204" pitchFamily="18" charset="0"/>
              </a:rPr>
              <a:t>x</a:t>
            </a:r>
            <a:r>
              <a:rPr lang="en-US" i="1" baseline="-25000" dirty="0" smtClean="0">
                <a:latin typeface="Cambria" panose="02040503050406030204" pitchFamily="18" charset="0"/>
              </a:rPr>
              <a:t>3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74459" y="616267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latin typeface="Cambria" panose="02040503050406030204" pitchFamily="18" charset="0"/>
              </a:rPr>
              <a:t>x</a:t>
            </a:r>
            <a:r>
              <a:rPr lang="en-US" i="1" baseline="-25000" dirty="0" err="1" smtClean="0">
                <a:latin typeface="Cambria" panose="02040503050406030204" pitchFamily="18" charset="0"/>
              </a:rPr>
              <a:t>n</a:t>
            </a:r>
            <a:r>
              <a:rPr lang="ru-RU" i="1" baseline="-25000" dirty="0" smtClean="0">
                <a:latin typeface="Cambria" panose="02040503050406030204" pitchFamily="18" charset="0"/>
              </a:rPr>
              <a:t>-1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1150369" y="2752725"/>
            <a:ext cx="11556" cy="3467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3273615" y="1781175"/>
            <a:ext cx="1" cy="4452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683800" y="1647825"/>
            <a:ext cx="2375" cy="4548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4093982" y="1504950"/>
            <a:ext cx="12372" cy="4719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 flipV="1">
            <a:off x="4504267" y="1377055"/>
            <a:ext cx="39158" cy="48394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184930" y="6187559"/>
            <a:ext cx="379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latin typeface="Cambria" panose="02040503050406030204" pitchFamily="18" charset="0"/>
              </a:rPr>
              <a:t>x</a:t>
            </a:r>
            <a:r>
              <a:rPr lang="en-US" b="1" i="1" baseline="-25000" dirty="0" err="1" smtClean="0">
                <a:latin typeface="Cambria" panose="02040503050406030204" pitchFamily="18" charset="0"/>
              </a:rPr>
              <a:t>k</a:t>
            </a:r>
            <a:endParaRPr lang="ru-RU" b="1" i="1" baseline="-25000" dirty="0">
              <a:latin typeface="Cambria" panose="020405030504060302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86601" y="6184567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Cambria" panose="02040503050406030204" pitchFamily="18" charset="0"/>
              </a:rPr>
              <a:t>x</a:t>
            </a:r>
            <a:r>
              <a:rPr lang="en-US" b="1" i="1" baseline="-25000" dirty="0" smtClean="0">
                <a:latin typeface="Cambria" panose="02040503050406030204" pitchFamily="18" charset="0"/>
              </a:rPr>
              <a:t>k+1</a:t>
            </a:r>
            <a:endParaRPr lang="ru-RU" b="1" i="1" baseline="-25000" dirty="0">
              <a:latin typeface="Cambria" panose="02040503050406030204" pitchFamily="18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V="1">
            <a:off x="4919764" y="1238251"/>
            <a:ext cx="0" cy="4957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747335" y="3181350"/>
            <a:ext cx="8322" cy="30524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98631" y="6265329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a</a:t>
            </a:r>
            <a:endParaRPr lang="ru-RU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919764" y="6265329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b</a:t>
            </a:r>
            <a:endParaRPr lang="ru-RU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95950" y="951547"/>
            <a:ext cx="3124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ambria" panose="02040503050406030204" pitchFamily="18" charset="0"/>
              </a:rPr>
              <a:t>Рассмотрим отдельно  </a:t>
            </a:r>
            <a:r>
              <a:rPr lang="en-US" i="1" dirty="0" smtClean="0">
                <a:latin typeface="Cambria" panose="02040503050406030204" pitchFamily="18" charset="0"/>
              </a:rPr>
              <a:t>k</a:t>
            </a:r>
            <a:r>
              <a:rPr lang="ru-RU" dirty="0" smtClean="0">
                <a:latin typeface="Cambria" panose="02040503050406030204" pitchFamily="18" charset="0"/>
              </a:rPr>
              <a:t>-</a:t>
            </a:r>
            <a:r>
              <a:rPr lang="ru-RU" dirty="0" err="1" smtClean="0">
                <a:latin typeface="Cambria" panose="02040503050406030204" pitchFamily="18" charset="0"/>
              </a:rPr>
              <a:t>ый</a:t>
            </a:r>
            <a:r>
              <a:rPr lang="ru-RU" dirty="0" smtClean="0">
                <a:latin typeface="Cambria" panose="02040503050406030204" pitchFamily="18" charset="0"/>
              </a:rPr>
              <a:t> столбик, т.е. криволинейную трапецию, основанием которой служит отрезок [</a:t>
            </a:r>
            <a:r>
              <a:rPr lang="ru-RU" b="1" i="1" dirty="0" smtClean="0">
                <a:latin typeface="Cambria" panose="02040503050406030204" pitchFamily="18" charset="0"/>
              </a:rPr>
              <a:t>х</a:t>
            </a:r>
            <a:r>
              <a:rPr lang="en-US" b="1" i="1" dirty="0">
                <a:latin typeface="Cambria" panose="02040503050406030204" pitchFamily="18" charset="0"/>
              </a:rPr>
              <a:t> </a:t>
            </a:r>
            <a:r>
              <a:rPr lang="en-US" b="1" i="1" baseline="-25000" dirty="0" smtClean="0">
                <a:latin typeface="Cambria" panose="02040503050406030204" pitchFamily="18" charset="0"/>
              </a:rPr>
              <a:t>k</a:t>
            </a:r>
            <a:r>
              <a:rPr lang="ru-RU" b="1" i="1" baseline="-25000" dirty="0" smtClean="0">
                <a:latin typeface="Cambria" panose="02040503050406030204" pitchFamily="18" charset="0"/>
              </a:rPr>
              <a:t> </a:t>
            </a:r>
            <a:r>
              <a:rPr lang="ru-RU" b="1" i="1" dirty="0" smtClean="0">
                <a:latin typeface="Cambria" panose="02040503050406030204" pitchFamily="18" charset="0"/>
              </a:rPr>
              <a:t>; х</a:t>
            </a:r>
            <a:r>
              <a:rPr lang="en-US" b="1" i="1" dirty="0" smtClean="0">
                <a:latin typeface="Cambria" panose="02040503050406030204" pitchFamily="18" charset="0"/>
              </a:rPr>
              <a:t> </a:t>
            </a:r>
            <a:r>
              <a:rPr lang="en-US" b="1" i="1" baseline="-25000" dirty="0" smtClean="0">
                <a:latin typeface="Cambria" panose="02040503050406030204" pitchFamily="18" charset="0"/>
              </a:rPr>
              <a:t>k</a:t>
            </a:r>
            <a:r>
              <a:rPr lang="ru-RU" b="1" i="1" baseline="-25000" dirty="0" smtClean="0">
                <a:latin typeface="Cambria" panose="02040503050406030204" pitchFamily="18" charset="0"/>
              </a:rPr>
              <a:t>+1</a:t>
            </a:r>
            <a:r>
              <a:rPr lang="ru-RU" dirty="0" smtClean="0">
                <a:latin typeface="Cambria" panose="02040503050406030204" pitchFamily="18" charset="0"/>
              </a:rPr>
              <a:t>]. </a:t>
            </a:r>
            <a:endParaRPr lang="ru-RU" b="1" i="1" dirty="0">
              <a:latin typeface="Cambria" panose="020405030504060302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43731" y="3620215"/>
            <a:ext cx="3124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ambria" panose="02040503050406030204" pitchFamily="18" charset="0"/>
              </a:rPr>
              <a:t>Площадь прямоугольника равна </a:t>
            </a:r>
            <a:r>
              <a:rPr lang="en-US" b="1" i="1" dirty="0">
                <a:latin typeface="Cambria" panose="02040503050406030204" pitchFamily="18" charset="0"/>
              </a:rPr>
              <a:t>f</a:t>
            </a:r>
            <a:r>
              <a:rPr lang="ru-RU" b="1" i="1" dirty="0">
                <a:latin typeface="Cambria" panose="02040503050406030204" pitchFamily="18" charset="0"/>
              </a:rPr>
              <a:t>(х</a:t>
            </a:r>
            <a:r>
              <a:rPr lang="en-US" b="1" i="1" dirty="0">
                <a:latin typeface="Cambria" panose="02040503050406030204" pitchFamily="18" charset="0"/>
              </a:rPr>
              <a:t> </a:t>
            </a:r>
            <a:r>
              <a:rPr lang="en-US" b="1" i="1" baseline="-25000" dirty="0">
                <a:latin typeface="Cambria" panose="02040503050406030204" pitchFamily="18" charset="0"/>
              </a:rPr>
              <a:t>k</a:t>
            </a:r>
            <a:r>
              <a:rPr lang="ru-RU" b="1" i="1" baseline="-25000" dirty="0">
                <a:latin typeface="Cambria" panose="02040503050406030204" pitchFamily="18" charset="0"/>
              </a:rPr>
              <a:t> </a:t>
            </a:r>
            <a:r>
              <a:rPr lang="ru-RU" b="1" i="1" dirty="0" smtClean="0">
                <a:latin typeface="Cambria" panose="02040503050406030204" pitchFamily="18" charset="0"/>
              </a:rPr>
              <a:t>)·</a:t>
            </a:r>
            <a:r>
              <a:rPr lang="el-GR" b="1" i="1" dirty="0" smtClean="0">
                <a:latin typeface="Cambria" panose="02040503050406030204" pitchFamily="18" charset="0"/>
              </a:rPr>
              <a:t>Δ</a:t>
            </a:r>
            <a:r>
              <a:rPr lang="ru-RU" b="1" i="1" dirty="0" smtClean="0">
                <a:latin typeface="Cambria" panose="02040503050406030204" pitchFamily="18" charset="0"/>
              </a:rPr>
              <a:t>х, </a:t>
            </a:r>
            <a:r>
              <a:rPr lang="ru-RU" dirty="0" smtClean="0">
                <a:latin typeface="Cambria" panose="02040503050406030204" pitchFamily="18" charset="0"/>
              </a:rPr>
              <a:t>где </a:t>
            </a:r>
            <a:r>
              <a:rPr lang="el-GR" b="1" i="1" dirty="0">
                <a:latin typeface="Cambria" panose="02040503050406030204" pitchFamily="18" charset="0"/>
              </a:rPr>
              <a:t>Δ</a:t>
            </a:r>
            <a:r>
              <a:rPr lang="ru-RU" dirty="0" smtClean="0">
                <a:latin typeface="Cambria" panose="02040503050406030204" pitchFamily="18" charset="0"/>
              </a:rPr>
              <a:t>х – длина отрезка [х</a:t>
            </a:r>
            <a:r>
              <a:rPr lang="en-US" b="1" i="1" dirty="0" smtClean="0">
                <a:latin typeface="Cambria" panose="02040503050406030204" pitchFamily="18" charset="0"/>
              </a:rPr>
              <a:t> </a:t>
            </a:r>
            <a:r>
              <a:rPr lang="en-US" b="1" i="1" baseline="-25000" dirty="0" smtClean="0">
                <a:latin typeface="Cambria" panose="02040503050406030204" pitchFamily="18" charset="0"/>
              </a:rPr>
              <a:t>k</a:t>
            </a:r>
            <a:r>
              <a:rPr lang="ru-RU" b="1" i="1" baseline="-25000" dirty="0" smtClean="0">
                <a:latin typeface="Cambria" panose="02040503050406030204" pitchFamily="18" charset="0"/>
              </a:rPr>
              <a:t> </a:t>
            </a:r>
            <a:r>
              <a:rPr lang="ru-RU" b="1" i="1" dirty="0" smtClean="0">
                <a:latin typeface="Cambria" panose="02040503050406030204" pitchFamily="18" charset="0"/>
              </a:rPr>
              <a:t>; х</a:t>
            </a:r>
            <a:r>
              <a:rPr lang="en-US" b="1" i="1" dirty="0" smtClean="0">
                <a:latin typeface="Cambria" panose="02040503050406030204" pitchFamily="18" charset="0"/>
              </a:rPr>
              <a:t> </a:t>
            </a:r>
            <a:r>
              <a:rPr lang="en-US" b="1" i="1" baseline="-25000" dirty="0" smtClean="0">
                <a:latin typeface="Cambria" panose="02040503050406030204" pitchFamily="18" charset="0"/>
              </a:rPr>
              <a:t>k</a:t>
            </a:r>
            <a:r>
              <a:rPr lang="ru-RU" b="1" i="1" baseline="-25000" dirty="0" smtClean="0">
                <a:latin typeface="Cambria" panose="02040503050406030204" pitchFamily="18" charset="0"/>
              </a:rPr>
              <a:t>+1</a:t>
            </a:r>
            <a:r>
              <a:rPr lang="ru-RU" dirty="0" smtClean="0">
                <a:latin typeface="Cambria" panose="02040503050406030204" pitchFamily="18" charset="0"/>
              </a:rPr>
              <a:t>]; естественно считать составленное произведение приближённым значением площади </a:t>
            </a:r>
            <a:r>
              <a:rPr lang="en-US" i="1" dirty="0" smtClean="0">
                <a:latin typeface="Cambria" panose="02040503050406030204" pitchFamily="18" charset="0"/>
              </a:rPr>
              <a:t>k</a:t>
            </a:r>
            <a:r>
              <a:rPr lang="ru-RU" dirty="0" smtClean="0">
                <a:latin typeface="Cambria" panose="02040503050406030204" pitchFamily="18" charset="0"/>
              </a:rPr>
              <a:t>-го столбика.</a:t>
            </a:r>
            <a:endParaRPr lang="ru-RU" dirty="0">
              <a:latin typeface="Cambria" panose="02040503050406030204" pitchFamily="18" charset="0"/>
            </a:endParaRPr>
          </a:p>
        </p:txBody>
      </p:sp>
      <p:sp>
        <p:nvSpPr>
          <p:cNvPr id="6" name="Полилиния 5"/>
          <p:cNvSpPr/>
          <p:nvPr/>
        </p:nvSpPr>
        <p:spPr>
          <a:xfrm>
            <a:off x="3267075" y="1600200"/>
            <a:ext cx="428625" cy="4629150"/>
          </a:xfrm>
          <a:custGeom>
            <a:avLst/>
            <a:gdLst>
              <a:gd name="connsiteX0" fmla="*/ 0 w 428625"/>
              <a:gd name="connsiteY0" fmla="*/ 4629150 h 4629150"/>
              <a:gd name="connsiteX1" fmla="*/ 0 w 428625"/>
              <a:gd name="connsiteY1" fmla="*/ 152400 h 4629150"/>
              <a:gd name="connsiteX2" fmla="*/ 190500 w 428625"/>
              <a:gd name="connsiteY2" fmla="*/ 95250 h 4629150"/>
              <a:gd name="connsiteX3" fmla="*/ 295275 w 428625"/>
              <a:gd name="connsiteY3" fmla="*/ 66675 h 4629150"/>
              <a:gd name="connsiteX4" fmla="*/ 428625 w 428625"/>
              <a:gd name="connsiteY4" fmla="*/ 0 h 4629150"/>
              <a:gd name="connsiteX5" fmla="*/ 419100 w 428625"/>
              <a:gd name="connsiteY5" fmla="*/ 4629150 h 4629150"/>
              <a:gd name="connsiteX6" fmla="*/ 0 w 428625"/>
              <a:gd name="connsiteY6" fmla="*/ 4629150 h 462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8625" h="4629150">
                <a:moveTo>
                  <a:pt x="0" y="4629150"/>
                </a:moveTo>
                <a:lnTo>
                  <a:pt x="0" y="152400"/>
                </a:lnTo>
                <a:lnTo>
                  <a:pt x="190500" y="95250"/>
                </a:lnTo>
                <a:lnTo>
                  <a:pt x="295275" y="66675"/>
                </a:lnTo>
                <a:lnTo>
                  <a:pt x="428625" y="0"/>
                </a:lnTo>
                <a:lnTo>
                  <a:pt x="419100" y="4629150"/>
                </a:lnTo>
                <a:lnTo>
                  <a:pt x="0" y="4629150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791512" y="2406623"/>
            <a:ext cx="30286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ambria" panose="02040503050406030204" pitchFamily="18" charset="0"/>
              </a:rPr>
              <a:t>Заменим его прямоугольником с тем же основанием и высотой, равной  </a:t>
            </a:r>
            <a:r>
              <a:rPr lang="en-US" b="1" i="1" dirty="0">
                <a:latin typeface="Cambria" panose="02040503050406030204" pitchFamily="18" charset="0"/>
              </a:rPr>
              <a:t>f</a:t>
            </a:r>
            <a:r>
              <a:rPr lang="ru-RU" b="1" i="1" dirty="0">
                <a:latin typeface="Cambria" panose="02040503050406030204" pitchFamily="18" charset="0"/>
              </a:rPr>
              <a:t>(х</a:t>
            </a:r>
            <a:r>
              <a:rPr lang="en-US" b="1" i="1" dirty="0">
                <a:latin typeface="Cambria" panose="02040503050406030204" pitchFamily="18" charset="0"/>
              </a:rPr>
              <a:t> </a:t>
            </a:r>
            <a:r>
              <a:rPr lang="en-US" b="1" i="1" baseline="-25000" dirty="0">
                <a:latin typeface="Cambria" panose="02040503050406030204" pitchFamily="18" charset="0"/>
              </a:rPr>
              <a:t>k</a:t>
            </a:r>
            <a:r>
              <a:rPr lang="ru-RU" b="1" i="1" baseline="-25000" dirty="0">
                <a:latin typeface="Cambria" panose="02040503050406030204" pitchFamily="18" charset="0"/>
              </a:rPr>
              <a:t> </a:t>
            </a:r>
            <a:r>
              <a:rPr lang="ru-RU" b="1" i="1" dirty="0">
                <a:latin typeface="Cambria" panose="02040503050406030204" pitchFamily="18" charset="0"/>
              </a:rPr>
              <a:t>).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265750" y="1753281"/>
            <a:ext cx="431273" cy="44804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0104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2" grpId="0"/>
      <p:bldP spid="6" grpId="0" animBg="1"/>
      <p:bldP spid="11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 flipV="1">
            <a:off x="419100" y="381000"/>
            <a:ext cx="19050" cy="61245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3012" y="196334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у</a:t>
            </a:r>
            <a:endParaRPr lang="ru-RU" i="1" dirty="0">
              <a:latin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94636" y="619863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х</a:t>
            </a:r>
            <a:endParaRPr lang="ru-RU" i="1" dirty="0">
              <a:latin typeface="Cambria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544" y="621982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0</a:t>
            </a:r>
            <a:endParaRPr lang="ru-RU" i="1" dirty="0">
              <a:latin typeface="Cambria" panose="02040503050406030204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1572108" y="2428875"/>
            <a:ext cx="30748" cy="380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1997568" y="2228850"/>
            <a:ext cx="3773" cy="4019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2413504" y="2057400"/>
            <a:ext cx="9527" cy="41624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2833212" y="1896361"/>
            <a:ext cx="21033" cy="4323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20805831">
            <a:off x="3919354" y="681525"/>
            <a:ext cx="1072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Cambria" panose="02040503050406030204" pitchFamily="18" charset="0"/>
              </a:rPr>
              <a:t>y=f(x)</a:t>
            </a:r>
            <a:endParaRPr lang="ru-RU" sz="2800" i="1" dirty="0">
              <a:latin typeface="Cambria" panose="020405030504060302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11214" y="6187559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" panose="02040503050406030204" pitchFamily="18" charset="0"/>
              </a:rPr>
              <a:t>x</a:t>
            </a:r>
            <a:r>
              <a:rPr lang="en-US" i="1" baseline="-25000" dirty="0" smtClean="0">
                <a:latin typeface="Cambria" panose="02040503050406030204" pitchFamily="18" charset="0"/>
              </a:rPr>
              <a:t>1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09843" y="6185266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" panose="02040503050406030204" pitchFamily="18" charset="0"/>
              </a:rPr>
              <a:t>x</a:t>
            </a:r>
            <a:r>
              <a:rPr lang="en-US" i="1" baseline="-25000" dirty="0" smtClean="0">
                <a:latin typeface="Cambria" panose="02040503050406030204" pitchFamily="18" charset="0"/>
              </a:rPr>
              <a:t>2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52375" y="6196713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" panose="02040503050406030204" pitchFamily="18" charset="0"/>
              </a:rPr>
              <a:t>x</a:t>
            </a:r>
            <a:r>
              <a:rPr lang="en-US" i="1" baseline="-25000" dirty="0" smtClean="0">
                <a:latin typeface="Cambria" panose="02040503050406030204" pitchFamily="18" charset="0"/>
              </a:rPr>
              <a:t>3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74459" y="616267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latin typeface="Cambria" panose="02040503050406030204" pitchFamily="18" charset="0"/>
              </a:rPr>
              <a:t>x</a:t>
            </a:r>
            <a:r>
              <a:rPr lang="en-US" i="1" baseline="-25000" dirty="0" err="1" smtClean="0">
                <a:latin typeface="Cambria" panose="02040503050406030204" pitchFamily="18" charset="0"/>
              </a:rPr>
              <a:t>n</a:t>
            </a:r>
            <a:r>
              <a:rPr lang="ru-RU" i="1" baseline="-25000" dirty="0" smtClean="0">
                <a:latin typeface="Cambria" panose="02040503050406030204" pitchFamily="18" charset="0"/>
              </a:rPr>
              <a:t>-1</a:t>
            </a:r>
            <a:endParaRPr lang="ru-RU" i="1" baseline="-25000" dirty="0">
              <a:latin typeface="Cambria" panose="02040503050406030204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1150369" y="2752725"/>
            <a:ext cx="11556" cy="3467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3273615" y="1781175"/>
            <a:ext cx="1" cy="4452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683800" y="1647825"/>
            <a:ext cx="2375" cy="4548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4093982" y="1504950"/>
            <a:ext cx="12372" cy="4719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 flipV="1">
            <a:off x="4504267" y="1377054"/>
            <a:ext cx="68274" cy="481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184930" y="6187559"/>
            <a:ext cx="379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x</a:t>
            </a:r>
            <a:r>
              <a:rPr lang="en-US" b="1" i="1" baseline="-25000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k</a:t>
            </a:r>
            <a:endParaRPr lang="ru-RU" b="1" i="1" baseline="-25000" dirty="0">
              <a:solidFill>
                <a:srgbClr val="0070C0"/>
              </a:solidFill>
              <a:latin typeface="Cambria" panose="020405030504060302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86601" y="6184567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x</a:t>
            </a:r>
            <a:r>
              <a:rPr lang="en-US" b="1" i="1" baseline="-25000" dirty="0" smtClean="0">
                <a:solidFill>
                  <a:srgbClr val="0070C0"/>
                </a:solidFill>
                <a:latin typeface="Cambria" panose="02040503050406030204" pitchFamily="18" charset="0"/>
              </a:rPr>
              <a:t>k+1</a:t>
            </a:r>
            <a:endParaRPr lang="ru-RU" b="1" i="1" baseline="-25000" dirty="0">
              <a:solidFill>
                <a:srgbClr val="0070C0"/>
              </a:solidFill>
              <a:latin typeface="Cambria" panose="020405030504060302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75239" y="1755658"/>
            <a:ext cx="410304" cy="44505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V="1">
            <a:off x="4970454" y="1320605"/>
            <a:ext cx="0" cy="4860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747335" y="3181350"/>
            <a:ext cx="8322" cy="30524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98631" y="6265329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a</a:t>
            </a:r>
            <a:endParaRPr lang="ru-RU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919764" y="6265329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b</a:t>
            </a:r>
            <a:endParaRPr lang="ru-RU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692986" y="1637123"/>
            <a:ext cx="410003" cy="45718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4096957" y="1504950"/>
            <a:ext cx="431273" cy="46927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508940" y="1360128"/>
            <a:ext cx="461514" cy="4842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834900" y="1896361"/>
            <a:ext cx="431273" cy="43115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2397029" y="2057400"/>
            <a:ext cx="431273" cy="4159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979776" y="2228849"/>
            <a:ext cx="431273" cy="39790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541113" y="2495550"/>
            <a:ext cx="431273" cy="37292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1150477" y="2738436"/>
            <a:ext cx="405391" cy="347807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741469" y="3181350"/>
            <a:ext cx="418712" cy="30351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 стрелкой 3"/>
          <p:cNvCxnSpPr/>
          <p:nvPr/>
        </p:nvCxnSpPr>
        <p:spPr>
          <a:xfrm flipV="1">
            <a:off x="171450" y="6219126"/>
            <a:ext cx="5524500" cy="2927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>
            <a:off x="171450" y="1119189"/>
            <a:ext cx="5238750" cy="3409950"/>
          </a:xfrm>
          <a:custGeom>
            <a:avLst/>
            <a:gdLst>
              <a:gd name="connsiteX0" fmla="*/ 0 w 4638675"/>
              <a:gd name="connsiteY0" fmla="*/ 3409950 h 3409950"/>
              <a:gd name="connsiteX1" fmla="*/ 1114425 w 4638675"/>
              <a:gd name="connsiteY1" fmla="*/ 1428750 h 3409950"/>
              <a:gd name="connsiteX2" fmla="*/ 4638675 w 4638675"/>
              <a:gd name="connsiteY2" fmla="*/ 0 h 340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8675" h="3409950">
                <a:moveTo>
                  <a:pt x="0" y="3409950"/>
                </a:moveTo>
                <a:cubicBezTo>
                  <a:pt x="170656" y="2703512"/>
                  <a:pt x="341313" y="1997075"/>
                  <a:pt x="1114425" y="1428750"/>
                </a:cubicBezTo>
                <a:cubicBezTo>
                  <a:pt x="1887537" y="860425"/>
                  <a:pt x="3263106" y="430212"/>
                  <a:pt x="4638675" y="0"/>
                </a:cubicBezTo>
              </a:path>
            </a:pathLst>
          </a:custGeom>
          <a:ln w="28575"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420885" y="447675"/>
            <a:ext cx="355458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ambria" panose="02040503050406030204" pitchFamily="18" charset="0"/>
              </a:rPr>
              <a:t>Если теперь сделать то же  самое со всеми остальными столбиками, то придём к следующему результату: площадь заданной криволинейной трапеции приближённо равна площади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i="1" dirty="0" smtClean="0">
                <a:latin typeface="Cambria" panose="02040503050406030204" pitchFamily="18" charset="0"/>
              </a:rPr>
              <a:t>S</a:t>
            </a:r>
            <a:r>
              <a:rPr lang="en-US" i="1" baseline="-25000" dirty="0" smtClean="0">
                <a:latin typeface="Cambria" panose="02040503050406030204" pitchFamily="18" charset="0"/>
              </a:rPr>
              <a:t>n</a:t>
            </a:r>
            <a:r>
              <a:rPr lang="ru-RU" dirty="0" smtClean="0">
                <a:latin typeface="Cambria" panose="02040503050406030204" pitchFamily="18" charset="0"/>
              </a:rPr>
              <a:t> ступенчатой фигуры, составленной из </a:t>
            </a:r>
            <a:r>
              <a:rPr lang="ru-RU" i="1" dirty="0" smtClean="0">
                <a:latin typeface="Cambria" panose="02040503050406030204" pitchFamily="18" charset="0"/>
              </a:rPr>
              <a:t> </a:t>
            </a:r>
            <a:r>
              <a:rPr lang="en-US" i="1" dirty="0" smtClean="0">
                <a:latin typeface="Cambria" panose="02040503050406030204" pitchFamily="18" charset="0"/>
              </a:rPr>
              <a:t>n</a:t>
            </a:r>
            <a:r>
              <a:rPr lang="ru-RU" i="1" dirty="0" smtClean="0">
                <a:latin typeface="Cambria" panose="02040503050406030204" pitchFamily="18" charset="0"/>
              </a:rPr>
              <a:t> </a:t>
            </a:r>
            <a:r>
              <a:rPr lang="ru-RU" dirty="0" smtClean="0">
                <a:latin typeface="Cambria" panose="02040503050406030204" pitchFamily="18" charset="0"/>
              </a:rPr>
              <a:t>прямоугольников. Имеем:</a:t>
            </a:r>
          </a:p>
          <a:p>
            <a:pPr algn="ctr"/>
            <a:r>
              <a:rPr lang="en-US" b="1" i="1" dirty="0" smtClean="0">
                <a:latin typeface="Cambria" panose="02040503050406030204" pitchFamily="18" charset="0"/>
              </a:rPr>
              <a:t>S</a:t>
            </a:r>
            <a:r>
              <a:rPr lang="en-US" b="1" i="1" baseline="-25000" dirty="0" smtClean="0">
                <a:latin typeface="Cambria" panose="02040503050406030204" pitchFamily="18" charset="0"/>
              </a:rPr>
              <a:t>n</a:t>
            </a:r>
            <a:r>
              <a:rPr lang="ru-RU" b="1" i="1" dirty="0" smtClean="0">
                <a:latin typeface="Cambria" panose="02040503050406030204" pitchFamily="18" charset="0"/>
              </a:rPr>
              <a:t>= </a:t>
            </a:r>
            <a:r>
              <a:rPr lang="en-US" b="1" i="1" dirty="0" smtClean="0">
                <a:latin typeface="Cambria" panose="02040503050406030204" pitchFamily="18" charset="0"/>
              </a:rPr>
              <a:t>f(x</a:t>
            </a:r>
            <a:r>
              <a:rPr lang="en-US" b="1" i="1" baseline="-25000" dirty="0" smtClean="0">
                <a:latin typeface="Cambria" panose="02040503050406030204" pitchFamily="18" charset="0"/>
              </a:rPr>
              <a:t>0</a:t>
            </a:r>
            <a:r>
              <a:rPr lang="en-US" b="1" i="1" dirty="0" smtClean="0">
                <a:latin typeface="Cambria" panose="02040503050406030204" pitchFamily="18" charset="0"/>
              </a:rPr>
              <a:t>)</a:t>
            </a:r>
            <a:r>
              <a:rPr lang="el-GR" b="1" i="1" dirty="0" smtClean="0">
                <a:latin typeface="Cambria" panose="02040503050406030204" pitchFamily="18" charset="0"/>
              </a:rPr>
              <a:t>Δ</a:t>
            </a:r>
            <a:r>
              <a:rPr lang="en-US" b="1" i="1" dirty="0" smtClean="0">
                <a:latin typeface="Cambria" panose="02040503050406030204" pitchFamily="18" charset="0"/>
              </a:rPr>
              <a:t>x</a:t>
            </a:r>
            <a:r>
              <a:rPr lang="en-US" b="1" i="1" baseline="-25000" dirty="0" smtClean="0">
                <a:latin typeface="Cambria" panose="02040503050406030204" pitchFamily="18" charset="0"/>
              </a:rPr>
              <a:t>0</a:t>
            </a:r>
            <a:r>
              <a:rPr lang="ru-RU" b="1" i="1" baseline="-25000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+</a:t>
            </a:r>
            <a:r>
              <a:rPr lang="ru-RU" b="1" i="1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f(x</a:t>
            </a:r>
            <a:r>
              <a:rPr lang="en-US" b="1" i="1" baseline="-25000" dirty="0" smtClean="0">
                <a:latin typeface="Cambria" panose="02040503050406030204" pitchFamily="18" charset="0"/>
              </a:rPr>
              <a:t>1</a:t>
            </a:r>
            <a:r>
              <a:rPr lang="en-US" b="1" i="1" dirty="0" smtClean="0">
                <a:latin typeface="Cambria" panose="02040503050406030204" pitchFamily="18" charset="0"/>
              </a:rPr>
              <a:t>)</a:t>
            </a:r>
            <a:r>
              <a:rPr lang="el-GR" b="1" i="1" dirty="0">
                <a:latin typeface="Cambria" panose="02040503050406030204" pitchFamily="18" charset="0"/>
              </a:rPr>
              <a:t>Δ</a:t>
            </a:r>
            <a:r>
              <a:rPr lang="en-US" b="1" i="1" dirty="0" smtClean="0">
                <a:latin typeface="Cambria" panose="02040503050406030204" pitchFamily="18" charset="0"/>
              </a:rPr>
              <a:t>x</a:t>
            </a:r>
            <a:r>
              <a:rPr lang="en-US" b="1" i="1" baseline="-25000" dirty="0" smtClean="0">
                <a:latin typeface="Cambria" panose="02040503050406030204" pitchFamily="18" charset="0"/>
              </a:rPr>
              <a:t>1</a:t>
            </a:r>
            <a:r>
              <a:rPr lang="ru-RU" b="1" i="1" baseline="-25000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+</a:t>
            </a:r>
            <a:r>
              <a:rPr lang="ru-RU" b="1" i="1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f(x</a:t>
            </a:r>
            <a:r>
              <a:rPr lang="en-US" b="1" i="1" baseline="-25000" dirty="0" smtClean="0">
                <a:latin typeface="Cambria" panose="02040503050406030204" pitchFamily="18" charset="0"/>
              </a:rPr>
              <a:t>2</a:t>
            </a:r>
            <a:r>
              <a:rPr lang="en-US" b="1" i="1" dirty="0" smtClean="0">
                <a:latin typeface="Cambria" panose="02040503050406030204" pitchFamily="18" charset="0"/>
              </a:rPr>
              <a:t>)</a:t>
            </a:r>
            <a:r>
              <a:rPr lang="el-GR" b="1" i="1" dirty="0">
                <a:latin typeface="Cambria" panose="02040503050406030204" pitchFamily="18" charset="0"/>
              </a:rPr>
              <a:t>Δ</a:t>
            </a:r>
            <a:r>
              <a:rPr lang="en-US" b="1" i="1" dirty="0" smtClean="0">
                <a:latin typeface="Cambria" panose="02040503050406030204" pitchFamily="18" charset="0"/>
              </a:rPr>
              <a:t>x</a:t>
            </a:r>
            <a:r>
              <a:rPr lang="en-US" b="1" i="1" baseline="-25000" dirty="0" smtClean="0">
                <a:latin typeface="Cambria" panose="02040503050406030204" pitchFamily="18" charset="0"/>
              </a:rPr>
              <a:t>2</a:t>
            </a:r>
            <a:r>
              <a:rPr lang="ru-RU" b="1" i="1" baseline="-25000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+</a:t>
            </a:r>
            <a:r>
              <a:rPr lang="ru-RU" b="1" i="1" dirty="0" smtClean="0">
                <a:latin typeface="Cambria" panose="02040503050406030204" pitchFamily="18" charset="0"/>
              </a:rPr>
              <a:t>  + </a:t>
            </a:r>
            <a:r>
              <a:rPr lang="en-US" b="1" i="1" dirty="0" smtClean="0">
                <a:latin typeface="Cambria" panose="02040503050406030204" pitchFamily="18" charset="0"/>
              </a:rPr>
              <a:t>…</a:t>
            </a:r>
            <a:r>
              <a:rPr lang="ru-RU" b="1" i="1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+</a:t>
            </a:r>
            <a:r>
              <a:rPr lang="ru-RU" b="1" i="1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f(</a:t>
            </a:r>
            <a:r>
              <a:rPr lang="en-US" b="1" i="1" dirty="0" err="1" smtClean="0">
                <a:latin typeface="Cambria" panose="02040503050406030204" pitchFamily="18" charset="0"/>
              </a:rPr>
              <a:t>x</a:t>
            </a:r>
            <a:r>
              <a:rPr lang="en-US" b="1" i="1" baseline="-25000" dirty="0" err="1" smtClean="0">
                <a:latin typeface="Cambria" panose="02040503050406030204" pitchFamily="18" charset="0"/>
              </a:rPr>
              <a:t>k</a:t>
            </a:r>
            <a:r>
              <a:rPr lang="en-US" b="1" i="1" dirty="0" smtClean="0">
                <a:latin typeface="Cambria" panose="02040503050406030204" pitchFamily="18" charset="0"/>
              </a:rPr>
              <a:t>)</a:t>
            </a:r>
            <a:r>
              <a:rPr lang="el-GR" b="1" i="1" dirty="0">
                <a:latin typeface="Cambria" panose="02040503050406030204" pitchFamily="18" charset="0"/>
              </a:rPr>
              <a:t>Δ</a:t>
            </a:r>
            <a:r>
              <a:rPr lang="en-US" b="1" i="1" dirty="0" err="1" smtClean="0">
                <a:latin typeface="Cambria" panose="02040503050406030204" pitchFamily="18" charset="0"/>
              </a:rPr>
              <a:t>x</a:t>
            </a:r>
            <a:r>
              <a:rPr lang="en-US" b="1" i="1" baseline="-25000" dirty="0" err="1" smtClean="0">
                <a:latin typeface="Cambria" panose="02040503050406030204" pitchFamily="18" charset="0"/>
              </a:rPr>
              <a:t>k</a:t>
            </a:r>
            <a:r>
              <a:rPr lang="ru-RU" b="1" i="1" baseline="-25000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+</a:t>
            </a:r>
            <a:r>
              <a:rPr lang="ru-RU" b="1" i="1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…</a:t>
            </a:r>
            <a:r>
              <a:rPr lang="ru-RU" b="1" i="1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+</a:t>
            </a:r>
            <a:r>
              <a:rPr lang="ru-RU" b="1" i="1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f(x</a:t>
            </a:r>
            <a:r>
              <a:rPr lang="en-US" b="1" i="1" baseline="-25000" dirty="0" smtClean="0">
                <a:latin typeface="Cambria" panose="02040503050406030204" pitchFamily="18" charset="0"/>
              </a:rPr>
              <a:t>n-1</a:t>
            </a:r>
            <a:r>
              <a:rPr lang="en-US" b="1" i="1" dirty="0" smtClean="0">
                <a:latin typeface="Cambria" panose="02040503050406030204" pitchFamily="18" charset="0"/>
              </a:rPr>
              <a:t>)</a:t>
            </a:r>
            <a:r>
              <a:rPr lang="el-GR" b="1" i="1" dirty="0">
                <a:latin typeface="Cambria" panose="02040503050406030204" pitchFamily="18" charset="0"/>
              </a:rPr>
              <a:t>Δ</a:t>
            </a:r>
            <a:r>
              <a:rPr lang="en-US" b="1" i="1" dirty="0" smtClean="0">
                <a:latin typeface="Cambria" panose="02040503050406030204" pitchFamily="18" charset="0"/>
              </a:rPr>
              <a:t>x</a:t>
            </a:r>
            <a:r>
              <a:rPr lang="en-US" b="1" i="1" baseline="-25000" dirty="0" smtClean="0">
                <a:latin typeface="Cambria" panose="02040503050406030204" pitchFamily="18" charset="0"/>
              </a:rPr>
              <a:t>n-1</a:t>
            </a:r>
            <a:r>
              <a:rPr lang="en-US" b="1" i="1" dirty="0">
                <a:latin typeface="Cambria" panose="02040503050406030204" pitchFamily="18" charset="0"/>
              </a:rPr>
              <a:t>.</a:t>
            </a:r>
            <a:endParaRPr lang="ru-RU" b="1" dirty="0">
              <a:latin typeface="Cambria" panose="02040503050406030204" pitchFamily="18" charset="0"/>
            </a:endParaRPr>
          </a:p>
          <a:p>
            <a:pPr algn="ctr"/>
            <a:r>
              <a:rPr lang="ru-RU" dirty="0" smtClean="0">
                <a:latin typeface="Cambria" panose="02040503050406030204" pitchFamily="18" charset="0"/>
              </a:rPr>
              <a:t>Здесь ради единообразия обозначений мы считаем что </a:t>
            </a:r>
            <a:r>
              <a:rPr lang="ru-RU" i="1" dirty="0" smtClean="0">
                <a:latin typeface="Cambria" panose="02040503050406030204" pitchFamily="18" charset="0"/>
              </a:rPr>
              <a:t>а=х</a:t>
            </a:r>
            <a:r>
              <a:rPr lang="ru-RU" i="1" baseline="-25000" dirty="0" smtClean="0">
                <a:latin typeface="Cambria" panose="02040503050406030204" pitchFamily="18" charset="0"/>
              </a:rPr>
              <a:t>0</a:t>
            </a:r>
            <a:r>
              <a:rPr lang="ru-RU" i="1" dirty="0" smtClean="0">
                <a:latin typeface="Cambria" panose="02040503050406030204" pitchFamily="18" charset="0"/>
              </a:rPr>
              <a:t>,  </a:t>
            </a:r>
            <a:r>
              <a:rPr lang="en-US" i="1" dirty="0" smtClean="0">
                <a:latin typeface="Cambria" panose="02040503050406030204" pitchFamily="18" charset="0"/>
              </a:rPr>
              <a:t>b</a:t>
            </a:r>
            <a:r>
              <a:rPr lang="ru-RU" i="1" dirty="0" smtClean="0">
                <a:latin typeface="Cambria" panose="02040503050406030204" pitchFamily="18" charset="0"/>
              </a:rPr>
              <a:t>=х</a:t>
            </a:r>
            <a:r>
              <a:rPr lang="en-US" i="1" baseline="-25000" dirty="0" smtClean="0">
                <a:latin typeface="Cambria" panose="02040503050406030204" pitchFamily="18" charset="0"/>
              </a:rPr>
              <a:t>n</a:t>
            </a:r>
            <a:r>
              <a:rPr lang="ru-RU" i="1" dirty="0" smtClean="0">
                <a:latin typeface="Cambria" panose="02040503050406030204" pitchFamily="18" charset="0"/>
              </a:rPr>
              <a:t>, </a:t>
            </a:r>
            <a:r>
              <a:rPr lang="el-GR" i="1" dirty="0">
                <a:latin typeface="Cambria" panose="02040503050406030204" pitchFamily="18" charset="0"/>
              </a:rPr>
              <a:t>Δ</a:t>
            </a:r>
            <a:r>
              <a:rPr lang="en-US" i="1" dirty="0">
                <a:latin typeface="Cambria" panose="02040503050406030204" pitchFamily="18" charset="0"/>
              </a:rPr>
              <a:t>x</a:t>
            </a:r>
            <a:r>
              <a:rPr lang="en-US" i="1" baseline="-25000" dirty="0">
                <a:latin typeface="Cambria" panose="02040503050406030204" pitchFamily="18" charset="0"/>
              </a:rPr>
              <a:t>0</a:t>
            </a:r>
            <a:r>
              <a:rPr lang="ru-RU" i="1" baseline="-25000" dirty="0">
                <a:latin typeface="Cambria" panose="02040503050406030204" pitchFamily="18" charset="0"/>
              </a:rPr>
              <a:t> </a:t>
            </a:r>
            <a:r>
              <a:rPr lang="ru-RU" i="1" dirty="0" smtClean="0">
                <a:latin typeface="Cambria" panose="02040503050406030204" pitchFamily="18" charset="0"/>
              </a:rPr>
              <a:t>– </a:t>
            </a:r>
            <a:r>
              <a:rPr lang="ru-RU" dirty="0" smtClean="0">
                <a:latin typeface="Cambria" panose="02040503050406030204" pitchFamily="18" charset="0"/>
              </a:rPr>
              <a:t>длина отрезка </a:t>
            </a:r>
            <a:r>
              <a:rPr lang="en-US" dirty="0" smtClean="0">
                <a:latin typeface="Cambria" panose="02040503050406030204" pitchFamily="18" charset="0"/>
              </a:rPr>
              <a:t>[</a:t>
            </a:r>
            <a:r>
              <a:rPr lang="en-US" i="1" dirty="0" smtClean="0">
                <a:latin typeface="Cambria" panose="02040503050406030204" pitchFamily="18" charset="0"/>
              </a:rPr>
              <a:t>x</a:t>
            </a:r>
            <a:r>
              <a:rPr lang="en-US" i="1" baseline="-25000" dirty="0" smtClean="0">
                <a:latin typeface="Cambria" panose="02040503050406030204" pitchFamily="18" charset="0"/>
              </a:rPr>
              <a:t>0</a:t>
            </a:r>
            <a:r>
              <a:rPr lang="ru-RU" i="1" dirty="0" smtClean="0">
                <a:latin typeface="Cambria" panose="02040503050406030204" pitchFamily="18" charset="0"/>
              </a:rPr>
              <a:t>;</a:t>
            </a:r>
            <a:r>
              <a:rPr lang="en-US" i="1" dirty="0" smtClean="0">
                <a:latin typeface="Cambria" panose="02040503050406030204" pitchFamily="18" charset="0"/>
              </a:rPr>
              <a:t> x</a:t>
            </a:r>
            <a:r>
              <a:rPr lang="en-US" i="1" baseline="-25000" dirty="0" smtClean="0">
                <a:latin typeface="Cambria" panose="02040503050406030204" pitchFamily="18" charset="0"/>
              </a:rPr>
              <a:t>1</a:t>
            </a:r>
            <a:r>
              <a:rPr lang="en-US" dirty="0" smtClean="0">
                <a:latin typeface="Cambria" panose="02040503050406030204" pitchFamily="18" charset="0"/>
              </a:rPr>
              <a:t>]</a:t>
            </a:r>
            <a:r>
              <a:rPr lang="ru-RU" dirty="0" smtClean="0">
                <a:latin typeface="Cambria" panose="02040503050406030204" pitchFamily="18" charset="0"/>
              </a:rPr>
              <a:t>, </a:t>
            </a:r>
            <a:r>
              <a:rPr lang="el-GR" i="1" dirty="0">
                <a:latin typeface="Cambria" panose="02040503050406030204" pitchFamily="18" charset="0"/>
              </a:rPr>
              <a:t>Δ</a:t>
            </a:r>
            <a:r>
              <a:rPr lang="en-US" i="1" dirty="0">
                <a:latin typeface="Cambria" panose="02040503050406030204" pitchFamily="18" charset="0"/>
              </a:rPr>
              <a:t>x</a:t>
            </a:r>
            <a:r>
              <a:rPr lang="en-US" i="1" baseline="-25000" dirty="0">
                <a:latin typeface="Cambria" panose="02040503050406030204" pitchFamily="18" charset="0"/>
              </a:rPr>
              <a:t>1</a:t>
            </a:r>
            <a:r>
              <a:rPr lang="ru-RU" i="1" baseline="-25000" dirty="0">
                <a:latin typeface="Cambria" panose="02040503050406030204" pitchFamily="18" charset="0"/>
              </a:rPr>
              <a:t> </a:t>
            </a:r>
            <a:r>
              <a:rPr lang="ru-RU" i="1" dirty="0" smtClean="0">
                <a:latin typeface="Cambria" panose="02040503050406030204" pitchFamily="18" charset="0"/>
              </a:rPr>
              <a:t>–</a:t>
            </a:r>
            <a:r>
              <a:rPr lang="ru-RU" dirty="0" smtClean="0">
                <a:latin typeface="Cambria" panose="02040503050406030204" pitchFamily="18" charset="0"/>
              </a:rPr>
              <a:t>длина отрезка </a:t>
            </a:r>
          </a:p>
          <a:p>
            <a:pPr algn="ctr"/>
            <a:r>
              <a:rPr lang="en-US" dirty="0" smtClean="0">
                <a:latin typeface="Cambria" panose="02040503050406030204" pitchFamily="18" charset="0"/>
              </a:rPr>
              <a:t>[</a:t>
            </a:r>
            <a:r>
              <a:rPr lang="en-US" i="1" dirty="0" smtClean="0">
                <a:latin typeface="Cambria" panose="02040503050406030204" pitchFamily="18" charset="0"/>
              </a:rPr>
              <a:t>x</a:t>
            </a:r>
            <a:r>
              <a:rPr lang="ru-RU" i="1" baseline="-25000" dirty="0" smtClean="0">
                <a:latin typeface="Cambria" panose="02040503050406030204" pitchFamily="18" charset="0"/>
              </a:rPr>
              <a:t>1</a:t>
            </a:r>
            <a:r>
              <a:rPr lang="ru-RU" i="1" dirty="0" smtClean="0">
                <a:latin typeface="Cambria" panose="02040503050406030204" pitchFamily="18" charset="0"/>
              </a:rPr>
              <a:t>;</a:t>
            </a:r>
            <a:r>
              <a:rPr lang="en-US" i="1" dirty="0" smtClean="0">
                <a:latin typeface="Cambria" panose="02040503050406030204" pitchFamily="18" charset="0"/>
              </a:rPr>
              <a:t> x</a:t>
            </a:r>
            <a:r>
              <a:rPr lang="ru-RU" i="1" baseline="-25000" dirty="0" smtClean="0">
                <a:latin typeface="Cambria" panose="02040503050406030204" pitchFamily="18" charset="0"/>
              </a:rPr>
              <a:t>2</a:t>
            </a:r>
            <a:r>
              <a:rPr lang="en-US" dirty="0" smtClean="0">
                <a:latin typeface="Cambria" panose="02040503050406030204" pitchFamily="18" charset="0"/>
              </a:rPr>
              <a:t>]</a:t>
            </a:r>
            <a:r>
              <a:rPr lang="ru-RU" dirty="0" smtClean="0">
                <a:latin typeface="Cambria" panose="02040503050406030204" pitchFamily="18" charset="0"/>
              </a:rPr>
              <a:t> и т.д.</a:t>
            </a:r>
          </a:p>
          <a:p>
            <a:pPr algn="ctr"/>
            <a:r>
              <a:rPr lang="ru-RU" dirty="0" smtClean="0">
                <a:latin typeface="Cambria" panose="02040503050406030204" pitchFamily="18" charset="0"/>
              </a:rPr>
              <a:t>Итак, </a:t>
            </a:r>
            <a:r>
              <a:rPr lang="en-US" b="1" i="1" dirty="0" smtClean="0">
                <a:latin typeface="Cambria" panose="02040503050406030204" pitchFamily="18" charset="0"/>
              </a:rPr>
              <a:t>S ≈</a:t>
            </a:r>
            <a:r>
              <a:rPr lang="ru-RU" b="1" i="1" dirty="0" smtClean="0">
                <a:latin typeface="Cambria" panose="02040503050406030204" pitchFamily="18" charset="0"/>
              </a:rPr>
              <a:t> </a:t>
            </a:r>
            <a:r>
              <a:rPr lang="en-US" b="1" i="1" dirty="0" smtClean="0">
                <a:latin typeface="Cambria" panose="02040503050406030204" pitchFamily="18" charset="0"/>
              </a:rPr>
              <a:t>S</a:t>
            </a:r>
            <a:r>
              <a:rPr lang="en-US" b="1" i="1" baseline="-25000" dirty="0" smtClean="0">
                <a:latin typeface="Cambria" panose="02040503050406030204" pitchFamily="18" charset="0"/>
              </a:rPr>
              <a:t>n</a:t>
            </a:r>
            <a:r>
              <a:rPr lang="ru-RU" b="1" i="1" dirty="0" smtClean="0">
                <a:latin typeface="Cambria" panose="02040503050406030204" pitchFamily="18" charset="0"/>
              </a:rPr>
              <a:t>, </a:t>
            </a:r>
            <a:r>
              <a:rPr lang="ru-RU" dirty="0" smtClean="0">
                <a:latin typeface="Cambria" panose="02040503050406030204" pitchFamily="18" charset="0"/>
              </a:rPr>
              <a:t>причём это приближённое равенство тем больше, чем больше </a:t>
            </a:r>
            <a:r>
              <a:rPr lang="en-US" b="1" i="1" dirty="0" smtClean="0">
                <a:latin typeface="Cambria" panose="02040503050406030204" pitchFamily="18" charset="0"/>
              </a:rPr>
              <a:t>n</a:t>
            </a:r>
            <a:r>
              <a:rPr lang="ru-RU" b="1" i="1" dirty="0" smtClean="0">
                <a:latin typeface="Cambria" panose="02040503050406030204" pitchFamily="18" charset="0"/>
              </a:rPr>
              <a:t>.</a:t>
            </a:r>
            <a:endParaRPr lang="ru-RU" b="1" i="1" baseline="-25000" dirty="0">
              <a:latin typeface="Cambria" panose="02040503050406030204" pitchFamily="18" charset="0"/>
            </a:endParaRPr>
          </a:p>
          <a:p>
            <a:pPr algn="ctr"/>
            <a:endParaRPr lang="ru-RU" dirty="0">
              <a:latin typeface="Cambria" panose="02040503050406030204" pitchFamily="18" charset="0"/>
            </a:endParaRPr>
          </a:p>
          <a:p>
            <a:pPr algn="ctr"/>
            <a:endParaRPr lang="ru-RU" dirty="0">
              <a:latin typeface="Cambria" panose="02040503050406030204" pitchFamily="18" charset="0"/>
            </a:endParaRPr>
          </a:p>
          <a:p>
            <a:pPr algn="ctr"/>
            <a:endParaRPr lang="ru-RU" dirty="0">
              <a:latin typeface="Cambria" panose="02040503050406030204" pitchFamily="18" charset="0"/>
            </a:endParaRPr>
          </a:p>
        </p:txBody>
      </p:sp>
      <p:pic>
        <p:nvPicPr>
          <p:cNvPr id="45" name="Рисунок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56" y="634445"/>
            <a:ext cx="3316511" cy="32250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12583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8650" y="714375"/>
            <a:ext cx="77819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0070C0"/>
                </a:solidFill>
                <a:latin typeface="Cambria" panose="02040503050406030204" pitchFamily="18" charset="0"/>
              </a:rPr>
              <a:t>Принято считать, что искомая площадь есть предел последовательности (</a:t>
            </a:r>
            <a:r>
              <a:rPr lang="en-US" sz="4000" i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S</a:t>
            </a:r>
            <a:r>
              <a:rPr lang="en-US" sz="4000" i="1" baseline="-25000" dirty="0" smtClean="0">
                <a:solidFill>
                  <a:srgbClr val="0070C0"/>
                </a:solidFill>
                <a:latin typeface="Cambria" panose="02040503050406030204" pitchFamily="18" charset="0"/>
              </a:rPr>
              <a:t>n</a:t>
            </a:r>
            <a:r>
              <a:rPr lang="ru-RU" sz="4000" dirty="0" smtClean="0">
                <a:solidFill>
                  <a:srgbClr val="0070C0"/>
                </a:solidFill>
                <a:latin typeface="Cambria" panose="02040503050406030204" pitchFamily="18" charset="0"/>
              </a:rPr>
              <a:t>)</a:t>
            </a:r>
            <a:endParaRPr lang="ru-RU" sz="4000" dirty="0">
              <a:solidFill>
                <a:srgbClr val="0070C0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10073697"/>
              </p:ext>
            </p:extLst>
          </p:nvPr>
        </p:nvGraphicFramePr>
        <p:xfrm>
          <a:off x="2439266" y="3470275"/>
          <a:ext cx="3482109" cy="1473200"/>
        </p:xfrm>
        <a:graphic>
          <a:graphicData uri="http://schemas.openxmlformats.org/presentationml/2006/ole">
            <p:oleObj spid="_x0000_s1034" name="Уравнение" r:id="rId3" imgW="660240" imgH="2793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53262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1050" y="1447800"/>
            <a:ext cx="78438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FFC000"/>
                </a:solidFill>
              </a:rPr>
              <a:t>Задача 2 (о вычислении массы стержня).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 smtClean="0"/>
              <a:t>	Дан прямолинейный неоднородный стержень, плотность в точке </a:t>
            </a:r>
            <a:r>
              <a:rPr lang="ru-RU" sz="2800" i="1" dirty="0" smtClean="0">
                <a:latin typeface="Bookman Old Style" panose="02050604050505020204" pitchFamily="18" charset="0"/>
              </a:rPr>
              <a:t>х</a:t>
            </a:r>
            <a:r>
              <a:rPr lang="ru-RU" sz="2800" dirty="0" smtClean="0"/>
              <a:t> вычисляется по формуле </a:t>
            </a:r>
            <a:r>
              <a:rPr lang="ru-RU" sz="2800" i="1" dirty="0" smtClean="0">
                <a:latin typeface="Bookman Old Style" panose="02050604050505020204" pitchFamily="18" charset="0"/>
              </a:rPr>
              <a:t>р</a:t>
            </a:r>
            <a:r>
              <a:rPr lang="en-US" sz="2800" i="1" dirty="0" smtClean="0">
                <a:latin typeface="Bookman Old Style" panose="02050604050505020204" pitchFamily="18" charset="0"/>
              </a:rPr>
              <a:t>=</a:t>
            </a:r>
            <a:r>
              <a:rPr lang="ru-RU" sz="2800" i="1" dirty="0" smtClean="0">
                <a:latin typeface="Bookman Old Style" panose="02050604050505020204" pitchFamily="18" charset="0"/>
              </a:rPr>
              <a:t>р</a:t>
            </a:r>
            <a:r>
              <a:rPr lang="en-US" sz="2800" i="1" dirty="0" smtClean="0">
                <a:latin typeface="Bookman Old Style" panose="02050604050505020204" pitchFamily="18" charset="0"/>
              </a:rPr>
              <a:t>(x)</a:t>
            </a:r>
            <a:r>
              <a:rPr lang="ru-RU" sz="2800" dirty="0"/>
              <a:t>.</a:t>
            </a:r>
            <a:r>
              <a:rPr lang="en-US" sz="2800" dirty="0" smtClean="0"/>
              <a:t> </a:t>
            </a:r>
            <a:r>
              <a:rPr lang="ru-RU" sz="2800" dirty="0" smtClean="0"/>
              <a:t> </a:t>
            </a:r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</a:rPr>
              <a:t>Найти массу стержня.</a:t>
            </a:r>
            <a:endParaRPr lang="ru-RU" sz="2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141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10099" t="38545" r="7036" b="41636"/>
          <a:stretch/>
        </p:blipFill>
        <p:spPr>
          <a:xfrm>
            <a:off x="342901" y="2419351"/>
            <a:ext cx="8496300" cy="14668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7699" y="3048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Cambria" panose="02040503050406030204" pitchFamily="18" charset="0"/>
              </a:rPr>
              <a:t>Как известно из курса физики, </a:t>
            </a:r>
            <a:r>
              <a:rPr lang="en-US" sz="2400" b="1" i="1" dirty="0" smtClean="0">
                <a:latin typeface="Bookman Old Style" panose="02050604050505020204" pitchFamily="18" charset="0"/>
              </a:rPr>
              <a:t>m = </a:t>
            </a:r>
            <a:r>
              <a:rPr lang="el-GR" sz="2400" b="1" i="1" dirty="0" smtClean="0">
                <a:latin typeface="Bookman Old Style" panose="02050604050505020204" pitchFamily="18" charset="0"/>
              </a:rPr>
              <a:t>ρ·</a:t>
            </a:r>
            <a:r>
              <a:rPr lang="en-US" sz="2400" b="1" i="1" dirty="0" smtClean="0">
                <a:latin typeface="Bookman Old Style" panose="02050604050505020204" pitchFamily="18" charset="0"/>
              </a:rPr>
              <a:t>V</a:t>
            </a:r>
            <a:r>
              <a:rPr lang="ru-RU" sz="2400" dirty="0" smtClean="0">
                <a:latin typeface="Cambria" panose="02040503050406030204" pitchFamily="18" charset="0"/>
              </a:rPr>
              <a:t>, но этот закон действует только для однородных тел, т.е. в тех случаях, когда плотность постоянна. Для неоднородного стержня используется тот же метод, что был применён при решении задачи 1.</a:t>
            </a:r>
            <a:endParaRPr lang="ru-RU" sz="2400" dirty="0">
              <a:latin typeface="Cambria" panose="02040503050406030204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571500" y="3295650"/>
            <a:ext cx="7915275" cy="952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186274" y="292631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х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90474" y="3424686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х</a:t>
            </a:r>
            <a:r>
              <a:rPr lang="en-US" b="1" i="1" baseline="-25000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n-1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=b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96518" y="3420844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x</a:t>
            </a:r>
            <a:r>
              <a:rPr lang="en-US" b="1" i="1" baseline="-25000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k+1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16408" y="3435817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x</a:t>
            </a:r>
            <a:r>
              <a:rPr lang="en-US" b="1" i="1" baseline="-25000" dirty="0" err="1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k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69523" y="3425251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x</a:t>
            </a:r>
            <a:r>
              <a:rPr lang="en-US" b="1" i="1" baseline="-25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2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70247" y="3460438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x</a:t>
            </a:r>
            <a:r>
              <a:rPr lang="en-US" b="1" i="1" baseline="-25000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1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50595" y="3455614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х</a:t>
            </a:r>
            <a:r>
              <a:rPr lang="en-US" b="1" i="1" baseline="-25000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0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=a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38247" y="2977873"/>
            <a:ext cx="62135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 </a:t>
            </a:r>
            <a:r>
              <a:rPr lang="en-US" sz="3200" dirty="0" smtClean="0"/>
              <a:t>        I        </a:t>
            </a:r>
            <a:r>
              <a:rPr lang="en-US" sz="3200" dirty="0" err="1" smtClean="0"/>
              <a:t>I</a:t>
            </a:r>
            <a:r>
              <a:rPr lang="en-US" sz="3200" dirty="0" smtClean="0"/>
              <a:t>        </a:t>
            </a:r>
            <a:r>
              <a:rPr lang="en-US" sz="3200" dirty="0" err="1" smtClean="0"/>
              <a:t>I</a:t>
            </a:r>
            <a:r>
              <a:rPr lang="en-US" sz="3200" dirty="0" smtClean="0"/>
              <a:t>        </a:t>
            </a:r>
            <a:r>
              <a:rPr lang="en-US" sz="3200" dirty="0" err="1" smtClean="0"/>
              <a:t>I</a:t>
            </a:r>
            <a:r>
              <a:rPr lang="en-US" sz="3200" dirty="0" smtClean="0"/>
              <a:t>        </a:t>
            </a:r>
            <a:r>
              <a:rPr lang="en-US" sz="3200" dirty="0" err="1" smtClean="0"/>
              <a:t>I</a:t>
            </a:r>
            <a:r>
              <a:rPr lang="en-US" sz="3200" dirty="0" smtClean="0"/>
              <a:t>        </a:t>
            </a:r>
            <a:r>
              <a:rPr lang="en-US" sz="3200" dirty="0" err="1" smtClean="0"/>
              <a:t>I</a:t>
            </a:r>
            <a:r>
              <a:rPr lang="en-US" sz="3200" dirty="0" smtClean="0"/>
              <a:t>        </a:t>
            </a:r>
            <a:r>
              <a:rPr lang="en-US" sz="3200" dirty="0" err="1" smtClean="0"/>
              <a:t>I</a:t>
            </a:r>
            <a:endParaRPr lang="ru-RU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289875" y="4171949"/>
            <a:ext cx="858893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000" dirty="0" smtClean="0">
                <a:latin typeface="Cambria" panose="02040503050406030204" pitchFamily="18" charset="0"/>
              </a:rPr>
              <a:t>Разобьём отрезок </a:t>
            </a:r>
            <a:r>
              <a:rPr lang="ru-RU" sz="2000" b="1" dirty="0" smtClean="0">
                <a:latin typeface="Cambria" panose="02040503050406030204" pitchFamily="18" charset="0"/>
              </a:rPr>
              <a:t>[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а;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b</a:t>
            </a:r>
            <a:r>
              <a:rPr lang="ru-RU" sz="2000" b="1" dirty="0" smtClean="0">
                <a:latin typeface="Cambria" panose="02040503050406030204" pitchFamily="18" charset="0"/>
              </a:rPr>
              <a:t>] </a:t>
            </a:r>
            <a:r>
              <a:rPr lang="ru-RU" sz="2000" dirty="0" smtClean="0">
                <a:latin typeface="Cambria" panose="02040503050406030204" pitchFamily="18" charset="0"/>
              </a:rPr>
              <a:t>на </a:t>
            </a:r>
            <a:r>
              <a:rPr lang="en-US" sz="2000" i="1" dirty="0" smtClean="0">
                <a:latin typeface="Cambria" panose="02040503050406030204" pitchFamily="18" charset="0"/>
              </a:rPr>
              <a:t>n</a:t>
            </a:r>
            <a:r>
              <a:rPr lang="ru-RU" sz="2000" i="1" dirty="0" smtClean="0">
                <a:latin typeface="Cambria" panose="02040503050406030204" pitchFamily="18" charset="0"/>
              </a:rPr>
              <a:t> </a:t>
            </a:r>
            <a:r>
              <a:rPr lang="ru-RU" sz="2000" dirty="0" smtClean="0">
                <a:latin typeface="Cambria" panose="02040503050406030204" pitchFamily="18" charset="0"/>
              </a:rPr>
              <a:t>равных частей;</a:t>
            </a:r>
            <a:endParaRPr lang="en-US" sz="2000" dirty="0" smtClean="0">
              <a:latin typeface="Cambria" panose="02040503050406030204" pitchFamily="18" charset="0"/>
            </a:endParaRPr>
          </a:p>
          <a:p>
            <a:pPr marL="342900" indent="-342900">
              <a:buFontTx/>
              <a:buAutoNum type="arabicParenR"/>
            </a:pPr>
            <a:r>
              <a:rPr lang="ru-RU" sz="2000" dirty="0">
                <a:latin typeface="Cambria" panose="02040503050406030204" pitchFamily="18" charset="0"/>
              </a:rPr>
              <a:t>Рассмотрим отдельно  </a:t>
            </a:r>
            <a:r>
              <a:rPr lang="en-US" sz="2000" i="1" dirty="0">
                <a:latin typeface="Cambria" panose="02040503050406030204" pitchFamily="18" charset="0"/>
              </a:rPr>
              <a:t>k</a:t>
            </a:r>
            <a:r>
              <a:rPr lang="ru-RU" sz="2000" dirty="0">
                <a:latin typeface="Cambria" panose="02040503050406030204" pitchFamily="18" charset="0"/>
              </a:rPr>
              <a:t>-</a:t>
            </a:r>
            <a:r>
              <a:rPr lang="ru-RU" sz="2000" dirty="0" err="1">
                <a:latin typeface="Cambria" panose="02040503050406030204" pitchFamily="18" charset="0"/>
              </a:rPr>
              <a:t>ый</a:t>
            </a:r>
            <a:r>
              <a:rPr lang="ru-RU" sz="2000" dirty="0">
                <a:latin typeface="Cambria" panose="02040503050406030204" pitchFamily="18" charset="0"/>
              </a:rPr>
              <a:t> </a:t>
            </a:r>
            <a:r>
              <a:rPr lang="ru-RU" sz="2000" dirty="0" smtClean="0">
                <a:latin typeface="Cambria" panose="02040503050406030204" pitchFamily="18" charset="0"/>
              </a:rPr>
              <a:t>участок [</a:t>
            </a:r>
            <a:r>
              <a:rPr lang="ru-RU" sz="2000" b="1" i="1" dirty="0">
                <a:latin typeface="Bookman Old Style" panose="02050604050505020204" pitchFamily="18" charset="0"/>
              </a:rPr>
              <a:t>х</a:t>
            </a:r>
            <a:r>
              <a:rPr lang="en-US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k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 </a:t>
            </a:r>
            <a:r>
              <a:rPr lang="ru-RU" sz="2000" b="1" i="1" dirty="0">
                <a:latin typeface="Bookman Old Style" panose="02050604050505020204" pitchFamily="18" charset="0"/>
              </a:rPr>
              <a:t>; х</a:t>
            </a:r>
            <a:r>
              <a:rPr lang="en-US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k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+1</a:t>
            </a:r>
            <a:r>
              <a:rPr lang="ru-RU" sz="2000" dirty="0" smtClean="0">
                <a:latin typeface="Cambria" panose="02040503050406030204" pitchFamily="18" charset="0"/>
              </a:rPr>
              <a:t>] и будем считать, что плотность во всех точках этого участка постоянна, а именно такая, как, например, в точке </a:t>
            </a:r>
            <a:r>
              <a:rPr lang="ru-RU" sz="2000" b="1" i="1" dirty="0">
                <a:latin typeface="Bookman Old Style" panose="02050604050505020204" pitchFamily="18" charset="0"/>
              </a:rPr>
              <a:t>х</a:t>
            </a:r>
            <a:r>
              <a:rPr lang="en-US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k</a:t>
            </a:r>
            <a:r>
              <a:rPr lang="ru-RU" sz="2000" dirty="0" smtClean="0">
                <a:latin typeface="Cambria" panose="02040503050406030204" pitchFamily="18" charset="0"/>
              </a:rPr>
              <a:t> . Итак, считаем, что </a:t>
            </a:r>
            <a:r>
              <a:rPr lang="el-GR" sz="2000" b="1" i="1" dirty="0" smtClean="0">
                <a:latin typeface="Bookman Old Style" panose="02050604050505020204" pitchFamily="18" charset="0"/>
              </a:rPr>
              <a:t>ρ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=</a:t>
            </a:r>
            <a:r>
              <a:rPr lang="el-GR" sz="2000" b="1" i="1" dirty="0" smtClean="0">
                <a:latin typeface="Bookman Old Style" panose="02050604050505020204" pitchFamily="18" charset="0"/>
              </a:rPr>
              <a:t>ρ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(</a:t>
            </a:r>
            <a:r>
              <a:rPr lang="en-US" sz="2000" b="1" i="1" dirty="0" err="1" smtClean="0">
                <a:latin typeface="Bookman Old Style" panose="02050604050505020204" pitchFamily="18" charset="0"/>
              </a:rPr>
              <a:t>x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</a:t>
            </a:r>
            <a:r>
              <a:rPr lang="ru-RU" sz="2000" i="1" dirty="0" smtClean="0">
                <a:latin typeface="Bookman Old Style" panose="02050604050505020204" pitchFamily="18" charset="0"/>
              </a:rPr>
              <a:t>.</a:t>
            </a:r>
            <a:endParaRPr lang="ru-RU" sz="2000" b="1" i="1" dirty="0">
              <a:latin typeface="Bookman Old Style" panose="02050604050505020204" pitchFamily="18" charset="0"/>
            </a:endParaRPr>
          </a:p>
          <a:p>
            <a:pPr marL="342900" indent="-342900">
              <a:buAutoNum type="arabicParenR"/>
            </a:pPr>
            <a:r>
              <a:rPr lang="ru-RU" sz="2000" dirty="0">
                <a:latin typeface="Cambria" panose="02040503050406030204" pitchFamily="18" charset="0"/>
              </a:rPr>
              <a:t>Н</a:t>
            </a:r>
            <a:r>
              <a:rPr lang="ru-RU" sz="2000" dirty="0" smtClean="0">
                <a:latin typeface="Cambria" panose="02040503050406030204" pitchFamily="18" charset="0"/>
              </a:rPr>
              <a:t>айдём приближённое значение массы </a:t>
            </a:r>
            <a:r>
              <a:rPr lang="en-US" sz="2000" b="1" i="1" dirty="0" err="1" smtClean="0">
                <a:latin typeface="Bookman Old Style" panose="02050604050505020204" pitchFamily="18" charset="0"/>
              </a:rPr>
              <a:t>m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k</a:t>
            </a:r>
            <a:r>
              <a:rPr lang="en-US" sz="2000" dirty="0" smtClean="0">
                <a:latin typeface="Cambria" panose="02040503050406030204" pitchFamily="18" charset="0"/>
              </a:rPr>
              <a:t>-</a:t>
            </a:r>
            <a:r>
              <a:rPr lang="ru-RU" sz="2000" dirty="0" err="1" smtClean="0">
                <a:latin typeface="Cambria" panose="02040503050406030204" pitchFamily="18" charset="0"/>
              </a:rPr>
              <a:t>го</a:t>
            </a:r>
            <a:r>
              <a:rPr lang="ru-RU" sz="2000" dirty="0" smtClean="0">
                <a:latin typeface="Cambria" panose="02040503050406030204" pitchFamily="18" charset="0"/>
              </a:rPr>
              <a:t> участка:</a:t>
            </a:r>
          </a:p>
          <a:p>
            <a:pPr algn="ctr"/>
            <a:r>
              <a:rPr lang="en-US" sz="2000" b="1" i="1" dirty="0" err="1" smtClean="0">
                <a:latin typeface="Bookman Old Style" panose="02050604050505020204" pitchFamily="18" charset="0"/>
              </a:rPr>
              <a:t>m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≈</a:t>
            </a:r>
            <a:r>
              <a:rPr lang="el-GR" sz="2000" b="1" i="1" dirty="0">
                <a:latin typeface="Bookman Old Style" panose="02050604050505020204" pitchFamily="18" charset="0"/>
              </a:rPr>
              <a:t> ρ</a:t>
            </a:r>
            <a:r>
              <a:rPr lang="en-US" sz="2000" b="1" i="1" dirty="0">
                <a:latin typeface="Bookman Old Style" panose="02050604050505020204" pitchFamily="18" charset="0"/>
              </a:rPr>
              <a:t>(</a:t>
            </a:r>
            <a:r>
              <a:rPr lang="en-US" sz="2000" b="1" i="1" dirty="0" err="1">
                <a:latin typeface="Bookman Old Style" panose="02050604050505020204" pitchFamily="18" charset="0"/>
              </a:rPr>
              <a:t>x</a:t>
            </a:r>
            <a:r>
              <a:rPr lang="en-US" sz="2000" b="1" i="1" baseline="-25000" dirty="0" err="1">
                <a:latin typeface="Bookman Old Style" panose="02050604050505020204" pitchFamily="18" charset="0"/>
              </a:rPr>
              <a:t>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)·</a:t>
            </a:r>
            <a:r>
              <a:rPr lang="el-GR" sz="2000" b="1" i="1" dirty="0" smtClean="0">
                <a:latin typeface="Bookman Old Style" panose="02050604050505020204" pitchFamily="18" charset="0"/>
              </a:rPr>
              <a:t>Δ</a:t>
            </a:r>
            <a:r>
              <a:rPr lang="en-US" sz="2000" b="1" i="1" dirty="0" err="1" smtClean="0">
                <a:latin typeface="Bookman Old Style" panose="02050604050505020204" pitchFamily="18" charset="0"/>
              </a:rPr>
              <a:t>x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,</a:t>
            </a:r>
          </a:p>
          <a:p>
            <a:pPr algn="ctr"/>
            <a:r>
              <a:rPr lang="ru-RU" sz="2000" i="1" dirty="0" smtClean="0">
                <a:latin typeface="Cambria" panose="02040503050406030204" pitchFamily="18" charset="0"/>
              </a:rPr>
              <a:t>Где </a:t>
            </a:r>
            <a:r>
              <a:rPr lang="el-GR" sz="2000" b="1" i="1" dirty="0">
                <a:latin typeface="Bookman Old Style" panose="02050604050505020204" pitchFamily="18" charset="0"/>
              </a:rPr>
              <a:t>Δ</a:t>
            </a:r>
            <a:r>
              <a:rPr lang="en-US" sz="2000" b="1" i="1" dirty="0" err="1" smtClean="0">
                <a:latin typeface="Bookman Old Style" panose="02050604050505020204" pitchFamily="18" charset="0"/>
              </a:rPr>
              <a:t>x</a:t>
            </a:r>
            <a:r>
              <a:rPr lang="en-US" sz="2000" b="1" i="1" baseline="-25000" dirty="0" err="1" smtClean="0">
                <a:latin typeface="Bookman Old Style" panose="02050604050505020204" pitchFamily="18" charset="0"/>
              </a:rPr>
              <a:t>k</a:t>
            </a:r>
            <a:r>
              <a:rPr lang="ru-RU" sz="2000" b="1" i="1" dirty="0" smtClean="0">
                <a:latin typeface="Bookman Old Style" panose="02050604050505020204" pitchFamily="18" charset="0"/>
              </a:rPr>
              <a:t>, </a:t>
            </a:r>
            <a:r>
              <a:rPr lang="ru-RU" sz="2000" dirty="0" smtClean="0">
                <a:latin typeface="Cambria" panose="02040503050406030204" pitchFamily="18" charset="0"/>
              </a:rPr>
              <a:t>как и в предыдущей задаче, - длина отрезка </a:t>
            </a:r>
            <a:r>
              <a:rPr lang="ru-RU" sz="2000" dirty="0">
                <a:latin typeface="Cambria" panose="02040503050406030204" pitchFamily="18" charset="0"/>
              </a:rPr>
              <a:t>[</a:t>
            </a:r>
            <a:r>
              <a:rPr lang="ru-RU" sz="2000" b="1" i="1" dirty="0">
                <a:latin typeface="Bookman Old Style" panose="02050604050505020204" pitchFamily="18" charset="0"/>
              </a:rPr>
              <a:t>х</a:t>
            </a:r>
            <a:r>
              <a:rPr lang="en-US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k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 </a:t>
            </a:r>
            <a:r>
              <a:rPr lang="ru-RU" sz="2000" b="1" i="1" dirty="0">
                <a:latin typeface="Bookman Old Style" panose="02050604050505020204" pitchFamily="18" charset="0"/>
              </a:rPr>
              <a:t>; х</a:t>
            </a:r>
            <a:r>
              <a:rPr lang="en-US" sz="2000" b="1" i="1" dirty="0">
                <a:latin typeface="Bookman Old Style" panose="02050604050505020204" pitchFamily="18" charset="0"/>
              </a:rPr>
              <a:t> </a:t>
            </a:r>
            <a:r>
              <a:rPr lang="en-US" sz="2000" b="1" i="1" baseline="-25000" dirty="0">
                <a:latin typeface="Bookman Old Style" panose="02050604050505020204" pitchFamily="18" charset="0"/>
              </a:rPr>
              <a:t>k</a:t>
            </a:r>
            <a:r>
              <a:rPr lang="ru-RU" sz="2000" b="1" i="1" baseline="-25000" dirty="0">
                <a:latin typeface="Bookman Old Style" panose="02050604050505020204" pitchFamily="18" charset="0"/>
              </a:rPr>
              <a:t>+1</a:t>
            </a:r>
            <a:r>
              <a:rPr lang="ru-RU" sz="2000" dirty="0" smtClean="0">
                <a:latin typeface="Cambria" panose="02040503050406030204" pitchFamily="18" charset="0"/>
              </a:rPr>
              <a:t>].</a:t>
            </a:r>
            <a:endParaRPr lang="en-US" sz="2000" dirty="0" smtClean="0">
              <a:latin typeface="Cambria" panose="02040503050406030204" pitchFamily="18" charset="0"/>
            </a:endParaRPr>
          </a:p>
          <a:p>
            <a:pPr marL="342900" indent="-342900">
              <a:buAutoNum type="arabicParenR"/>
            </a:pPr>
            <a:endParaRPr lang="en-US" sz="20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136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Цитаты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ambria">
      <a:maj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Цитаты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TM03457503[[fn=Цитаты]]</Template>
  <TotalTime>385</TotalTime>
  <Words>1213</Words>
  <Application>Microsoft Office PowerPoint</Application>
  <PresentationFormat>Экран (4:3)</PresentationFormat>
  <Paragraphs>128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Цитаты</vt:lpstr>
      <vt:lpstr>Тема Office</vt:lpstr>
      <vt:lpstr>Уравнение</vt:lpstr>
      <vt:lpstr>Определённый интеграл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Подведём итоги.</vt:lpstr>
      <vt:lpstr>Слайд 14</vt:lpstr>
      <vt:lpstr>Слайд 15</vt:lpstr>
      <vt:lpstr>Слайд 16</vt:lpstr>
      <vt:lpstr>Слайд 17</vt:lpstr>
      <vt:lpstr>Слайд 18</vt:lpstr>
      <vt:lpstr>Домашнее задание:</vt:lpstr>
      <vt:lpstr>Используемая литература: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Наташа</dc:creator>
  <cp:lastModifiedBy>SERGEY</cp:lastModifiedBy>
  <cp:revision>39</cp:revision>
  <dcterms:created xsi:type="dcterms:W3CDTF">2016-03-17T18:13:52Z</dcterms:created>
  <dcterms:modified xsi:type="dcterms:W3CDTF">2020-05-20T16:39:14Z</dcterms:modified>
</cp:coreProperties>
</file>