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4" r:id="rId8"/>
    <p:sldId id="275" r:id="rId9"/>
    <p:sldId id="286" r:id="rId10"/>
    <p:sldId id="283" r:id="rId11"/>
    <p:sldId id="282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Представление об обществе  как сложной</a:t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динамичной</a:t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системе. Подсистемы и элементы общества.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848872" cy="3528392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724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Подведем итоги</a:t>
            </a:r>
            <a:endParaRPr lang="ru-RU" sz="4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уроке мы узнали, что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Общество </a:t>
            </a:r>
            <a:r>
              <a:rPr lang="ru-RU" dirty="0">
                <a:solidFill>
                  <a:srgbClr val="FF0000"/>
                </a:solidFill>
              </a:rPr>
              <a:t>представляет собой </a:t>
            </a:r>
            <a:endParaRPr lang="ru-RU" dirty="0"/>
          </a:p>
          <a:p>
            <a:r>
              <a:rPr lang="ru-RU" dirty="0" smtClean="0"/>
              <a:t>систему </a:t>
            </a:r>
            <a:r>
              <a:rPr lang="ru-RU" dirty="0"/>
              <a:t>систем или суперсистему, состоящую из подсистем, общество это сложная динамическая </a:t>
            </a:r>
            <a:r>
              <a:rPr lang="ru-RU" dirty="0" smtClean="0"/>
              <a:t>система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Система </a:t>
            </a:r>
            <a:r>
              <a:rPr lang="ru-RU" dirty="0">
                <a:solidFill>
                  <a:srgbClr val="FF0000"/>
                </a:solidFill>
              </a:rPr>
              <a:t>означает </a:t>
            </a:r>
            <a:endParaRPr lang="ru-RU" dirty="0"/>
          </a:p>
          <a:p>
            <a:r>
              <a:rPr lang="ru-RU" dirty="0" smtClean="0"/>
              <a:t>целое</a:t>
            </a:r>
            <a:r>
              <a:rPr lang="ru-RU" dirty="0"/>
              <a:t>, состоящее из </a:t>
            </a:r>
            <a:r>
              <a:rPr lang="ru-RU" dirty="0" smtClean="0"/>
              <a:t>частей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Основными </a:t>
            </a:r>
            <a:r>
              <a:rPr lang="ru-RU" dirty="0">
                <a:solidFill>
                  <a:srgbClr val="FF0000"/>
                </a:solidFill>
              </a:rPr>
              <a:t>подсистемами общества являются </a:t>
            </a:r>
            <a:endParaRPr lang="ru-RU" dirty="0"/>
          </a:p>
          <a:p>
            <a:r>
              <a:rPr lang="ru-RU" dirty="0" smtClean="0"/>
              <a:t>экономическая</a:t>
            </a:r>
            <a:r>
              <a:rPr lang="ru-RU" dirty="0"/>
              <a:t>, политическая, социальная и </a:t>
            </a:r>
            <a:r>
              <a:rPr lang="ru-RU" dirty="0" smtClean="0"/>
              <a:t>духовная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>
                <a:solidFill>
                  <a:srgbClr val="FF0000"/>
                </a:solidFill>
              </a:rPr>
              <a:t>подсистемы общества </a:t>
            </a:r>
            <a:endParaRPr lang="ru-RU" dirty="0"/>
          </a:p>
          <a:p>
            <a:r>
              <a:rPr lang="ru-RU" dirty="0" smtClean="0"/>
              <a:t>друг </a:t>
            </a:r>
            <a:r>
              <a:rPr lang="ru-RU" dirty="0"/>
              <a:t>с другом </a:t>
            </a:r>
            <a:r>
              <a:rPr lang="ru-RU" dirty="0" smtClean="0"/>
              <a:t>взаимосвязаны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Основным </a:t>
            </a:r>
            <a:r>
              <a:rPr lang="ru-RU" dirty="0">
                <a:solidFill>
                  <a:srgbClr val="FF0000"/>
                </a:solidFill>
              </a:rPr>
              <a:t>элементом общества как системы является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человек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3616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Подведем итоги</a:t>
            </a:r>
            <a:endParaRPr lang="ru-RU" sz="4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уроке мы узнали, что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Общественные </a:t>
            </a:r>
            <a:r>
              <a:rPr lang="ru-RU" dirty="0">
                <a:solidFill>
                  <a:srgbClr val="FF0000"/>
                </a:solidFill>
              </a:rPr>
              <a:t>отношения это </a:t>
            </a:r>
          </a:p>
          <a:p>
            <a:r>
              <a:rPr lang="ru-RU" dirty="0" smtClean="0"/>
              <a:t>многообразные </a:t>
            </a:r>
            <a:r>
              <a:rPr lang="ru-RU" dirty="0"/>
              <a:t>формы взаимодействия людей, связи возникающие между различными социальными группами </a:t>
            </a:r>
            <a:r>
              <a:rPr lang="ru-RU" dirty="0" smtClean="0"/>
              <a:t>и </a:t>
            </a:r>
            <a:r>
              <a:rPr lang="ru-RU" dirty="0"/>
              <a:t>внутри </a:t>
            </a:r>
            <a:r>
              <a:rPr lang="ru-RU" dirty="0" smtClean="0"/>
              <a:t>их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К </a:t>
            </a:r>
            <a:r>
              <a:rPr lang="ru-RU" dirty="0">
                <a:solidFill>
                  <a:srgbClr val="FF0000"/>
                </a:solidFill>
              </a:rPr>
              <a:t>социальным институтам общества относится </a:t>
            </a:r>
            <a:endParaRPr lang="ru-RU" dirty="0"/>
          </a:p>
          <a:p>
            <a:r>
              <a:rPr lang="ru-RU" dirty="0" smtClean="0"/>
              <a:t>Институт </a:t>
            </a:r>
            <a:r>
              <a:rPr lang="ru-RU" dirty="0"/>
              <a:t>семьи и брака, школа, армия, производство, </a:t>
            </a:r>
            <a:r>
              <a:rPr lang="ru-RU" dirty="0" smtClean="0"/>
              <a:t>государство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Функцией </a:t>
            </a:r>
            <a:r>
              <a:rPr lang="ru-RU" dirty="0">
                <a:solidFill>
                  <a:srgbClr val="FF0000"/>
                </a:solidFill>
              </a:rPr>
              <a:t>социального института является </a:t>
            </a:r>
            <a:r>
              <a:rPr lang="ru-RU" dirty="0" smtClean="0">
                <a:solidFill>
                  <a:srgbClr val="FF0000"/>
                </a:solidFill>
              </a:rPr>
              <a:t>процесс</a:t>
            </a:r>
          </a:p>
          <a:p>
            <a:r>
              <a:rPr lang="ru-RU" dirty="0" smtClean="0"/>
              <a:t>социализации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Институциализация </a:t>
            </a:r>
            <a:r>
              <a:rPr lang="ru-RU" dirty="0">
                <a:solidFill>
                  <a:srgbClr val="FF0000"/>
                </a:solidFill>
              </a:rPr>
              <a:t>это процесс </a:t>
            </a:r>
            <a:endParaRPr lang="ru-RU" dirty="0"/>
          </a:p>
          <a:p>
            <a:r>
              <a:rPr lang="ru-RU" dirty="0" smtClean="0"/>
              <a:t>закрепления </a:t>
            </a:r>
            <a:r>
              <a:rPr lang="ru-RU" dirty="0"/>
              <a:t>социальных норм, правил, статусов и ролей, процесс образования социального </a:t>
            </a:r>
            <a:r>
              <a:rPr lang="ru-RU" dirty="0" smtClean="0"/>
              <a:t>института.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94829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Домашнее задание: 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 написать конспект по материалам презентации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Заполните таблицу «Потребности и институты»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1085641"/>
              </p:ext>
            </p:extLst>
          </p:nvPr>
        </p:nvGraphicFramePr>
        <p:xfrm>
          <a:off x="571472" y="1700808"/>
          <a:ext cx="8572528" cy="482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4"/>
                <a:gridCol w="4286264"/>
              </a:tblGrid>
              <a:tr h="7642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Потребности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Институты</a:t>
                      </a:r>
                      <a:endParaRPr lang="ru-RU" sz="2400" dirty="0"/>
                    </a:p>
                  </a:txBody>
                  <a:tcPr/>
                </a:tc>
              </a:tr>
              <a:tr h="764285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воспроизводстве рода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42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Политические институты (государство)</a:t>
                      </a:r>
                      <a:endParaRPr lang="ru-RU" sz="2400" dirty="0"/>
                    </a:p>
                  </a:txBody>
                  <a:tcPr/>
                </a:tc>
              </a:tr>
              <a:tr h="764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средствах к существованию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7642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Институт образования, науки и культуры.</a:t>
                      </a:r>
                      <a:endParaRPr lang="ru-RU" sz="2400" dirty="0"/>
                    </a:p>
                  </a:txBody>
                  <a:tcPr/>
                </a:tc>
              </a:tr>
              <a:tr h="764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решении духовных проблем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45479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Что такое система?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</a:t>
            </a:r>
            <a:r>
              <a:rPr lang="ru-RU" b="1" dirty="0" smtClean="0"/>
              <a:t> –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переводе с </a:t>
            </a:r>
            <a:r>
              <a:rPr lang="ru-RU" dirty="0" smtClean="0"/>
              <a:t>греческого </a:t>
            </a:r>
            <a:r>
              <a:rPr lang="ru-RU" dirty="0"/>
              <a:t>означает целое, то есть нечто состоящее из различных взаимосвязанных элементов или </a:t>
            </a:r>
            <a:r>
              <a:rPr lang="ru-RU" dirty="0" smtClean="0"/>
              <a:t>частей.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Примеры различных систем</a:t>
            </a:r>
          </a:p>
          <a:p>
            <a:r>
              <a:rPr lang="ru-RU" dirty="0" smtClean="0"/>
              <a:t>Нервная система</a:t>
            </a:r>
          </a:p>
          <a:p>
            <a:r>
              <a:rPr lang="ru-RU" dirty="0" smtClean="0"/>
              <a:t>Кровеносная система</a:t>
            </a:r>
          </a:p>
          <a:p>
            <a:r>
              <a:rPr lang="ru-RU" dirty="0" smtClean="0"/>
              <a:t>Опорно-двигательная</a:t>
            </a:r>
          </a:p>
          <a:p>
            <a:r>
              <a:rPr lang="ru-RU" dirty="0" smtClean="0"/>
              <a:t>Мышечная система</a:t>
            </a:r>
          </a:p>
          <a:p>
            <a:r>
              <a:rPr lang="ru-RU" dirty="0" smtClean="0"/>
              <a:t>Солнечная система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53278"/>
            <a:ext cx="4139542" cy="36218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1238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090" y="908720"/>
            <a:ext cx="2716007" cy="1757789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3293174" y="260648"/>
            <a:ext cx="2691368" cy="237626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Виды </a:t>
            </a:r>
          </a:p>
          <a:p>
            <a:pPr algn="ctr"/>
            <a:r>
              <a:rPr lang="ru-RU" sz="2000" b="1" dirty="0" smtClean="0"/>
              <a:t>СИСТЕМ</a:t>
            </a:r>
            <a:endParaRPr lang="ru-RU" sz="2000" b="1" dirty="0"/>
          </a:p>
        </p:txBody>
      </p:sp>
      <p:sp>
        <p:nvSpPr>
          <p:cNvPr id="4" name="Стрелка вправо 3"/>
          <p:cNvSpPr/>
          <p:nvPr/>
        </p:nvSpPr>
        <p:spPr>
          <a:xfrm rot="8304372">
            <a:off x="2642636" y="2464683"/>
            <a:ext cx="978408" cy="484632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503214">
            <a:off x="5823248" y="2489893"/>
            <a:ext cx="978408" cy="484632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149654" y="3099824"/>
            <a:ext cx="978408" cy="484632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464" y="3212976"/>
            <a:ext cx="237626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Техническая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9784" y="3853440"/>
            <a:ext cx="237626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Социальная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4542" y="3212976"/>
            <a:ext cx="237626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Биологическая</a:t>
            </a:r>
            <a:endParaRPr lang="ru-RU" sz="2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098" y="5048326"/>
            <a:ext cx="1368152" cy="136815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14" y="4767840"/>
            <a:ext cx="2147980" cy="1428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0" y="4511759"/>
            <a:ext cx="2912174" cy="1940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90" y="599945"/>
            <a:ext cx="2605118" cy="1697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134073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Какие подсистемы общества мы знаем?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3394720" cy="43204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Экономическая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Политическая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Социальная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Духовная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000240"/>
            <a:ext cx="5040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это: производство и распределение товаров и услуг, товарно-денежные отношения, финансы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1968" y="3212976"/>
            <a:ext cx="501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все органы государственной власти; законодательная, исполнительная и судебная, политические партии, общественные организации, профсоюзы.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21968" y="458112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взаимосвязи и отношения социальных групп в обществе.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21968" y="5701898"/>
            <a:ext cx="4045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культура, наука, образование, религия.</a:t>
            </a:r>
          </a:p>
        </p:txBody>
      </p:sp>
    </p:spTree>
    <p:extLst>
      <p:ext uri="{BB962C8B-B14F-4D97-AF65-F5344CB8AC3E}">
        <p14:creationId xmlns="" xmlns:p14="http://schemas.microsoft.com/office/powerpoint/2010/main" val="4271536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узел суммирования 2"/>
          <p:cNvSpPr/>
          <p:nvPr/>
        </p:nvSpPr>
        <p:spPr>
          <a:xfrm>
            <a:off x="2843808" y="1650896"/>
            <a:ext cx="3600400" cy="3600400"/>
          </a:xfrm>
          <a:prstGeom prst="flowChartSummingJunc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е 11"/>
          <p:cNvSpPr txBox="1"/>
          <p:nvPr/>
        </p:nvSpPr>
        <p:spPr>
          <a:xfrm rot="2731439">
            <a:off x="2153001" y="1850620"/>
            <a:ext cx="2293620" cy="55626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Экономическая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оле 13"/>
          <p:cNvSpPr txBox="1"/>
          <p:nvPr/>
        </p:nvSpPr>
        <p:spPr>
          <a:xfrm rot="18902554">
            <a:off x="4821491" y="1844589"/>
            <a:ext cx="2293620" cy="5562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Политическая</a:t>
            </a:r>
            <a:endParaRPr lang="ru-RU" sz="11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оле 16"/>
          <p:cNvSpPr txBox="1"/>
          <p:nvPr/>
        </p:nvSpPr>
        <p:spPr>
          <a:xfrm rot="2655277">
            <a:off x="4808262" y="4510416"/>
            <a:ext cx="2293620" cy="55626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Духовная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оле 14"/>
          <p:cNvSpPr txBox="1"/>
          <p:nvPr/>
        </p:nvSpPr>
        <p:spPr>
          <a:xfrm rot="18844461">
            <a:off x="2157396" y="4570798"/>
            <a:ext cx="2293620" cy="5562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Социальная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27584" y="2065895"/>
            <a:ext cx="2012032" cy="1363105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831776" y="3451096"/>
            <a:ext cx="2012032" cy="1363105"/>
          </a:xfrm>
          <a:prstGeom prst="flowChartProcess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478920" y="2122718"/>
            <a:ext cx="2012032" cy="1363105"/>
          </a:xfrm>
          <a:prstGeom prst="flowChart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Органы гос. власти, политические партии, общественные организации</a:t>
            </a:r>
            <a:r>
              <a:rPr lang="ru-RU" sz="1100" dirty="0"/>
              <a:t>.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478920" y="3485823"/>
            <a:ext cx="2012032" cy="1363105"/>
          </a:xfrm>
          <a:prstGeom prst="flowChartProcess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39344" y="2646432"/>
            <a:ext cx="1609328" cy="16093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99641" y="2989431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80966" y="2285782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80966" y="3705710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32302" y="3705710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3600" y="3912761"/>
            <a:ext cx="2012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культура, наука, </a:t>
            </a:r>
            <a:endParaRPr lang="ru-RU" sz="1400" dirty="0" smtClean="0"/>
          </a:p>
          <a:p>
            <a:pPr algn="ctr"/>
            <a:r>
              <a:rPr lang="ru-RU" sz="1400" dirty="0" smtClean="0"/>
              <a:t>образование</a:t>
            </a:r>
            <a:r>
              <a:rPr lang="ru-RU" sz="1400" dirty="0"/>
              <a:t>, религия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0971" y="2157821"/>
            <a:ext cx="21136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это: производство и распределение товаров и услуг, товарно-денежные отношения, финансы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3618" y="3649651"/>
            <a:ext cx="21483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взаимосвязи и отношения </a:t>
            </a:r>
            <a:endParaRPr lang="ru-RU" sz="1400" dirty="0" smtClean="0"/>
          </a:p>
          <a:p>
            <a:pPr algn="ctr"/>
            <a:r>
              <a:rPr lang="ru-RU" sz="1400" dirty="0" smtClean="0"/>
              <a:t>социальных </a:t>
            </a:r>
            <a:r>
              <a:rPr lang="ru-RU" sz="1400" dirty="0"/>
              <a:t>групп в обществе.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23" y="2752467"/>
            <a:ext cx="1421904" cy="14219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трелка вправо 1"/>
          <p:cNvSpPr/>
          <p:nvPr/>
        </p:nvSpPr>
        <p:spPr>
          <a:xfrm>
            <a:off x="4245413" y="1915505"/>
            <a:ext cx="797189" cy="4846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714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3403 -2.96296E-6 C 0.1941 -2.96296E-6 0.26806 -0.07129 0.26806 -0.1287 L 0.26806 -0.257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5 C 0 0.181 0.069 0.25 0.125 0.25 L 0.25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93 0.14745 L 0.04045 0.0493 C 0.01805 0.02662 0.00208 0.01921 -0.00469 0.02662 C -0.01198 0.03565 -0.00816 0.05764 0.0059 0.08981 L 0.06562 0.23426 " pathEditMode="relative" rAng="8323134" ptsTypes="FffFF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97" y="-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92 -0.00347 C 0.1066 0.01482 0.1165 0.03473 0.12101 0.05926 C 0.1257 0.08611 0.12813 0.11852 0.12934 0.15023 C 0.13386 0.18172 0.12934 0.20996 0.12813 0.23959 C 0.1257 0.26644 0.12205 0.2963 0.11424 0.32084 C 0.10764 0.34537 0.09722 0.36551 0.08455 0.38033 C 0.07361 0.39491 0.06042 0.40486 0.04688 0.40996 C 0.03368 0.41644 0.02084 0.41644 0.00886 0.40996 C -0.00486 0.40486 -0.01684 0.39329 -0.02708 0.37315 C -0.03646 0.35602 -0.046 0.33357 -0.05034 0.30602 C -0.05538 0.28172 -0.05798 0.24746 -0.05798 0.21968 C -0.05885 0.1926 -0.05798 0.16042 -0.05173 0.13334 C -0.04653 0.10834 -0.03646 0.08889 -0.02361 0.07963 C -0.01007 0.0713 0.00365 0.08125 0.01146 0.09815 C 0.01927 0.11667 0.02535 0.14329 0.02639 0.175 C 0.02639 0.20764 0.02535 0.23658 0.01927 0.26181 C 0.01407 0.28704 0.01563 0.29098 -0.00694 0.32385 C -0.02708 0.35834 -0.04653 0.34838 -0.05885 0.3507 C -0.07031 0.3507 -0.08003 0.34098 -0.09218 0.33172 C -0.1059 0.31806 -0.11753 0.2963 -0.12482 0.27616 C -0.13246 0.25718 -0.13541 0.23264 -0.1401 0.1926 C -0.14166 0.15209 -0.14166 0.13334 -0.14166 0.10324 C -0.14166 0.07361 -0.14166 0.04398 -0.14166 0.01482 " pathEditMode="relative" rAng="0" ptsTypes="fffffffffffffffffffffff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5" grpId="0"/>
      <p:bldP spid="19" grpId="0"/>
      <p:bldP spid="20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Сделаем вывод</a:t>
            </a:r>
            <a:endParaRPr lang="ru-RU" sz="4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Общество как система состоит из различных подсистем, каждая подсистема имеет свои элементы. Таким образом, общество представляет собой  гигантскую суперсистему систем, где все элементы системы взаимосвязаны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Основным элементом общества как системы является человек.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67887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Сложный характер социальной системы</a:t>
            </a:r>
          </a:p>
          <a:p>
            <a:pPr marL="0" indent="0">
              <a:buNone/>
            </a:pPr>
            <a:r>
              <a:rPr lang="ru-RU" dirty="0"/>
              <a:t>2. Наличие в составе системы разнокачественных элементов</a:t>
            </a:r>
          </a:p>
          <a:p>
            <a:pPr marL="0" indent="0">
              <a:buNone/>
            </a:pPr>
            <a:r>
              <a:rPr lang="ru-RU" dirty="0"/>
              <a:t>3. Человек - основной элемент общественной системы</a:t>
            </a:r>
          </a:p>
          <a:p>
            <a:pPr marL="0" indent="0">
              <a:buNone/>
            </a:pPr>
            <a:r>
              <a:rPr lang="ru-RU" dirty="0"/>
              <a:t>4. Постоянное изменение общественной системы</a:t>
            </a:r>
          </a:p>
          <a:p>
            <a:pPr marL="0" indent="0">
              <a:buNone/>
            </a:pPr>
            <a:r>
              <a:rPr lang="ru-RU" dirty="0"/>
              <a:t>5. Интегративный характер системы как целого</a:t>
            </a:r>
          </a:p>
          <a:p>
            <a:pPr marL="0" indent="0">
              <a:buNone/>
            </a:pPr>
            <a:r>
              <a:rPr lang="ru-RU" dirty="0"/>
              <a:t>6. Социальная система - самоуправляемая</a:t>
            </a:r>
          </a:p>
          <a:p>
            <a:pPr marL="0" indent="0">
              <a:buNone/>
            </a:pPr>
            <a:r>
              <a:rPr lang="ru-RU" dirty="0"/>
              <a:t>7. Среда общества как системы</a:t>
            </a:r>
          </a:p>
          <a:p>
            <a:pPr marL="0" indent="0">
              <a:buNone/>
            </a:pPr>
            <a:r>
              <a:rPr lang="ru-RU" dirty="0"/>
              <a:t>8. Функции общественной системы</a:t>
            </a:r>
          </a:p>
        </p:txBody>
      </p:sp>
    </p:spTree>
    <p:extLst>
      <p:ext uri="{BB962C8B-B14F-4D97-AF65-F5344CB8AC3E}">
        <p14:creationId xmlns="" xmlns:p14="http://schemas.microsoft.com/office/powerpoint/2010/main" val="394298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Тезисы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Общественная система имеет сложный характер, так как включает в себя множество уровней, подсистем, элементов.</a:t>
            </a:r>
          </a:p>
          <a:p>
            <a:pPr marL="0" indent="0">
              <a:buNone/>
            </a:pPr>
            <a:r>
              <a:rPr lang="ru-RU" dirty="0"/>
              <a:t>2. Общество как система включает в себя разнокачественные элементы - материальные и идеальные.</a:t>
            </a:r>
          </a:p>
          <a:p>
            <a:pPr marL="0" indent="0">
              <a:buNone/>
            </a:pPr>
            <a:r>
              <a:rPr lang="ru-RU" dirty="0"/>
              <a:t>3. Человек непременно включен в каждую из социальных систем.</a:t>
            </a:r>
          </a:p>
          <a:p>
            <a:pPr marL="0" indent="0">
              <a:buNone/>
            </a:pPr>
            <a:r>
              <a:rPr lang="ru-RU" dirty="0"/>
              <a:t>4. Особенность человека составлять цели и выбирать средства их достижения делает социальные системы более подвижными, изменчивыми, как природные.</a:t>
            </a:r>
          </a:p>
        </p:txBody>
      </p:sp>
    </p:spTree>
    <p:extLst>
      <p:ext uri="{BB962C8B-B14F-4D97-AF65-F5344CB8AC3E}">
        <p14:creationId xmlns="" xmlns:p14="http://schemas.microsoft.com/office/powerpoint/2010/main" val="94758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институты общест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688" y="642918"/>
            <a:ext cx="8237716" cy="5311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481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Представление об обществе  как сложной динамичной системе. Подсистемы и элементы общества.</vt:lpstr>
      <vt:lpstr>Что такое система?</vt:lpstr>
      <vt:lpstr>Слайд 3</vt:lpstr>
      <vt:lpstr>Какие подсистемы общества мы знаем?</vt:lpstr>
      <vt:lpstr>Слайд 5</vt:lpstr>
      <vt:lpstr>Сделаем вывод</vt:lpstr>
      <vt:lpstr>План</vt:lpstr>
      <vt:lpstr>Тезисы</vt:lpstr>
      <vt:lpstr>Слайд 9</vt:lpstr>
      <vt:lpstr>Подведем итоги</vt:lpstr>
      <vt:lpstr>Подведем итоги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предпринимательской деятельности.</dc:title>
  <dc:creator>Мама</dc:creator>
  <cp:lastModifiedBy>Admin</cp:lastModifiedBy>
  <cp:revision>39</cp:revision>
  <dcterms:created xsi:type="dcterms:W3CDTF">2014-10-07T16:28:33Z</dcterms:created>
  <dcterms:modified xsi:type="dcterms:W3CDTF">2020-04-24T07:35:33Z</dcterms:modified>
</cp:coreProperties>
</file>