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9942513" cy="68151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D1FD-D4C7-4CCC-AC7D-3FA4FCAA027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2856E-E2F9-4136-9D0B-5E821AF4D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DBB4-2B7B-4E30-BABB-859AF2624D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8363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37191"/>
            <a:ext cx="7954010" cy="306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5EC4-1A65-4312-86EA-2E03BDFCC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4755D0C2-BFD8-4888-86DE-7134FE143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21383-1014-485A-A1CB-159D64196A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E812C-FB8A-4588-B4F9-36B3CC39F7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9276-F9A6-4DBE-A910-93E8D4D4B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8FB88-5CBB-4273-BB22-35928A2E6D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7A66B-1965-4713-88CC-C7DADBA392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D302-A9A7-4A08-880A-0338B02B3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D5C6F-6930-4963-A7E1-90E0AA67F9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F5BA2-B2CF-4B6D-A3BA-DAF58340A2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6E1CD-EB6D-4E15-80E3-FF63B26E2E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32B21-CC4F-4D81-B6BA-D65199786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8FAF55D5-C21A-4216-86F6-04C0B8D027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методы решения уравнений</a:t>
            </a:r>
            <a:endParaRPr lang="ru-RU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001000" cy="1600200"/>
          </a:xfrm>
        </p:spPr>
        <p:txBody>
          <a:bodyPr/>
          <a:lstStyle/>
          <a:p>
            <a:pPr algn="l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метод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Замена уравнения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 =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 уравнением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(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применяется в том случае, если функция монотонная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7620000" cy="76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ПРИМЕР. Решить уравнение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514600"/>
            <a:ext cx="3733800" cy="67208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3252244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Решение: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10000"/>
            <a:ext cx="3276600" cy="693127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468440"/>
            <a:ext cx="3048000" cy="651211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105400"/>
            <a:ext cx="2895600" cy="56458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362200" y="60960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Ответ: 2; 4.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90800" y="56388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=2,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=4.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7772400" cy="914400"/>
          </a:xfrm>
        </p:spPr>
        <p:txBody>
          <a:bodyPr/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разложения на множители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f(x)  g(x)  h(x)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0 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f(x)=0;  g(x)=0;  h(x)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0.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ПРИМЕР. Решить уравнение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7410" name="AutoShape 2"/>
          <p:cNvCxnSpPr>
            <a:cxnSpLocks noChangeShapeType="1"/>
          </p:cNvCxnSpPr>
          <p:nvPr/>
        </p:nvCxnSpPr>
        <p:spPr bwMode="auto">
          <a:xfrm>
            <a:off x="3962400" y="1371600"/>
            <a:ext cx="0" cy="2936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19400"/>
            <a:ext cx="6629400" cy="609600"/>
          </a:xfrm>
          <a:prstGeom prst="rect">
            <a:avLst/>
          </a:prstGeom>
          <a:noFill/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90800" y="3429000"/>
            <a:ext cx="254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Решение: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38862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ОДЗ: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x+2 ≥ 0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x-8  &gt; 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9" name="AutoShape 11"/>
          <p:cNvSpPr>
            <a:spLocks/>
          </p:cNvSpPr>
          <p:nvPr/>
        </p:nvSpPr>
        <p:spPr bwMode="auto">
          <a:xfrm>
            <a:off x="3352800" y="3962400"/>
            <a:ext cx="90488" cy="622300"/>
          </a:xfrm>
          <a:prstGeom prst="leftBrace">
            <a:avLst>
              <a:gd name="adj1" fmla="val 5731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724400"/>
            <a:ext cx="2286000" cy="45720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724400"/>
            <a:ext cx="2681288" cy="484753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800600"/>
            <a:ext cx="1981200" cy="39624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04800" y="5410200"/>
            <a:ext cx="1197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=7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67000" y="5410200"/>
            <a:ext cx="2912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- 1;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- 5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00800" y="5410200"/>
            <a:ext cx="1268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9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48006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715000" y="48006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0" y="574429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Проверка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найденных корней.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Ответ: 9.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(взять корни принадлежащие области определения исходного уравнения)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828800"/>
          </a:xfrm>
        </p:spPr>
        <p:txBody>
          <a:bodyPr/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введения новой переменной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f(x) = 0       p(g(x)) = 0       p(u) = 0, (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где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u=g(x))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      g(x) = u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</a:rPr>
              <a:t>1   ;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g(x) = u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</a:rPr>
              <a:t>2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; … 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g(x) = u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434" name="AutoShape 2"/>
          <p:cNvCxnSpPr>
            <a:cxnSpLocks noChangeShapeType="1"/>
          </p:cNvCxnSpPr>
          <p:nvPr/>
        </p:nvCxnSpPr>
        <p:spPr bwMode="auto">
          <a:xfrm>
            <a:off x="1828800" y="914400"/>
            <a:ext cx="3111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35" name="AutoShape 3"/>
          <p:cNvCxnSpPr>
            <a:cxnSpLocks noChangeShapeType="1"/>
          </p:cNvCxnSpPr>
          <p:nvPr/>
        </p:nvCxnSpPr>
        <p:spPr bwMode="auto">
          <a:xfrm>
            <a:off x="4038600" y="914400"/>
            <a:ext cx="3111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36" name="AutoShape 4"/>
          <p:cNvCxnSpPr>
            <a:cxnSpLocks noChangeShapeType="1"/>
          </p:cNvCxnSpPr>
          <p:nvPr/>
        </p:nvCxnSpPr>
        <p:spPr bwMode="auto">
          <a:xfrm>
            <a:off x="1371600" y="1371600"/>
            <a:ext cx="3111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ПРИМЕР. Решить уравнение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7696200" y="990600"/>
            <a:ext cx="3111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7467600" cy="685800"/>
          </a:xfrm>
          <a:prstGeom prst="rect">
            <a:avLst/>
          </a:prstGeom>
          <a:noFill/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4800" y="2895600"/>
            <a:ext cx="67874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Решение. Пусть                    , тогда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895600"/>
            <a:ext cx="1670159" cy="428625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429000"/>
            <a:ext cx="4724401" cy="49894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600200" y="4114800"/>
            <a:ext cx="3239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=2   ;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- 11 .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46482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Проверить корни подставкой.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2 –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корень ,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-11 – посторонний корень.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                    x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 – x = 2;  x</a:t>
            </a:r>
            <a:r>
              <a:rPr kumimoji="0" lang="en-US" sz="2400" i="0" u="none" strike="noStrike" cap="none" normalizeH="0" baseline="-25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1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 = 2 ;  x</a:t>
            </a:r>
            <a:r>
              <a:rPr kumimoji="0" lang="en-US" sz="2400" i="0" u="none" strike="noStrike" cap="none" normalizeH="0" baseline="-25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 = -1.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57400" y="60198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Ответ: 2;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562600" y="3657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люс 22"/>
          <p:cNvSpPr/>
          <p:nvPr/>
        </p:nvSpPr>
        <p:spPr>
          <a:xfrm>
            <a:off x="5410200" y="35814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Функционально-графический метод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5638800" cy="6096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ПРИМЕР 1. Решить уравнение </a:t>
            </a:r>
          </a:p>
          <a:p>
            <a:pPr>
              <a:buNone/>
            </a:pPr>
            <a:endParaRPr lang="ru-RU" sz="24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066800"/>
            <a:ext cx="2362201" cy="466725"/>
          </a:xfrm>
          <a:prstGeom prst="rect">
            <a:avLst/>
          </a:prstGeom>
          <a:noFill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24200" y="1524000"/>
            <a:ext cx="2350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Решение.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600200"/>
            <a:ext cx="1295400" cy="44725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981200"/>
            <a:ext cx="1905000" cy="46108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81000" y="24384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А(1;1), В(4;2)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1000" y="167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1000" y="2819400"/>
            <a:ext cx="3223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>
              <a:tabLst>
                <a:tab pos="1169988" algn="l"/>
              </a:tabLst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2400" b="1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;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2400" b="1" baseline="-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.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95600" y="31242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Ответ: 1; 4.</a:t>
            </a:r>
            <a:endParaRPr lang="ru-RU" sz="2800" b="1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228600" y="35814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2. Решить уравнение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581400"/>
            <a:ext cx="2971800" cy="456583"/>
          </a:xfrm>
          <a:prstGeom prst="rect">
            <a:avLst/>
          </a:prstGeom>
          <a:noFill/>
        </p:spPr>
      </p:pic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819400" y="4038600"/>
            <a:ext cx="2350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Решение.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0" y="43434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Подбором находим корень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= 2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Times New Roman" pitchFamily="18" charset="0"/>
              </a:rPr>
              <a:t>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4800600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</a:t>
            </a:r>
            <a:endParaRPr lang="ru-RU" sz="20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" y="5257800"/>
            <a:ext cx="41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</a:t>
            </a:r>
            <a:endParaRPr lang="ru-RU" sz="20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667000" y="51816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возрастающая функция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2743200" y="55626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- убывающая функция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0" y="6096000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Значит,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2 – единственный корень.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86400" y="60198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Ответ: 2.</a:t>
            </a:r>
            <a:endParaRPr lang="ru-RU" sz="2800" b="1" dirty="0"/>
          </a:p>
        </p:txBody>
      </p:sp>
      <p:pic>
        <p:nvPicPr>
          <p:cNvPr id="3" name="Picture 2" descr="D:\Общая\сканирование00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524000"/>
            <a:ext cx="2353241" cy="1987898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724400"/>
            <a:ext cx="2105025" cy="43815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105400"/>
            <a:ext cx="1143000" cy="477982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562600"/>
            <a:ext cx="1943100" cy="41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Контрольное задание:</a:t>
            </a:r>
            <a:endParaRPr lang="ru-RU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7950" y="1752600"/>
            <a:ext cx="6014172" cy="4572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конспект занятия и контрольное задание </a:t>
            </a:r>
            <a:r>
              <a:rPr lang="ru-RU" smtClean="0"/>
              <a:t>в тетради.  </a:t>
            </a:r>
            <a:r>
              <a:rPr lang="ru-RU" dirty="0" smtClean="0"/>
              <a:t>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2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242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Общие методы решения уравнений</vt:lpstr>
      <vt:lpstr>I  метод  Замена уравнения h(f(x)) = h(g(x)) уравнением f(x) = g(x)  (применяется в том случае, если функция монотонная) </vt:lpstr>
      <vt:lpstr>II метод Метод разложения на множители f(x)  g(x)  h(x) = 0    f(x)=0;  g(x)=0;  h(x) = 0.    </vt:lpstr>
      <vt:lpstr>III метод Метод введения новой переменной f(x) = 0       p(g(x)) = 0       p(u) = 0, (где u=g(x))         g(x) = u1   ;  g(x) = u2 ; …   g(x) = un </vt:lpstr>
      <vt:lpstr>IV метод Функционально-графический метод </vt:lpstr>
      <vt:lpstr>Контрольное задание:</vt:lpstr>
      <vt:lpstr>Слайд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методы решения уравнений</dc:title>
  <dc:subject/>
  <dc:creator/>
  <cp:keywords/>
  <dc:description/>
  <cp:lastModifiedBy>SERGEY</cp:lastModifiedBy>
  <cp:revision>36</cp:revision>
  <dcterms:created xsi:type="dcterms:W3CDTF">2006-03-14T12:25:53Z</dcterms:created>
  <dcterms:modified xsi:type="dcterms:W3CDTF">2020-04-06T04:58:13Z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