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2" r:id="rId3"/>
    <p:sldId id="263" r:id="rId4"/>
    <p:sldId id="264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7" r:id="rId30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793"/>
    <a:srgbClr val="2A63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215370" cy="62151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28662" y="571480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Юриспруденция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общественная наука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0" name="Picture 4" descr="http://elit-sahargold.ru/images/97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857364"/>
            <a:ext cx="5655452" cy="424158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1844824"/>
            <a:ext cx="83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933056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Римская юриспруденция, испытав влияние достижений древнегреческой правовой и политической мысли, в дальнейшем сама стала исходной основой для становления и развития европейской юриспруденции Средневековья и Нового времени. В этом общем русле возникла и юриспруденция в России.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62" name="Picture 6" descr="http://new.ulsu.ru/media/oop_image/40573635-kollegiya-advokatov-besplatnye-konsult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272808" cy="32723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792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Развитие отечественной юриспруденции тесно связано с учреждением в 1755 г. Московского и в 1819 г. Санкт-Петербургского университетов. 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Основы русского правоведения были заложены именно отечественными университетами.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636" name="Picture 4" descr="https://magnitogorsk.upstudy.ru/upload/703/main13332371_80eea1c2e31d0798a512e3561c1a14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4896544" cy="361918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692696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Первоначально преподавание юридической дисциплины в России велось иностранными профессорами, но со временем были подготовлены и отечественные специалисты.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2420888"/>
            <a:ext cx="49685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Одним из первых русских профессоров права был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С.Е. Десницкий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внесший весомый вклад в развитие российской науки.</a:t>
            </a:r>
          </a:p>
          <a:p>
            <a:pPr algn="just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Формирование теоретических основ отечественной юриспруденции происходило под влиянием идей С.А. Муромцева, П.И.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Новгородцева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                                  Л.И.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Петражицкого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68610" name="Picture 2" descr="http://www.econ.msu.ru/ext/75/calendar/Desnitsky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096344" cy="39604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7704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Объектами юридической науки являются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государство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Предмет - основные сущностные свойства права и государства.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941168"/>
            <a:ext cx="76328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Юриспруденция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совокупность юридических наук, изучающих право во всех его проявлениях. Юридические  науки образуют определенную структуру.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90" name="Picture 6" descr="https://anticollectorburo.ru/wp-content/uploads/2015/07/1-4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4534288" cy="30243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8407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55776" y="548680"/>
            <a:ext cx="3858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Юриспруденция</a:t>
            </a:r>
            <a:endParaRPr lang="ru-RU" sz="4000" dirty="0">
              <a:solidFill>
                <a:srgbClr val="255793"/>
              </a:solidFill>
            </a:endParaRPr>
          </a:p>
        </p:txBody>
      </p:sp>
      <p:pic>
        <p:nvPicPr>
          <p:cNvPr id="15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576064" cy="576064"/>
          </a:xfrm>
          <a:prstGeom prst="rect">
            <a:avLst/>
          </a:prstGeom>
          <a:noFill/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619672" y="1410019"/>
            <a:ext cx="684076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Общетеоретические науки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(теория и история государства и права, история государства и права, история политических и правовых учений).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619672" y="2071301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Отраслевые науки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(конституционное право, административное право, гражданское право, уголовное право, трудовое право, уголовно-процессуальное право, гражданско-процессуальное право, семейное право и др.).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1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576064" cy="576064"/>
          </a:xfrm>
          <a:prstGeom prst="rect">
            <a:avLst/>
          </a:prstGeom>
          <a:noFill/>
        </p:spPr>
      </p:pic>
      <p:pic>
        <p:nvPicPr>
          <p:cNvPr id="22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576064" cy="576064"/>
          </a:xfrm>
          <a:prstGeom prst="rect">
            <a:avLst/>
          </a:prstGeom>
          <a:noFill/>
        </p:spPr>
      </p:pic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619672" y="3128339"/>
            <a:ext cx="6480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Межотраслевые науки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(экологическое право, судоустройство, прокурорский надзор, правоохранительные органы, муниципальное право, хозяйственное право и др.).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576064" cy="576064"/>
          </a:xfrm>
          <a:prstGeom prst="rect">
            <a:avLst/>
          </a:prstGeom>
          <a:noFill/>
        </p:spPr>
      </p:pic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619672" y="3928122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Науки международного права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(международное публичное право, международное частное право).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25144"/>
            <a:ext cx="576064" cy="57606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619672" y="458112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Прикладные юридические науки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(криминалистика, криминология, юридическая психология, судебная медицина, судебная психиатрия, правовая статистика). 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45224"/>
            <a:ext cx="576064" cy="57606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619672" y="5445224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Науки, изучающие зарубежное государство и право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(римское право, конституционное право зарубежных стран).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83568" y="3861048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Юридическая наука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 собой деятельность по выработке юридических знаний. Представители юридической науки занимаются поиском знаний в области государства и права.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Специалисты, готовящиеся к применению этих знаний на практике, называются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юристами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Юристы осуществляют свою деятельность на основе приобретенных знаний о праве.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5546" name="Picture 10" descr="http://mguu.ru/wp-content/uploads/2014/10/bak-j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6672"/>
            <a:ext cx="5112568" cy="340788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980728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Предметом этой деятельности является поведение людей. Именно на поведение людей нацелена вся юридическая деятельность. 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Основной социальной целью юридической деятельности является: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повсеместное установление режима законности и обеспечение устойчивого правопорядка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http://cdn.inquisitr.com/wp-content/uploads/2016/05/Joe-Boeckma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5206731" cy="30243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4221088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Для достижения этой цели юристы решают достаточно большое количество задач. При этом приоритетной среди них является защита законных прав и интересов личности. Только при условии успешного выполнения этой задачи можно говорить о государстве, как о правовом. </a:t>
            </a:r>
          </a:p>
          <a:p>
            <a:pPr algn="just"/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2" name="Picture 4" descr="https://bankrothelp.ru/wp-content/uploads/2016/01/1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8680"/>
            <a:ext cx="6400709" cy="3600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27584" y="692696"/>
            <a:ext cx="748883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    Юридическую деятельность, с учетом ее содержания, можно разделить на различные виды: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700808"/>
            <a:ext cx="4572000" cy="46103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судебная,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прокурорская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следственная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нотариальная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правотворческая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научно-педагогическая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правоохранительная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правоприменительная 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и другие</a:t>
            </a:r>
            <a:endParaRPr lang="ru-RU" sz="2200" dirty="0"/>
          </a:p>
        </p:txBody>
      </p:sp>
      <p:pic>
        <p:nvPicPr>
          <p:cNvPr id="10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504056" cy="504056"/>
          </a:xfrm>
          <a:prstGeom prst="rect">
            <a:avLst/>
          </a:prstGeom>
          <a:noFill/>
        </p:spPr>
      </p:pic>
      <p:pic>
        <p:nvPicPr>
          <p:cNvPr id="11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76872"/>
            <a:ext cx="504056" cy="504056"/>
          </a:xfrm>
          <a:prstGeom prst="rect">
            <a:avLst/>
          </a:prstGeom>
          <a:noFill/>
        </p:spPr>
      </p:pic>
      <p:pic>
        <p:nvPicPr>
          <p:cNvPr id="12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80928"/>
            <a:ext cx="504056" cy="504056"/>
          </a:xfrm>
          <a:prstGeom prst="rect">
            <a:avLst/>
          </a:prstGeom>
          <a:noFill/>
        </p:spPr>
      </p:pic>
      <p:pic>
        <p:nvPicPr>
          <p:cNvPr id="13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84984"/>
            <a:ext cx="504056" cy="504056"/>
          </a:xfrm>
          <a:prstGeom prst="rect">
            <a:avLst/>
          </a:prstGeom>
          <a:noFill/>
        </p:spPr>
      </p:pic>
      <p:pic>
        <p:nvPicPr>
          <p:cNvPr id="14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504056" cy="504056"/>
          </a:xfrm>
          <a:prstGeom prst="rect">
            <a:avLst/>
          </a:prstGeom>
          <a:noFill/>
        </p:spPr>
      </p:pic>
      <p:pic>
        <p:nvPicPr>
          <p:cNvPr id="15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293096"/>
            <a:ext cx="504056" cy="504056"/>
          </a:xfrm>
          <a:prstGeom prst="rect">
            <a:avLst/>
          </a:prstGeom>
          <a:noFill/>
        </p:spPr>
      </p:pic>
      <p:pic>
        <p:nvPicPr>
          <p:cNvPr id="16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97152"/>
            <a:ext cx="504056" cy="504056"/>
          </a:xfrm>
          <a:prstGeom prst="rect">
            <a:avLst/>
          </a:prstGeom>
          <a:noFill/>
        </p:spPr>
      </p:pic>
      <p:pic>
        <p:nvPicPr>
          <p:cNvPr id="17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301208"/>
            <a:ext cx="504056" cy="504056"/>
          </a:xfrm>
          <a:prstGeom prst="rect">
            <a:avLst/>
          </a:prstGeom>
          <a:noFill/>
        </p:spPr>
      </p:pic>
      <p:pic>
        <p:nvPicPr>
          <p:cNvPr id="18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805264"/>
            <a:ext cx="504056" cy="504056"/>
          </a:xfrm>
          <a:prstGeom prst="rect">
            <a:avLst/>
          </a:prstGeom>
          <a:noFill/>
        </p:spPr>
      </p:pic>
      <p:pic>
        <p:nvPicPr>
          <p:cNvPr id="62468" name="Picture 4" descr="https://im0-tub-ru.yandex.net/i?id=aef19c1c80d1a7c32a2e2f0939bb02b1&amp;n=33&amp;h=295&amp;w=1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72816"/>
            <a:ext cx="2664296" cy="432948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2949238"/>
            <a:ext cx="76328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работники органов: 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юстиции, прокуратуры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судебной системы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следователи,  сотрудники полиции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исполнения наказаний и судебных приставов адвокаты, нотариусы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юристы государственных органов власти и коммерческих организаций.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 descr="http://adengo.ru/images/notice/151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3888432" cy="300513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62068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Юрист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общее обозначение для множества более специфических квалификаций: 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628800"/>
            <a:ext cx="3456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прокурор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адвокат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судья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нотариус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следователь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инспектор и др. </a:t>
            </a:r>
          </a:p>
        </p:txBody>
      </p:sp>
      <p:pic>
        <p:nvPicPr>
          <p:cNvPr id="7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060848"/>
            <a:ext cx="216024" cy="216024"/>
          </a:xfrm>
          <a:prstGeom prst="rect">
            <a:avLst/>
          </a:prstGeom>
          <a:noFill/>
        </p:spPr>
      </p:pic>
      <p:pic>
        <p:nvPicPr>
          <p:cNvPr id="8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216024" cy="216024"/>
          </a:xfrm>
          <a:prstGeom prst="rect">
            <a:avLst/>
          </a:prstGeom>
          <a:noFill/>
        </p:spPr>
      </p:pic>
      <p:pic>
        <p:nvPicPr>
          <p:cNvPr id="9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20888"/>
            <a:ext cx="216024" cy="216024"/>
          </a:xfrm>
          <a:prstGeom prst="rect">
            <a:avLst/>
          </a:prstGeom>
          <a:noFill/>
        </p:spPr>
      </p:pic>
      <p:pic>
        <p:nvPicPr>
          <p:cNvPr id="10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80928"/>
            <a:ext cx="216024" cy="216024"/>
          </a:xfrm>
          <a:prstGeom prst="rect">
            <a:avLst/>
          </a:prstGeom>
          <a:noFill/>
        </p:spPr>
      </p:pic>
      <p:pic>
        <p:nvPicPr>
          <p:cNvPr id="11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068960"/>
            <a:ext cx="216024" cy="216024"/>
          </a:xfrm>
          <a:prstGeom prst="rect">
            <a:avLst/>
          </a:prstGeom>
          <a:noFill/>
        </p:spPr>
      </p:pic>
      <p:pic>
        <p:nvPicPr>
          <p:cNvPr id="12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216024" cy="216024"/>
          </a:xfrm>
          <a:prstGeom prst="rect">
            <a:avLst/>
          </a:prstGeom>
          <a:noFill/>
        </p:spPr>
      </p:pic>
      <p:pic>
        <p:nvPicPr>
          <p:cNvPr id="13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216024" cy="216024"/>
          </a:xfrm>
          <a:prstGeom prst="rect">
            <a:avLst/>
          </a:prstGeom>
          <a:noFill/>
        </p:spPr>
      </p:pic>
      <p:pic>
        <p:nvPicPr>
          <p:cNvPr id="14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216024" cy="216024"/>
          </a:xfrm>
          <a:prstGeom prst="rect">
            <a:avLst/>
          </a:prstGeom>
          <a:noFill/>
        </p:spPr>
      </p:pic>
      <p:pic>
        <p:nvPicPr>
          <p:cNvPr id="15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16024" cy="216024"/>
          </a:xfrm>
          <a:prstGeom prst="rect">
            <a:avLst/>
          </a:prstGeom>
          <a:noFill/>
        </p:spPr>
      </p:pic>
      <p:pic>
        <p:nvPicPr>
          <p:cNvPr id="16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69160"/>
            <a:ext cx="216024" cy="216024"/>
          </a:xfrm>
          <a:prstGeom prst="rect">
            <a:avLst/>
          </a:prstGeom>
          <a:noFill/>
        </p:spPr>
      </p:pic>
      <p:pic>
        <p:nvPicPr>
          <p:cNvPr id="17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157192"/>
            <a:ext cx="216024" cy="216024"/>
          </a:xfrm>
          <a:prstGeom prst="rect">
            <a:avLst/>
          </a:prstGeom>
          <a:noFill/>
        </p:spPr>
      </p:pic>
      <p:pic>
        <p:nvPicPr>
          <p:cNvPr id="18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517232"/>
            <a:ext cx="216024" cy="216024"/>
          </a:xfrm>
          <a:prstGeom prst="rect">
            <a:avLst/>
          </a:prstGeom>
          <a:noFill/>
        </p:spPr>
      </p:pic>
      <p:pic>
        <p:nvPicPr>
          <p:cNvPr id="19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877272"/>
            <a:ext cx="216024" cy="2160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908720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Слово 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"Юриспруденция"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известно всем, но далеко не каждый может внятно объяснить, что это такое. Юриспруденция – для многих непонятная, но важная область общественной жизни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6" name="Picture 3" descr="https://www.hse.ru/data/2016/11/23/1112950375/iStock-509557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2564904"/>
            <a:ext cx="5184577" cy="34563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77768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России юридическая наука развивается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научных учреждениях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(Институт государства и права РАН, Институт законодательства и сравнительного правоведения при Правительстве РФ, Научно-исследовательский институт проблем укрепления законности и правопорядка при Генеральной прокуратуре РФ, НИИ МВД и др.)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учебных заведениях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(юридических академиях, институтах, юридических факультетах университетов).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20" name="Picture 4" descr="http://pharmprod.ru/upload/medialibrary/088/08833734d3165de80af15662eb8f82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17032"/>
            <a:ext cx="3892233" cy="25922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971600" y="764705"/>
            <a:ext cx="712879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Юридические знания:</a:t>
            </a:r>
          </a:p>
          <a:p>
            <a:pPr algn="just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дополнительное образование</a:t>
            </a:r>
          </a:p>
          <a:p>
            <a:pPr algn="just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среднее профессиональное</a:t>
            </a:r>
          </a:p>
          <a:p>
            <a:pPr algn="just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высшее  профессиональное  </a:t>
            </a:r>
          </a:p>
          <a:p>
            <a:pPr algn="just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653136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Юридическое образование в России можно получить, обучаясь на юридических факультетах ВУЗов, в юридических институтах и в колледжах. 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504056" cy="504056"/>
          </a:xfrm>
          <a:prstGeom prst="rect">
            <a:avLst/>
          </a:prstGeom>
          <a:noFill/>
        </p:spPr>
      </p:pic>
      <p:pic>
        <p:nvPicPr>
          <p:cNvPr id="6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504056" cy="504056"/>
          </a:xfrm>
          <a:prstGeom prst="rect">
            <a:avLst/>
          </a:prstGeom>
          <a:noFill/>
        </p:spPr>
      </p:pic>
      <p:pic>
        <p:nvPicPr>
          <p:cNvPr id="7" name="Picture 6" descr="http://www.gid-mebel.ru/sites/default/files/image/008344-glossy-waxed-wood-icon-arrows-arrow-solid-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504056" cy="504056"/>
          </a:xfrm>
          <a:prstGeom prst="rect">
            <a:avLst/>
          </a:prstGeom>
          <a:noFill/>
        </p:spPr>
      </p:pic>
      <p:pic>
        <p:nvPicPr>
          <p:cNvPr id="59400" name="Picture 8" descr="http://s0.rbk.ru/v6_top_pics/resized/1440xH/media/img/9/79/75459881485179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3775701" cy="30243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Юриспруденцию в полном объеме изучают в высших учебных заведениях на факультетах права. </a:t>
            </a:r>
          </a:p>
          <a:p>
            <a:pPr algn="just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Наиболее престижное юридическое образование:  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МГУ, МГИМО,МГЮА,  ЛГУ, РУДН, РГГУ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0" name="Picture 2" descr="http://abit.omsu.ru/sites/default/files/styles/large/public/yurfak.jpg?itok=X8A8vv6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5417528" cy="3600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005064"/>
            <a:ext cx="75608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 примеру: Махатма Ганди,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Фидель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Кастро, из 44 американских президентов 28 были юристами по образованию.  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Сенат США на сегодня — это 2/3 юристов. Из юриста может получиться политик, а вот из политика юрист нет.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692696"/>
            <a:ext cx="58011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Главами многих государств были юристы. </a:t>
            </a:r>
          </a:p>
        </p:txBody>
      </p:sp>
      <p:pic>
        <p:nvPicPr>
          <p:cNvPr id="57346" name="Picture 2" descr="http://arena.in.ua/uploads/posts/2012-05/c9abba08c4051ddf20a81b9dc35605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80728"/>
            <a:ext cx="4619625" cy="304800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908720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Российского государства – юристы: </a:t>
            </a:r>
          </a:p>
          <a:p>
            <a:pPr algn="just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В.И.Ленин, М.С. Горбачев, Д.А. Медведев, В.В.Путин – по образованию юристы.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2" name="Picture 2" descr="http://c-in.ru/uploads/p/2016-08-23/genprokuratura_ukraini_rabotaet_nad_tem-_chtobi_predyavit_podozreniya_putinu_i_medvede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6103188" cy="38164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Наряду с медицинскими работниками и священнослужителями, словарный запас юриста равен 15 000 слов, в то время как работник в сельскохозяйственной сфере владеет запасом в 1500 слов.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8" name="Picture 2" descr="http://www.pilotgroup.ru/Img/image/1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7632184" cy="33123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4149080"/>
            <a:ext cx="76328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Еще одна любопытная статистика: если вы заглянете в объявления бюро трудоустройства, то обнаружите, что 75% вакансий касаются правовой сферы. Самые востребованные работники – это юристы для банка, налоговых органов, нотариусы и юристы по защите авторских прав.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 descr="http://supernaturaltv.ru/wp-content/uploads/2016/02/jurist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4392488" cy="34387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83671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Каждый год в России выпускается 150 000 юристов. Готовят служителей юриспруденции 1165 учебных заведений.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http://hasdgu.ru/Lenta/2str/zavtra_vypu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327975" cy="417646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8691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Юриспруденция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наука о праве и государстве. Она  представляет собой совокупность общественных знаний о праве.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692696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Итак, что же понимать под юриспруденцией? </a:t>
            </a:r>
          </a:p>
          <a:p>
            <a:pPr algn="just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 всего, право. Знания о праве. Социальная деятельность на основе знаний о праве.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https://kupdam.ru/uploads/AC0/Klvdpt7Wi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32856"/>
            <a:ext cx="4680520" cy="272172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105273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04864"/>
            <a:ext cx="41814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0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Юриспруденция  – наука о праве</a:t>
            </a:r>
            <a:endParaRPr lang="ru-RU" sz="4000" b="1" dirty="0">
              <a:solidFill>
                <a:srgbClr val="2557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755576" y="5013176"/>
            <a:ext cx="78488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Юриспруденцию также можно представить как совокупность юридических наук, а также практическую деятельность юристов.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5" name="Picture 3" descr="http://www.kremlinrus.ru.opt-images.1c-bitrix-cdn.ru/upload/resize_cache/iblock/2a2/1500_1000_1/accounting1.jpg?1471862302285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28800"/>
            <a:ext cx="4752528" cy="316835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5976" y="620688"/>
            <a:ext cx="41582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Слово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«Юриспруденция»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происходит от лат. 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Jurus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право: что следует кому-либо по законам, по справедливости);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prudenia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prudens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предвидящий, знающий. 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Что буквально означает – наука о праве.                                                               Это разновидность социальной деятельности, направленной на регулирование, поддержание и охрану общественных отношений присущими ей специфическими (правовыми) методами и средствами. 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2" name="Picture 4" descr="http://sborka.xn----itbkqkfiq.xn--p1ai/adsense2/colorado-dui-attorney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3672408" cy="552773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83671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что же понимать под юриспруденцией?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437112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в юридическом смысле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система общеобязательных, формально определенных юридических норм, устанавливаемых и обеспечиваемых государством и направленных на урегулирование общественных отношений. </a:t>
            </a:r>
          </a:p>
        </p:txBody>
      </p:sp>
      <p:pic>
        <p:nvPicPr>
          <p:cNvPr id="77828" name="Picture 4" descr="http://adengo.ru/images/notice/60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4369025" cy="2592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932040" y="2204864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 всего, право.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 о праве.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деятельность на основе знаний о праве.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683568" y="646529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Исторически юриспруденция в виде самостоятельной науки возникает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Древнем Риме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конце IV - начале III вв. до н.э.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373216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     Внушительная часть терминов из области юриспруденции появилась еще в античные времена.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6803" name="Picture 3" descr="http://www.zakonia.ru/pict/image/italy02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400600" cy="368591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03848" y="908720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Юрист </a:t>
            </a:r>
            <a:r>
              <a:rPr lang="ru-RU" sz="2400" b="1" dirty="0" err="1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Цельс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(I в. н.э.) определял  юриспруденцию в целом как “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arc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boni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aequi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” “искусство добра и справедливости”.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683568" y="2950205"/>
            <a:ext cx="55446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  «Познание божественных и человеческих дел, знание правового и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неправового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” определял юриспруденцию юрист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Ульпиан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(II-III вв. н.э.).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Ульпиан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провел этимологический анализ слова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jus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(право), в результате которого им было установлено смысловое родство между словом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jus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(право) и словом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justitia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(справедливость).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3731" name="Picture 3" descr="http://www.orenwiki.ru/images/2/2a/%D0%9A%D0%BE%D1%80%D0%BD%D0%B5%D0%BB%D0%B8%D0%BE_%D0%A6%D0%B5%D0%BB%D1%8C%D1%8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208823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3733" name="Picture 5" descr="http://shoyher.narod.ru/Portret/ulpian.jpg"/>
          <p:cNvPicPr>
            <a:picLocks noChangeAspect="1" noChangeArrowheads="1"/>
          </p:cNvPicPr>
          <p:nvPr/>
        </p:nvPicPr>
        <p:blipFill>
          <a:blip r:embed="rId4" cstate="print"/>
          <a:srcRect l="5334" b="7521"/>
          <a:stretch>
            <a:fillRect/>
          </a:stretch>
        </p:blipFill>
        <p:spPr bwMode="auto">
          <a:xfrm>
            <a:off x="6300192" y="2924945"/>
            <a:ext cx="230425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467544" y="532713"/>
            <a:ext cx="583264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У истоков современной юриспруденции стоят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римские юристы эпохи античности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Точкой отсчета служит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в. до н.э. </a:t>
            </a:r>
            <a:endParaRPr lang="ru-RU" sz="2800" b="1" dirty="0" smtClean="0">
              <a:solidFill>
                <a:srgbClr val="2557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 время юриспруденция перестает быть прерогативой понтификов (одной из коллегий жрецов) и приобретает светский характер. Юриспруденция, потеряв свой закрытый характер, становится сферой открытого обсуждения, без чего нельзя представить развитие науки.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Несмотря на то, что временем и местом зарождения юриспруденции по праву принято считать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Древнюю Грецию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первые следы права можно найти ещё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культуре древних египтян (Законы Хаммурапи).</a:t>
            </a:r>
            <a:endParaRPr lang="ru-RU" sz="2200" b="1" dirty="0" smtClean="0">
              <a:solidFill>
                <a:srgbClr val="2557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2716" name="Picture 12" descr="http://images.fineartamerica.com/images-medium-large/1-roman-court-gr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232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8" name="Picture 14" descr="https://bookyn.org/covers/13/12/91/13129194.bin.dir/13129194.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56992"/>
            <a:ext cx="2232248" cy="260428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-ab.ru/foto5.png?i=3002&amp;k=bezhevij-fo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Деятельность мыслителей Древнего Рима имеет поистине большое значение в истории формирования юриспруденции. Научные труды разных времён от первых работ и вплоть до </a:t>
            </a:r>
            <a:r>
              <a:rPr lang="ru-RU" sz="2400" b="1" dirty="0" smtClean="0">
                <a:solidFill>
                  <a:srgbClr val="255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кодификации Юстиниана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(VI в. н.э.) сформировали прочную базу для дальнейшего развития правовой науки. 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2" name="Picture 2" descr="http://zalivunet.ru/wp-content/uploads/2015/12/kakim-bylo-yuridicheskoe-nasledie-grecii-i-ri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6192688" cy="399621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9765</TotalTime>
  <Words>1099</Words>
  <Application>Microsoft Office PowerPoint</Application>
  <PresentationFormat>Экран (4:3)</PresentationFormat>
  <Paragraphs>97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Admin</cp:lastModifiedBy>
  <cp:revision>92</cp:revision>
  <dcterms:created xsi:type="dcterms:W3CDTF">2014-10-28T08:03:42Z</dcterms:created>
  <dcterms:modified xsi:type="dcterms:W3CDTF">2020-03-26T16:44:27Z</dcterms:modified>
</cp:coreProperties>
</file>