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59" r:id="rId6"/>
    <p:sldId id="260" r:id="rId7"/>
    <p:sldId id="264" r:id="rId8"/>
    <p:sldId id="265" r:id="rId9"/>
    <p:sldId id="262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152128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Приборы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для замера количества нефтепродуктов в емкостях. 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446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06489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582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Пробоотборника для замера нефтепродуктов в емкостях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сырой нефти и нефтепродуктов с давлением паров меньше 100 кПа, которые хранятся в подземных хранилищах шахтного типа, в хранилищах, выщелачиваемых в отложениях каменной соли, ледогрунтовых хранилищах, а также в резервуарах траншейного типа и в цилиндрических горизонтальных, в цистернах (ж/д и автомобильных), применяются отборные краны, расположенные в оголовке подземного хранилища, а также различные виды переносных отборников или бутылки в металлическом защитном каркасе;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сырой нефти и нефтепродуктов с давлением паров меньше 100 кПа, находящихся в трубопроводах, используются специальные отборники ручного или автоматического типа;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жидких нефтепродуктов, хранящихся в бочках, бутылках, банках, бидонах или резервуарах резинотканевого типа, используются стеклянные или металлические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пробоотборные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трубки, а также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дюритовые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шланги (от 9 до 12 миллиметров в диаметре);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нефтепродуктов, находящихся в мазеобразной форме, которые хранятся в банках, бочках, бидонах или барабанах, применяются различные виды щупов: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569312"/>
              </p:ext>
            </p:extLst>
          </p:nvPr>
        </p:nvGraphicFramePr>
        <p:xfrm>
          <a:off x="323528" y="404814"/>
          <a:ext cx="8352928" cy="5718838"/>
        </p:xfrm>
        <a:graphic>
          <a:graphicData uri="http://schemas.openxmlformats.org/drawingml/2006/table">
            <a:tbl>
              <a:tblPr/>
              <a:tblGrid>
                <a:gridCol w="3888432"/>
                <a:gridCol w="1656184"/>
                <a:gridCol w="1296144"/>
                <a:gridCol w="144016"/>
                <a:gridCol w="1368152"/>
              </a:tblGrid>
              <a:tr h="4351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cap="all" dirty="0">
                          <a:solidFill>
                            <a:srgbClr val="02459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ПАРАМЕТРОВ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cap="all" dirty="0">
                          <a:solidFill>
                            <a:srgbClr val="02459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ПСР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cap="all" dirty="0">
                          <a:solidFill>
                            <a:srgbClr val="02459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ПСРП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ru-RU" sz="1200" b="1" cap="all" dirty="0">
                          <a:solidFill>
                            <a:srgbClr val="02459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ПСРП–1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51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Диаметр условного прохода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054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пробы 1 м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пробоотборной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колонны, л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0,150 ±0,005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51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забора образца, мин, не более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51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 вязкость продукта, Ст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762">
                <a:tc gridSpan="5"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 продукта, °С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7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минимальная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–40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7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+80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054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Кинематическая вязкость продукта, Ст, не более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054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Гидростатическое давление, МПа, не более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054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 диаметр направляющей трубы, мм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762">
                <a:tc gridSpan="5"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Габаритные размеры, мм, не более: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61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1435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1435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7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32186" marR="32186" marT="32186" marB="32186">
                    <a:lnL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E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26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8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95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423707"/>
              </p:ext>
            </p:extLst>
          </p:nvPr>
        </p:nvGraphicFramePr>
        <p:xfrm>
          <a:off x="683568" y="1196752"/>
          <a:ext cx="7776864" cy="3947599"/>
        </p:xfrm>
        <a:graphic>
          <a:graphicData uri="http://schemas.openxmlformats.org/drawingml/2006/table">
            <a:tbl>
              <a:tblPr/>
              <a:tblGrid>
                <a:gridCol w="2449901"/>
                <a:gridCol w="1771466"/>
                <a:gridCol w="1771466"/>
                <a:gridCol w="1784031"/>
              </a:tblGrid>
              <a:tr h="68823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Наименование показателей</a:t>
                      </a:r>
                      <a:endParaRPr lang="ru-RU" dirty="0">
                        <a:effectLst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Тип рулетки</a:t>
                      </a:r>
                      <a:endParaRPr lang="ru-RU" dirty="0">
                        <a:effectLst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580"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РЛ 10</a:t>
                      </a:r>
                      <a:endParaRPr lang="ru-RU">
                        <a:effectLst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РЛ-15</a:t>
                      </a:r>
                      <a:endParaRPr lang="ru-RU">
                        <a:effectLst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РЛ-20</a:t>
                      </a:r>
                      <a:endParaRPr lang="ru-RU">
                        <a:effectLst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233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Длина замерной ленты,м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10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15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20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Класс точности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0,5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0,5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0,5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233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Сечение ленты (ширина, толщина), мм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11x0,25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11x0,25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11x0,25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8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Диаметр барабана, мм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50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50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60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Масса, кг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0,4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0,5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0,6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Тип кобуры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Специальная вилка с деревянной ручкой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9592" y="405206"/>
            <a:ext cx="7776864" cy="64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88872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Техническая характеристика рулеток для замера нефтепродуктов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5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замерной рулетки слотом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6895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7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813"/>
            <a:ext cx="8424936" cy="612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17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637934"/>
              </p:ext>
            </p:extLst>
          </p:nvPr>
        </p:nvGraphicFramePr>
        <p:xfrm>
          <a:off x="617120" y="993477"/>
          <a:ext cx="7992888" cy="5343087"/>
        </p:xfrm>
        <a:graphic>
          <a:graphicData uri="http://schemas.openxmlformats.org/drawingml/2006/table">
            <a:tbl>
              <a:tblPr/>
              <a:tblGrid>
                <a:gridCol w="2808312"/>
                <a:gridCol w="1800200"/>
                <a:gridCol w="1728192"/>
                <a:gridCol w="1656184"/>
              </a:tblGrid>
              <a:tr h="56097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Наименование показателей</a:t>
                      </a:r>
                      <a:endParaRPr lang="ru-RU" sz="1800" dirty="0">
                        <a:effectLst/>
                      </a:endParaRP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Тип метро штока</a:t>
                      </a:r>
                      <a:endParaRPr lang="ru-RU" sz="1800">
                        <a:effectLst/>
                      </a:endParaRP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423"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МШР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МШС-1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МШС-2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743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 длина ме- троштока в раздвинутом и фиксированным положении, мм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4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шкалы, мм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3300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3300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4300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807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Минимальная длина шкалы звеньев, мм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423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Вес, кг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807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Диаметр замерной штока, мм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976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сборки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Телескопический, раздвижной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Составной, неразборный</a:t>
                      </a:r>
                    </a:p>
                  </a:txBody>
                  <a:tcPr marL="27949" marR="27949" marT="27949" marB="279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5092" y="241762"/>
            <a:ext cx="8496945" cy="76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2D5C7A"/>
                </a:solidFill>
                <a:effectLst/>
                <a:latin typeface="PT Sans"/>
                <a:cs typeface="Arial" pitchFamily="34" charset="0"/>
              </a:rPr>
              <a:t>Техническая характеристика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rgbClr val="2D5C7A"/>
                </a:solidFill>
                <a:effectLst/>
                <a:latin typeface="PT Sans"/>
                <a:cs typeface="Arial" pitchFamily="34" charset="0"/>
              </a:rPr>
              <a:t>метроштоков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2D5C7A"/>
                </a:solidFill>
                <a:effectLst/>
                <a:latin typeface="PT Sans"/>
                <a:cs typeface="Arial" pitchFamily="34" charset="0"/>
              </a:rPr>
              <a:t> для замера нефтепродуктов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8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метроштока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МШС 2 м МШС - 3.5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5292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68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490066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34343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Разновидности ареометров для нефти: АН, АНТ-1 и АНТ-2.</a:t>
            </a:r>
            <a:br>
              <a:rPr lang="ru-RU" sz="2400" b="1" dirty="0">
                <a:solidFill>
                  <a:srgbClr val="343434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отличием этих трех видом друг от друга является то, что АН изготавливаются без термометра по сравнению с АНТ-1 и АНТ-2.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 Вы используете АН ареометр, то для определения температуры часто применяют термометр ТЛ-4 в паре.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ареометров, как правило, стеклянный. У них узкая направленность применения – измерение плотности. Большим спросом пользуются в нефтяной промышленности, металлургии, на карьерах, в горнодобывающей и газодобывающей промышленности. Также, их часто используют в лабораториях и на АЗС. Они предназначены для определения веса нефтепродуктов в заданном объеме, либо наоборот.</a:t>
            </a:r>
          </a:p>
        </p:txBody>
      </p:sp>
    </p:spTree>
    <p:extLst>
      <p:ext uri="{BB962C8B-B14F-4D97-AF65-F5344CB8AC3E}">
        <p14:creationId xmlns:p14="http://schemas.microsoft.com/office/powerpoint/2010/main" val="197358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750362"/>
              </p:ext>
            </p:extLst>
          </p:nvPr>
        </p:nvGraphicFramePr>
        <p:xfrm>
          <a:off x="395536" y="332656"/>
          <a:ext cx="8424936" cy="6192687"/>
        </p:xfrm>
        <a:graphic>
          <a:graphicData uri="http://schemas.openxmlformats.org/drawingml/2006/table">
            <a:tbl>
              <a:tblPr/>
              <a:tblGrid>
                <a:gridCol w="2076136"/>
                <a:gridCol w="1454627"/>
                <a:gridCol w="575085"/>
                <a:gridCol w="764525"/>
                <a:gridCol w="3554563"/>
              </a:tblGrid>
              <a:tr h="118362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FFFFFF"/>
                          </a:solidFill>
                          <a:effectLst/>
                        </a:rPr>
                        <a:t>Наименование</a:t>
                      </a:r>
                      <a:endParaRPr lang="ru-RU" sz="13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3773" marR="33773" marT="67546" marB="6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7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solidFill>
                            <a:srgbClr val="FFFFFF"/>
                          </a:solidFill>
                          <a:effectLst/>
                        </a:rPr>
                        <a:t>Диапазон измерения плотности, кг/м3</a:t>
                      </a:r>
                      <a:endParaRPr lang="ru-RU" sz="130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3773" marR="33773" marT="67546" marB="6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7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solidFill>
                            <a:srgbClr val="FFFFFF"/>
                          </a:solidFill>
                          <a:effectLst/>
                        </a:rPr>
                        <a:t>Цена деления шкалы, кг/м3</a:t>
                      </a:r>
                      <a:endParaRPr lang="ru-RU" sz="130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3773" marR="33773" marT="67546" marB="6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7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solidFill>
                            <a:srgbClr val="FFFFFF"/>
                          </a:solidFill>
                          <a:effectLst/>
                        </a:rPr>
                        <a:t>Диапазон измерения </a:t>
                      </a:r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</a:rPr>
                        <a:t>t, °</a:t>
                      </a:r>
                      <a:r>
                        <a:rPr lang="ru-RU" sz="1300" b="1">
                          <a:solidFill>
                            <a:srgbClr val="FFFFFF"/>
                          </a:solidFill>
                          <a:effectLst/>
                        </a:rPr>
                        <a:t>С</a:t>
                      </a:r>
                      <a:endParaRPr lang="ru-RU" sz="130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3773" marR="33773" marT="67546" marB="6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78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solidFill>
                            <a:srgbClr val="FFFFFF"/>
                          </a:solidFill>
                          <a:effectLst/>
                        </a:rPr>
                        <a:t>Длина, мм</a:t>
                      </a:r>
                      <a:endParaRPr lang="ru-RU" sz="130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3773" marR="33773" marT="67546" marB="6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78C0"/>
                    </a:solidFill>
                  </a:tcPr>
                </a:tc>
              </a:tr>
              <a:tr h="2016881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34343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</a:t>
                      </a:r>
                      <a:endParaRPr lang="ru-RU" sz="1300" dirty="0">
                        <a:solidFill>
                          <a:srgbClr val="3434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33773" marT="67546" marB="6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34343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650...680, 680...710, 710...740, 740...770, 770...800, 800...830, 830...860, 860...890, 890...920, 920...950, 950...980, 980...1010, 1010...1040, 1040...1070</a:t>
                      </a:r>
                    </a:p>
                  </a:txBody>
                  <a:tcPr marL="33773" marR="33773" marT="67546" marB="6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34343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33773" marR="33773" marT="67546" marB="6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34343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3773" marR="33773" marT="67546" marB="6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34343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33773" marR="33773" marT="67546" marB="6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6F5"/>
                    </a:solidFill>
                  </a:tcPr>
                </a:tc>
              </a:tr>
              <a:tr h="1808566"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solidFill>
                            <a:srgbClr val="34343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АНТ-1</a:t>
                      </a:r>
                      <a:endParaRPr lang="ru-RU" sz="1300">
                        <a:solidFill>
                          <a:srgbClr val="3434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33773" marT="67546" marB="6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34343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650...710, 710...770, 770...830 (бензин АИ-92, 95), 830...890 (ДТ), 890...950 (масло летнее), 950...1010 (масло зимнее), 1010...1070 (мазут)</a:t>
                      </a:r>
                    </a:p>
                  </a:txBody>
                  <a:tcPr marL="33773" marR="33773" marT="67546" marB="6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34343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33773" marR="33773" marT="67546" marB="6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34343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-20…+45</a:t>
                      </a:r>
                    </a:p>
                  </a:txBody>
                  <a:tcPr marL="33773" marR="33773" marT="67546" marB="6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34343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33773" marR="33773" marT="67546" marB="6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6F5"/>
                    </a:solidFill>
                  </a:tcPr>
                </a:tc>
              </a:tr>
              <a:tr h="1183620"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solidFill>
                            <a:srgbClr val="34343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АНТ-2</a:t>
                      </a:r>
                      <a:endParaRPr lang="ru-RU" sz="1300">
                        <a:solidFill>
                          <a:srgbClr val="3434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3" marR="33773" marT="67546" marB="6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34343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670...750, 750...830 (бензин АИ-92, 95), 830...910 (ДТ), 910...990 (масло), 990...1070 (масло)</a:t>
                      </a:r>
                    </a:p>
                  </a:txBody>
                  <a:tcPr marL="33773" marR="33773" marT="67546" marB="6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34343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773" marR="33773" marT="67546" marB="6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34343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-20…+35</a:t>
                      </a:r>
                    </a:p>
                  </a:txBody>
                  <a:tcPr marL="33773" marR="33773" marT="67546" marB="6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34343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33773" marR="33773" marT="67546" marB="6754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6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7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656"/>
            <a:ext cx="822960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8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662</Words>
  <Application>Microsoft Office PowerPoint</Application>
  <PresentationFormat>Экран (4:3)</PresentationFormat>
  <Paragraphs>127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Приборы для замера количества нефтепродуктов в емкостях.  </vt:lpstr>
      <vt:lpstr>Презентация PowerPoint</vt:lpstr>
      <vt:lpstr>Рисунок замерной рулетки слотом</vt:lpstr>
      <vt:lpstr>Презентация PowerPoint</vt:lpstr>
      <vt:lpstr> </vt:lpstr>
      <vt:lpstr>Рисунок метроштока  МШС 2 м МШС - 3.5</vt:lpstr>
      <vt:lpstr>Разновидности ареометров для нефти: АН, АНТ-1 и АНТ-2. </vt:lpstr>
      <vt:lpstr>Презентация PowerPoint</vt:lpstr>
      <vt:lpstr>Презентация PowerPoint</vt:lpstr>
      <vt:lpstr>Пробоотборника для замера нефтепродуктов в емкостях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Приборы для замера количества нефтепродуктов в емкостях.  </dc:title>
  <dc:creator>User</dc:creator>
  <cp:lastModifiedBy>User</cp:lastModifiedBy>
  <cp:revision>7</cp:revision>
  <dcterms:created xsi:type="dcterms:W3CDTF">2020-04-27T14:38:20Z</dcterms:created>
  <dcterms:modified xsi:type="dcterms:W3CDTF">2020-04-27T15:49:45Z</dcterms:modified>
</cp:coreProperties>
</file>