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70" r:id="rId11"/>
    <p:sldId id="271" r:id="rId12"/>
    <p:sldId id="273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  <a:srgbClr val="8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94114-2F95-45FE-856E-86E38751C2C4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4CD33-6CDC-478F-9326-56B204967E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4CD33-6CDC-478F-9326-56B204967E6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4CD33-6CDC-478F-9326-56B204967E6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Lucida Calligraphy" pitchFamily="66" charset="0"/>
              </a:rPr>
              <a:t>The Passive Voice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2438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Future Simple Passive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95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 be + V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Nick will be send to Moscow next week.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work will be done in a month.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bone will be given to my dog tomorrow.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sister’s book will be finished the day after tomorrow.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144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421C5E"/>
                </a:solidFill>
              </a:rPr>
              <a:t>Раскройте скобки, употребляя глаголы в </a:t>
            </a:r>
            <a:r>
              <a:rPr lang="en-US" sz="3200" dirty="0" smtClean="0">
                <a:solidFill>
                  <a:srgbClr val="421C5E"/>
                </a:solidFill>
              </a:rPr>
              <a:t>Present, Past </a:t>
            </a:r>
            <a:r>
              <a:rPr lang="ru-RU" sz="3200" dirty="0" smtClean="0">
                <a:solidFill>
                  <a:srgbClr val="421C5E"/>
                </a:solidFill>
              </a:rPr>
              <a:t>или </a:t>
            </a:r>
            <a:r>
              <a:rPr lang="en-US" sz="3200" dirty="0" smtClean="0">
                <a:solidFill>
                  <a:srgbClr val="421C5E"/>
                </a:solidFill>
              </a:rPr>
              <a:t>Future Simple:</a:t>
            </a:r>
            <a:endParaRPr lang="ru-RU" sz="3200" dirty="0">
              <a:solidFill>
                <a:srgbClr val="421C5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7150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houses (to build) in our town every year.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 (to invite) to a performance last weekend.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Lost time never (to find) again.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Rome (not to build) in a day.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magazine (to receive) last week.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Bread (to eat) every day.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couple of days they (to meet) by the guide at the station.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Your luggage (to bring) to your room in ten minutes.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mail (to load) into the train yesterday.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letters (to sort) into the different towns every day.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Переведите на английский язык: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58674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 часто вспоминают в деревне.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хранят старые письма?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Ребенку дают молоко каждый день.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том году меня часто отправляли в командировки.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посоветовали поступить в спортивную гимназию.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Нам впервые задавали так много вопросов на уроке.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  Диктант будут писать через неделю.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  Билеты принесут завтра.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  Моему другу помогут с математикой.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 Питера попросят написать сочинение о своем путешествии.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6464704"/>
              </p:ext>
            </p:extLst>
          </p:nvPr>
        </p:nvGraphicFramePr>
        <p:xfrm>
          <a:off x="-2" y="-1"/>
          <a:ext cx="9144001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850"/>
                <a:gridCol w="2467225"/>
                <a:gridCol w="2696143"/>
                <a:gridCol w="2937783"/>
              </a:tblGrid>
              <a:tr h="514870">
                <a:tc>
                  <a:txBody>
                    <a:bodyPr/>
                    <a:lstStyle/>
                    <a:p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Indefinite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Continuous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Perfect</a:t>
                      </a:r>
                      <a:endParaRPr lang="ru-RU" sz="1600" dirty="0" smtClean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</a:tr>
              <a:tr h="14065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Present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am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is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              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+V3        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are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The text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is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baseline="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am being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is being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              +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V3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are being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was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have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has</a:t>
                      </a:r>
                      <a:r>
                        <a:rPr lang="ru-RU" sz="1600" dirty="0" smtClean="0">
                          <a:latin typeface="Cambria" pitchFamily="18" charset="0"/>
                        </a:rPr>
                        <a:t>             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V3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has been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</a:tr>
              <a:tr h="14065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Past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was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was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+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V3</a:t>
                      </a:r>
                    </a:p>
                    <a:p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was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was being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were being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   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+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V3</a:t>
                      </a:r>
                    </a:p>
                    <a:p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was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 being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 had been   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+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V3</a:t>
                      </a:r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had been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</a:tr>
              <a:tr h="18934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Future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shall be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will be          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+V3</a:t>
                      </a:r>
                    </a:p>
                    <a:p>
                      <a:endParaRPr lang="en-US" sz="1600" dirty="0" smtClean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will be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ctr"/>
                      <a:endParaRPr lang="en-US" sz="16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-------------------------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will have been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shall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have been    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   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 V3</a:t>
                      </a:r>
                    </a:p>
                    <a:p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will have been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latin typeface="Cambria" pitchFamily="18" charset="0"/>
                        </a:rPr>
                        <a:t>.</a:t>
                      </a:r>
                      <a:endParaRPr lang="ru-RU" sz="1600" dirty="0" smtClean="0">
                        <a:latin typeface="Cambria" pitchFamily="18" charset="0"/>
                      </a:endParaRPr>
                    </a:p>
                    <a:p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</a:tr>
              <a:tr h="16366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Future-in-the Past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should 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would be  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+V3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He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said that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would be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translated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algn="ctr"/>
                      <a:endParaRPr lang="en-US" sz="1600" dirty="0" smtClean="0">
                        <a:latin typeface="Cambria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Cambria" pitchFamily="18" charset="0"/>
                        </a:rPr>
                        <a:t>---------------------------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should have been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would have  been       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   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+V3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He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said that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the text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would have been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ranslated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.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 marL="68580" marR="68580" anchor="ctr"/>
                </a:tc>
              </a:tr>
            </a:tbl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4963733" y="1358804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477648" y="1358804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7022839" y="1237680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638694" y="3938514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692080" y="3938514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782968" y="5391149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713514" y="5391149"/>
            <a:ext cx="69251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038742" y="2657616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2477648" y="2622642"/>
            <a:ext cx="75009" cy="571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35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английском языке существует два способа описывать одни и те же действия: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помощью действительного залога </a:t>
            </a:r>
            <a:endParaRPr lang="en-US" dirty="0" smtClean="0">
              <a:solidFill>
                <a:srgbClr val="421C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The Active Voice)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с помощью страдательного залога </a:t>
            </a:r>
            <a:endParaRPr lang="en-US" dirty="0" smtClean="0">
              <a:solidFill>
                <a:srgbClr val="421C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421C5E"/>
                </a:solidFill>
                <a:latin typeface="Times New Roman" pitchFamily="18" charset="0"/>
                <a:cs typeface="Times New Roman" pitchFamily="18" charset="0"/>
              </a:rPr>
              <a:t>The Passive Voice)</a:t>
            </a:r>
            <a:endParaRPr lang="ru-RU" dirty="0">
              <a:solidFill>
                <a:srgbClr val="421C5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438399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latin typeface="Vani" pitchFamily="34" charset="0"/>
                <a:cs typeface="Vani" pitchFamily="34" charset="0"/>
              </a:rPr>
              <a:t>Read the sentence: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teacher gave us a lot of work.</a:t>
            </a:r>
            <a:r>
              <a:rPr lang="en-US" sz="2800" dirty="0" smtClean="0">
                <a:latin typeface="Century Gothic" pitchFamily="34" charset="0"/>
              </a:rPr>
              <a:t/>
            </a:r>
            <a:br>
              <a:rPr lang="en-US" sz="2800" dirty="0" smtClean="0">
                <a:latin typeface="Century Gothic" pitchFamily="34" charset="0"/>
              </a:rPr>
            </a:br>
            <a:r>
              <a:rPr lang="ru-RU" sz="2800" dirty="0" smtClean="0">
                <a:latin typeface="Calibri Light" pitchFamily="34" charset="0"/>
              </a:rPr>
              <a:t>Учитель задал нам большое домашнее </a:t>
            </a:r>
            <a:r>
              <a:rPr lang="ru-RU" sz="2800" dirty="0" smtClean="0">
                <a:latin typeface="Calibri Light" pitchFamily="34" charset="0"/>
              </a:rPr>
              <a:t>задание.</a:t>
            </a:r>
            <a:r>
              <a:rPr lang="ru-RU" sz="2800" dirty="0" smtClean="0">
                <a:latin typeface="Calibri Light" pitchFamily="34" charset="0"/>
              </a:rPr>
              <a:t/>
            </a:r>
            <a:br>
              <a:rPr lang="ru-RU" sz="2800" dirty="0" smtClean="0">
                <a:latin typeface="Calibri Light" pitchFamily="34" charset="0"/>
              </a:rPr>
            </a:b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Подлежащее является действующим лицом в предложении.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8001000" cy="3505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2060"/>
                </a:solidFill>
                <a:latin typeface="Vani" pitchFamily="34" charset="0"/>
                <a:ea typeface="Gungsuh" pitchFamily="18" charset="-127"/>
                <a:cs typeface="Vani" pitchFamily="34" charset="0"/>
              </a:rPr>
              <a:t>Compare:</a:t>
            </a:r>
            <a:endParaRPr lang="ru-RU" b="1" u="sng" dirty="0" smtClean="0">
              <a:solidFill>
                <a:srgbClr val="002060"/>
              </a:solidFill>
              <a:latin typeface="Gungsuh" pitchFamily="18" charset="-127"/>
              <a:ea typeface="Gungsuh" pitchFamily="18" charset="-127"/>
              <a:cs typeface="Vani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lot of homework was given to us by our teacher.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Calibri Light" pitchFamily="34" charset="0"/>
                <a:cs typeface="Times New Roman" pitchFamily="18" charset="0"/>
              </a:rPr>
              <a:t>Большое домашнее задание было дано нам учителем.</a:t>
            </a:r>
          </a:p>
          <a:p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Подлежащее не является действующим лицом.</a:t>
            </a:r>
            <a:endParaRPr lang="ru-RU" sz="2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Мы используем пассивный </a:t>
            </a:r>
            <a:br>
              <a:rPr lang="ru-RU" b="1" u="sng" dirty="0" smtClean="0">
                <a:solidFill>
                  <a:srgbClr val="C00000"/>
                </a:solidFill>
              </a:rPr>
            </a:br>
            <a:r>
              <a:rPr lang="ru-RU" b="1" u="sng" dirty="0" smtClean="0">
                <a:solidFill>
                  <a:srgbClr val="C00000"/>
                </a:solidFill>
              </a:rPr>
              <a:t>залог</a:t>
            </a:r>
            <a:r>
              <a:rPr lang="en-US" b="1" u="sng" dirty="0" smtClean="0">
                <a:solidFill>
                  <a:srgbClr val="C00000"/>
                </a:solidFill>
              </a:rPr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5720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более важен объект действия, чем тот, кто это действие совершает;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Когда важно, кто (или что) совершил (совершило) действие, используется предлог </a:t>
            </a:r>
            <a:r>
              <a:rPr lang="en-U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algn="l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clouds are moved by the wind.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Passive is formed: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848600" cy="4953000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Страдательный залог образуется с помощью глагола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нужном лице, числе, времени и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основного глагола (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Participle II).</a:t>
            </a:r>
            <a:endParaRPr lang="ru-RU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</a:rPr>
              <a:t>to be + V</a:t>
            </a:r>
            <a:r>
              <a:rPr lang="en-US" sz="2800" b="1" dirty="0" smtClean="0">
                <a:solidFill>
                  <a:srgbClr val="002060"/>
                </a:solidFill>
              </a:rPr>
              <a:t>3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изменяется                                        неизменяемая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по временам                                                       часть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l"/>
            <a:endParaRPr lang="en-US" sz="2800" b="1" dirty="0" smtClean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endParaRPr lang="ru-RU" i="1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828800" y="3581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38800" y="36576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867399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(+)</a:t>
            </a:r>
            <a:r>
              <a:rPr lang="en-US" b="1" dirty="0" smtClean="0"/>
              <a:t> The house </a:t>
            </a:r>
            <a:r>
              <a:rPr lang="en-US" b="1" dirty="0" smtClean="0">
                <a:solidFill>
                  <a:srgbClr val="00B050"/>
                </a:solidFill>
              </a:rPr>
              <a:t>is built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(-)</a:t>
            </a:r>
            <a:r>
              <a:rPr lang="en-US" b="1" dirty="0" smtClean="0"/>
              <a:t> The house </a:t>
            </a:r>
            <a:r>
              <a:rPr lang="en-US" b="1" dirty="0" smtClean="0">
                <a:solidFill>
                  <a:srgbClr val="00B050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00B050"/>
                </a:solidFill>
              </a:rPr>
              <a:t> built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(?)</a:t>
            </a:r>
            <a:r>
              <a:rPr lang="en-US" b="1" dirty="0" smtClean="0">
                <a:solidFill>
                  <a:srgbClr val="00B050"/>
                </a:solidFill>
              </a:rPr>
              <a:t> Is</a:t>
            </a:r>
            <a:r>
              <a:rPr lang="en-US" b="1" dirty="0" smtClean="0"/>
              <a:t> the house </a:t>
            </a:r>
            <a:r>
              <a:rPr lang="en-US" b="1" dirty="0" smtClean="0">
                <a:solidFill>
                  <a:srgbClr val="00B050"/>
                </a:solidFill>
              </a:rPr>
              <a:t>built?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(+) </a:t>
            </a:r>
            <a:r>
              <a:rPr lang="en-US" b="1" dirty="0" smtClean="0"/>
              <a:t>The birds </a:t>
            </a:r>
            <a:r>
              <a:rPr lang="en-US" b="1" dirty="0" smtClean="0">
                <a:solidFill>
                  <a:srgbClr val="00B050"/>
                </a:solidFill>
              </a:rPr>
              <a:t>are fed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(-) </a:t>
            </a:r>
            <a:r>
              <a:rPr lang="en-US" b="1" dirty="0" smtClean="0"/>
              <a:t>The birds </a:t>
            </a:r>
            <a:r>
              <a:rPr lang="en-US" b="1" dirty="0" smtClean="0">
                <a:solidFill>
                  <a:srgbClr val="00B050"/>
                </a:solidFill>
              </a:rPr>
              <a:t>are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00B050"/>
                </a:solidFill>
              </a:rPr>
              <a:t> fed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>
                <a:solidFill>
                  <a:srgbClr val="0070C0"/>
                </a:solidFill>
              </a:rPr>
              <a:t>(?) </a:t>
            </a:r>
            <a:r>
              <a:rPr lang="en-US" b="1" dirty="0" smtClean="0">
                <a:solidFill>
                  <a:srgbClr val="00B050"/>
                </a:solidFill>
              </a:rPr>
              <a:t>Are</a:t>
            </a:r>
            <a:r>
              <a:rPr lang="en-US" b="1" dirty="0" smtClean="0"/>
              <a:t> the birds </a:t>
            </a:r>
            <a:r>
              <a:rPr lang="en-US" b="1" dirty="0" smtClean="0">
                <a:solidFill>
                  <a:srgbClr val="00B050"/>
                </a:solidFill>
              </a:rPr>
              <a:t>fed</a:t>
            </a:r>
            <a:r>
              <a:rPr lang="en-US" b="1" dirty="0" smtClean="0"/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562599"/>
          </a:xfrm>
        </p:spPr>
        <p:txBody>
          <a:bodyPr>
            <a:normAutofit/>
          </a:bodyPr>
          <a:lstStyle/>
          <a:p>
            <a:pPr marL="177800" indent="-177800">
              <a:lnSpc>
                <a:spcPct val="90000"/>
              </a:lnSpc>
            </a:pPr>
            <a:r>
              <a:rPr lang="ru-RU" dirty="0" smtClean="0">
                <a:solidFill>
                  <a:schemeClr val="folHlink"/>
                </a:solidFill>
              </a:rPr>
              <a:t/>
            </a:r>
            <a:br>
              <a:rPr lang="ru-RU" dirty="0" smtClean="0">
                <a:solidFill>
                  <a:schemeClr val="folHlink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153400" cy="60198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Чтобы задать общий  вопрос к предложению в пассивном залоге, нужно вспомогательный глагол поставить перед подлежащим:</a:t>
            </a:r>
            <a: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Did our mother tell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stories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yesterday?</a:t>
            </a:r>
            <a: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задать специальный вопрос к предложению в пассивном залоге, нужно перед вспомогательным глаголом поставить специальное вопросительное слово: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What stories were told us yesterday?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2895599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Present Simple Passive</a:t>
            </a: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   am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</a:t>
            </a:r>
            <a:r>
              <a:rPr lang="en-US" dirty="0" smtClean="0"/>
              <a:t>is      V3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>       are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620000" cy="2819400"/>
          </a:xfrm>
        </p:spPr>
        <p:txBody>
          <a:bodyPr/>
          <a:lstStyle/>
          <a:p>
            <a:pPr marL="514350" indent="-514350"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I am asked at the lessons every day.</a:t>
            </a:r>
          </a:p>
          <a:p>
            <a:pPr marL="514350" indent="-514350"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Hockey is played in winter.</a:t>
            </a:r>
          </a:p>
          <a:p>
            <a:pPr marL="514350" indent="-514350"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3.Flowers are sold in shops and in the streets.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181600" y="1524000"/>
            <a:ext cx="533400" cy="16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59079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Past Simple Passive</a:t>
            </a:r>
            <a:r>
              <a:rPr lang="en-US" dirty="0" smtClean="0">
                <a:solidFill>
                  <a:srgbClr val="FF9933"/>
                </a:solidFill>
              </a:rPr>
              <a:t/>
            </a:r>
            <a:br>
              <a:rPr lang="en-US" dirty="0" smtClean="0">
                <a:solidFill>
                  <a:srgbClr val="FF9933"/>
                </a:solidFill>
              </a:rPr>
            </a:br>
            <a:r>
              <a:rPr lang="en-US" dirty="0" smtClean="0">
                <a:solidFill>
                  <a:srgbClr val="FF9933"/>
                </a:solidFill>
              </a:rPr>
              <a:t>     </a:t>
            </a:r>
            <a: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b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were     V3                                         </a:t>
            </a:r>
            <a:r>
              <a:rPr lang="en-US" sz="5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391400" cy="30480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question was answered yesterday.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was given a disk two days ago.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trees were planted last autumn.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songs were sung at the last lesson.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5334000" y="1219200"/>
            <a:ext cx="762000" cy="14478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651</Words>
  <Application>Microsoft Office PowerPoint</Application>
  <PresentationFormat>Экран (4:3)</PresentationFormat>
  <Paragraphs>121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The Passive Voice </vt:lpstr>
      <vt:lpstr>Слайд 2</vt:lpstr>
      <vt:lpstr>Read the sentence: The teacher gave us a lot of work. Учитель задал нам большое домашнее задание. Подлежащее является действующим лицом в предложении.</vt:lpstr>
      <vt:lpstr>Мы используем пассивный  залог:</vt:lpstr>
      <vt:lpstr>Passive is formed:</vt:lpstr>
      <vt:lpstr>(+) The house is built. (-) The house is not built. (?) Is the house built?  (+) The birds are fed. (-) The birds are not fed. (?) Are the birds fed? </vt:lpstr>
      <vt:lpstr> </vt:lpstr>
      <vt:lpstr>  Present Simple Passive            am                                                is      V3        are </vt:lpstr>
      <vt:lpstr>Past Simple Passive      was                were     V3                                           </vt:lpstr>
      <vt:lpstr>The Future Simple Passive</vt:lpstr>
      <vt:lpstr>Раскройте скобки, употребляя глаголы в Present, Past или Future Simple:</vt:lpstr>
      <vt:lpstr>Переведите на английский язык: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 </dc:title>
  <dc:creator>Оля</dc:creator>
  <cp:lastModifiedBy>Оля</cp:lastModifiedBy>
  <cp:revision>23</cp:revision>
  <dcterms:created xsi:type="dcterms:W3CDTF">2015-12-07T12:29:33Z</dcterms:created>
  <dcterms:modified xsi:type="dcterms:W3CDTF">2015-12-07T15:13:31Z</dcterms:modified>
</cp:coreProperties>
</file>