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0" r:id="rId8"/>
    <p:sldId id="261" r:id="rId9"/>
    <p:sldId id="267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8FA1-5068-457D-AC42-2AC321113E0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vk.com/id407022472" TargetMode="External"/><Relationship Id="rId5" Type="http://schemas.openxmlformats.org/officeDocument/2006/relationships/hyperlink" Target="mailto:olgadumnova80@mail.ru" TargetMode="Externa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Выпуклость и точки перегиба функции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290" name="Picture 2" descr="http://www.studfiles.ru/html/2706/218/html_lypDuvBTj_.EPPB/htmlconvd-FhJe8k_html_m338256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1855465" cy="1843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Пример </a:t>
            </a:r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r>
              <a:rPr lang="ru-RU" sz="2400" i="1" dirty="0" smtClean="0">
                <a:latin typeface="Bookman Old Style" pitchFamily="18" charset="0"/>
              </a:rPr>
              <a:t> </a:t>
            </a:r>
            <a:r>
              <a:rPr lang="ru-RU" sz="2400" i="1" dirty="0" smtClean="0">
                <a:latin typeface="Bookman Old Style" pitchFamily="18" charset="0"/>
              </a:rPr>
              <a:t>Найти точки перегиба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а) </a:t>
            </a:r>
            <a:r>
              <a:rPr lang="en-US" sz="2400" i="1" dirty="0" smtClean="0">
                <a:latin typeface="Bookman Old Style" pitchFamily="18" charset="0"/>
              </a:rPr>
              <a:t>f(x)= 6x² – x³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f′(x)= 12x – 3x²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 12 – 6x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f′′(x)=0	x=2</a:t>
            </a:r>
            <a:r>
              <a:rPr lang="ru-RU" sz="2400" i="1" dirty="0" smtClean="0">
                <a:latin typeface="Bookman Old Style" pitchFamily="18" charset="0"/>
              </a:rPr>
              <a:t> – критическая точка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В промежутке -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&lt;x&lt;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2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а в  промежутке 2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&lt;x&lt;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+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∞ имеем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тогда  при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x=2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 кривая имеет точку перегиба.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Найдем ординату этой точки: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f(2)=16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Следовательно, 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(2;16) – точка перегиба.</a:t>
            </a:r>
            <a:endParaRPr lang="en-US" sz="2400" i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Пример </a:t>
            </a:r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r>
              <a:rPr lang="ru-RU" sz="2400" i="1" dirty="0" smtClean="0">
                <a:latin typeface="Bookman Old Style" pitchFamily="18" charset="0"/>
              </a:rPr>
              <a:t> </a:t>
            </a:r>
            <a:r>
              <a:rPr lang="ru-RU" sz="2400" i="1" dirty="0" smtClean="0">
                <a:latin typeface="Bookman Old Style" pitchFamily="18" charset="0"/>
              </a:rPr>
              <a:t>Найти точки перегиба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б)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</a:p>
          <a:p>
            <a:pPr algn="just"/>
            <a:endParaRPr lang="ru-RU" sz="2400" i="1" dirty="0" smtClean="0">
              <a:latin typeface="Bookman Old Style" pitchFamily="18" charset="0"/>
            </a:endParaRPr>
          </a:p>
          <a:p>
            <a:pPr algn="just"/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f′′(x)=0</a:t>
            </a:r>
            <a:r>
              <a:rPr lang="ru-RU" sz="2400" i="1" dirty="0" smtClean="0">
                <a:latin typeface="Bookman Old Style" pitchFamily="18" charset="0"/>
              </a:rPr>
              <a:t>   </a:t>
            </a:r>
            <a:r>
              <a:rPr lang="en-US" sz="2400" i="1" dirty="0" smtClean="0">
                <a:latin typeface="Bookman Old Style" pitchFamily="18" charset="0"/>
              </a:rPr>
              <a:t>x=</a:t>
            </a:r>
            <a:r>
              <a:rPr lang="ru-RU" sz="2400" i="1" dirty="0" smtClean="0">
                <a:latin typeface="Bookman Old Style" pitchFamily="18" charset="0"/>
              </a:rPr>
              <a:t>0 – критическая точка, в которой вторая производная терпит разрыв.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В промежутке -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&lt;x&lt;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0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а в  промежутке 0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&lt;x&lt;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+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∞ имеем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тогда  при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x=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0 кривая имеет точку перегиба (0;-2).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0" y="1412875"/>
          <a:ext cx="2111896" cy="573995"/>
        </p:xfrm>
        <a:graphic>
          <a:graphicData uri="http://schemas.openxmlformats.org/presentationml/2006/ole">
            <p:oleObj spid="_x0000_s2050" name="Формула" r:id="rId3" imgW="1168200" imgH="2664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71800" y="2060848"/>
          <a:ext cx="1728192" cy="752917"/>
        </p:xfrm>
        <a:graphic>
          <a:graphicData uri="http://schemas.openxmlformats.org/presentationml/2006/ole">
            <p:oleObj spid="_x0000_s2051" name="Формула" r:id="rId4" imgW="1079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270500" y="2036763"/>
          <a:ext cx="1627188" cy="800100"/>
        </p:xfrm>
        <a:graphic>
          <a:graphicData uri="http://schemas.openxmlformats.org/presentationml/2006/ole">
            <p:oleObj spid="_x0000_s2052" name="Формула" r:id="rId5" imgW="1015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Найдите промежутки выпуклости и точки перегиба 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428604"/>
            <a:ext cx="6643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Задания для самостоятельного решения: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33438" y="2357438"/>
          <a:ext cx="6286500" cy="869950"/>
        </p:xfrm>
        <a:graphic>
          <a:graphicData uri="http://schemas.openxmlformats.org/presentationml/2006/ole">
            <p:oleObj spid="_x0000_s26626" name="Формула" r:id="rId3" imgW="1650960" imgH="2286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785786" y="3429000"/>
          <a:ext cx="6640512" cy="785813"/>
        </p:xfrm>
        <a:graphic>
          <a:graphicData uri="http://schemas.openxmlformats.org/presentationml/2006/ole">
            <p:oleObj spid="_x0000_s26627" name="Формула" r:id="rId4" imgW="1930320" imgH="2286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7224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5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6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Кривая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 называется 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выпуклой вниз </a:t>
            </a:r>
            <a:r>
              <a:rPr lang="ru-RU" sz="2400" i="1" dirty="0" smtClean="0">
                <a:latin typeface="Bookman Old Style" pitchFamily="18" charset="0"/>
              </a:rPr>
              <a:t>(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выпуклой вверх</a:t>
            </a:r>
            <a:r>
              <a:rPr lang="ru-RU" sz="2400" i="1" dirty="0" smtClean="0">
                <a:latin typeface="Bookman Old Style" pitchFamily="18" charset="0"/>
              </a:rPr>
              <a:t>) в промежутке </a:t>
            </a:r>
            <a:r>
              <a:rPr lang="en-US" sz="2400" i="1" dirty="0" smtClean="0">
                <a:latin typeface="Bookman Old Style" pitchFamily="18" charset="0"/>
              </a:rPr>
              <a:t>a&lt;x&lt;b</a:t>
            </a:r>
            <a:r>
              <a:rPr lang="ru-RU" sz="2400" i="1" dirty="0" smtClean="0">
                <a:latin typeface="Bookman Old Style" pitchFamily="18" charset="0"/>
              </a:rPr>
              <a:t>, если она лежит </a:t>
            </a:r>
            <a:r>
              <a:rPr lang="ru-RU" sz="2400" i="1" u="sng" dirty="0" smtClean="0">
                <a:latin typeface="Bookman Old Style" pitchFamily="18" charset="0"/>
              </a:rPr>
              <a:t>выше</a:t>
            </a:r>
            <a:r>
              <a:rPr lang="ru-RU" sz="2400" i="1" dirty="0" smtClean="0">
                <a:latin typeface="Bookman Old Style" pitchFamily="18" charset="0"/>
              </a:rPr>
              <a:t> (</a:t>
            </a:r>
            <a:r>
              <a:rPr lang="ru-RU" sz="2400" i="1" u="sng" dirty="0" smtClean="0">
                <a:latin typeface="Bookman Old Style" pitchFamily="18" charset="0"/>
              </a:rPr>
              <a:t>ниже</a:t>
            </a:r>
            <a:r>
              <a:rPr lang="ru-RU" sz="2400" i="1" dirty="0" smtClean="0">
                <a:latin typeface="Bookman Old Style" pitchFamily="18" charset="0"/>
              </a:rPr>
              <a:t>) касательной в любой точке этого промежутка.</a:t>
            </a:r>
            <a:endParaRPr lang="ru-RU" sz="2400" i="1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80928"/>
            <a:ext cx="28670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80928"/>
            <a:ext cx="27146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Промежутки, в которых график функции обращен выпуклостью вверх или вниз, называются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промежутками выпуклости графика функции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492896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Выпуклость вниз или вверх кривой, являющейся графиком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характеризуется знаком ее второй производной: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7707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Если в некотором промежутке </a:t>
            </a:r>
            <a:r>
              <a:rPr lang="en-US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, </a:t>
            </a:r>
            <a:r>
              <a:rPr lang="ru-RU" sz="2400" i="1" dirty="0" smtClean="0">
                <a:latin typeface="Bookman Old Style" pitchFamily="18" charset="0"/>
              </a:rPr>
              <a:t>то кривая 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выпукла вниз </a:t>
            </a:r>
            <a:r>
              <a:rPr lang="ru-RU" sz="2400" i="1" dirty="0" smtClean="0">
                <a:latin typeface="Bookman Old Style" pitchFamily="18" charset="0"/>
              </a:rPr>
              <a:t>в этом промежутке.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Если же </a:t>
            </a:r>
            <a:r>
              <a:rPr lang="en-US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latin typeface="Bookman Old Style" pitchFamily="18" charset="0"/>
              </a:rPr>
              <a:t>, то кривая 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выпукла вверх </a:t>
            </a:r>
            <a:r>
              <a:rPr lang="ru-RU" sz="2400" i="1" dirty="0" smtClean="0">
                <a:latin typeface="Bookman Old Style" pitchFamily="18" charset="0"/>
              </a:rPr>
              <a:t>в этом промежутке.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Пример 1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r>
              <a:rPr lang="ru-RU" sz="2400" i="1" dirty="0" smtClean="0">
                <a:latin typeface="Bookman Old Style" pitchFamily="18" charset="0"/>
              </a:rPr>
              <a:t> Исследовать на направление выпуклости кривую </a:t>
            </a:r>
            <a:r>
              <a:rPr lang="en-US" sz="2400" i="1" dirty="0" smtClean="0">
                <a:latin typeface="Bookman Old Style" pitchFamily="18" charset="0"/>
              </a:rPr>
              <a:t>f(x)=1/x</a:t>
            </a:r>
            <a:r>
              <a:rPr lang="ru-RU" sz="2400" i="1" dirty="0" smtClean="0">
                <a:latin typeface="Bookman Old Style" pitchFamily="18" charset="0"/>
              </a:rPr>
              <a:t> в точках </a:t>
            </a:r>
            <a:r>
              <a:rPr lang="en-US" sz="2400" i="1" dirty="0" smtClean="0">
                <a:latin typeface="Bookman Old Style" pitchFamily="18" charset="0"/>
              </a:rPr>
              <a:t>x</a:t>
            </a:r>
            <a:r>
              <a:rPr lang="en-US" sz="1600" i="1" dirty="0" smtClean="0">
                <a:latin typeface="Bookman Old Style" pitchFamily="18" charset="0"/>
              </a:rPr>
              <a:t>1</a:t>
            </a:r>
            <a:r>
              <a:rPr lang="en-US" sz="2400" i="1" dirty="0" smtClean="0">
                <a:latin typeface="Bookman Old Style" pitchFamily="18" charset="0"/>
              </a:rPr>
              <a:t>=-2</a:t>
            </a:r>
            <a:r>
              <a:rPr lang="ru-RU" sz="2400" i="1" dirty="0" smtClean="0">
                <a:latin typeface="Bookman Old Style" pitchFamily="18" charset="0"/>
              </a:rPr>
              <a:t> и </a:t>
            </a:r>
            <a:r>
              <a:rPr lang="en-US" sz="2400" i="1" dirty="0" smtClean="0">
                <a:latin typeface="Bookman Old Style" pitchFamily="18" charset="0"/>
              </a:rPr>
              <a:t>x</a:t>
            </a:r>
            <a:r>
              <a:rPr lang="en-US" sz="1600" i="1" dirty="0" smtClean="0">
                <a:latin typeface="Bookman Old Style" pitchFamily="18" charset="0"/>
              </a:rPr>
              <a:t>2</a:t>
            </a:r>
            <a:r>
              <a:rPr lang="en-US" sz="2400" i="1" dirty="0" smtClean="0">
                <a:latin typeface="Bookman Old Style" pitchFamily="18" charset="0"/>
              </a:rPr>
              <a:t>=1.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f′(x)= - 1/x²</a:t>
            </a: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f′′(x)= </a:t>
            </a:r>
            <a:r>
              <a:rPr lang="ru-RU" sz="2400" dirty="0" smtClean="0">
                <a:latin typeface="Bookman Old Style" pitchFamily="18" charset="0"/>
              </a:rPr>
              <a:t>2</a:t>
            </a:r>
            <a:r>
              <a:rPr lang="en-US" sz="2400" dirty="0" smtClean="0">
                <a:latin typeface="Bookman Old Style" pitchFamily="18" charset="0"/>
              </a:rPr>
              <a:t>/x³</a:t>
            </a:r>
            <a:endParaRPr lang="ru-RU" sz="2400" dirty="0" smtClean="0">
              <a:latin typeface="Bookman Old Style" pitchFamily="18" charset="0"/>
            </a:endParaRP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f′′(</a:t>
            </a:r>
            <a:r>
              <a:rPr lang="ru-RU" sz="2400" dirty="0" smtClean="0">
                <a:latin typeface="Bookman Old Style" pitchFamily="18" charset="0"/>
              </a:rPr>
              <a:t>-2</a:t>
            </a:r>
            <a:r>
              <a:rPr lang="en-US" sz="2400" dirty="0" smtClean="0">
                <a:latin typeface="Bookman Old Style" pitchFamily="18" charset="0"/>
              </a:rPr>
              <a:t>)= </a:t>
            </a:r>
            <a:r>
              <a:rPr lang="ru-RU" sz="2400" dirty="0" smtClean="0">
                <a:latin typeface="Bookman Old Style" pitchFamily="18" charset="0"/>
              </a:rPr>
              <a:t>2</a:t>
            </a:r>
            <a:r>
              <a:rPr lang="en-US" sz="2400" dirty="0" smtClean="0">
                <a:latin typeface="Bookman Old Style" pitchFamily="18" charset="0"/>
              </a:rPr>
              <a:t>/</a:t>
            </a:r>
            <a:r>
              <a:rPr lang="ru-RU" sz="2400" dirty="0" smtClean="0">
                <a:latin typeface="Bookman Old Style" pitchFamily="18" charset="0"/>
              </a:rPr>
              <a:t>(-2)</a:t>
            </a:r>
            <a:r>
              <a:rPr lang="en-US" sz="2400" dirty="0" smtClean="0">
                <a:latin typeface="Bookman Old Style" pitchFamily="18" charset="0"/>
              </a:rPr>
              <a:t>³&lt;0</a:t>
            </a: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f′′(1)= </a:t>
            </a:r>
            <a:r>
              <a:rPr lang="ru-RU" sz="2400" dirty="0" smtClean="0">
                <a:latin typeface="Bookman Old Style" pitchFamily="18" charset="0"/>
              </a:rPr>
              <a:t>2</a:t>
            </a:r>
            <a:r>
              <a:rPr lang="en-US" sz="2400" dirty="0" smtClean="0">
                <a:latin typeface="Bookman Old Style" pitchFamily="18" charset="0"/>
              </a:rPr>
              <a:t>/1³&gt;0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Таким образом, в точке </a:t>
            </a:r>
            <a:r>
              <a:rPr lang="en-US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x=-2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 кривая выпукла вверх, а в точке</a:t>
            </a:r>
            <a:r>
              <a:rPr lang="en-US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 x=1 –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выпукла вниз.</a:t>
            </a:r>
            <a:endParaRPr lang="en-US" sz="2400" b="1" i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Пример 2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r>
              <a:rPr lang="ru-RU" sz="2400" i="1" dirty="0" smtClean="0">
                <a:latin typeface="Bookman Old Style" pitchFamily="18" charset="0"/>
              </a:rPr>
              <a:t> Найти промежутки выпуклости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а) </a:t>
            </a:r>
            <a:r>
              <a:rPr lang="en-US" sz="2400" i="1" dirty="0" smtClean="0">
                <a:latin typeface="Bookman Old Style" pitchFamily="18" charset="0"/>
              </a:rPr>
              <a:t>f(x)=x³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f′(x)= 3x²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 6x</a:t>
            </a:r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В промежутке -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&lt;x&lt;0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 имеем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т.е. в этом промежутке кривая выпукла вверх.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В промежутке 0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&lt;x&lt;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+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∞ имеем 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т.е. в этом промежутке кривая выпукла вниз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en-US" sz="2400" i="1" dirty="0" smtClean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265836"/>
            <a:ext cx="1835696" cy="259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Пример3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r>
              <a:rPr lang="ru-RU" sz="2400" b="1" i="1" dirty="0" smtClean="0">
                <a:latin typeface="Bookman Old Style" pitchFamily="18" charset="0"/>
              </a:rPr>
              <a:t> </a:t>
            </a:r>
            <a:r>
              <a:rPr lang="ru-RU" sz="2400" i="1" dirty="0" smtClean="0">
                <a:latin typeface="Bookman Old Style" pitchFamily="18" charset="0"/>
              </a:rPr>
              <a:t>Найти промежутки выпуклости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б) </a:t>
            </a:r>
            <a:r>
              <a:rPr lang="en-US" sz="2400" i="1" dirty="0" smtClean="0">
                <a:latin typeface="Bookman Old Style" pitchFamily="18" charset="0"/>
              </a:rPr>
              <a:t>f(x)=x⁴ - 2x³ + 6x – 4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f′(x)= 4x³ - 6x² + 6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 12x² - 12x = 12x (x – 1)</a:t>
            </a:r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В промежутках -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&lt;x&lt;0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 и 1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&lt;x&lt;+∞</a:t>
            </a:r>
            <a:r>
              <a:rPr lang="en-US" sz="2400" i="1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имеем </a:t>
            </a:r>
            <a:r>
              <a:rPr lang="en-US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т.е. в этом промежутке кривая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выпукла вниз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В промежутке 0</a:t>
            </a:r>
            <a:r>
              <a:rPr lang="en-US" sz="2400" i="1" dirty="0" smtClean="0">
                <a:solidFill>
                  <a:srgbClr val="002060"/>
                </a:solidFill>
                <a:latin typeface="Bookman Old Style" pitchFamily="18" charset="0"/>
              </a:rPr>
              <a:t>&lt;x&lt;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  <a:ea typeface="Arial Unicode MS"/>
                <a:cs typeface="Arial Unicode MS"/>
              </a:rPr>
              <a:t> имеем </a:t>
            </a:r>
            <a:r>
              <a:rPr lang="en-US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, т.е. в этом промежутке кривая </a:t>
            </a: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выпукла вверх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en-US" sz="2400" i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Точка графика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разделяющая промежутки выпуклости противоположных направлений этого графика, называется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точкой перегиба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492896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Точками перегиба могут служить </a:t>
            </a:r>
            <a:r>
              <a:rPr lang="ru-RU" sz="2400" i="1" u="sng" dirty="0" smtClean="0">
                <a:latin typeface="Bookman Old Style" pitchFamily="18" charset="0"/>
              </a:rPr>
              <a:t>только критические точки</a:t>
            </a:r>
            <a:r>
              <a:rPr lang="ru-RU" sz="2400" i="1" dirty="0" smtClean="0">
                <a:latin typeface="Bookman Old Style" pitchFamily="18" charset="0"/>
              </a:rPr>
              <a:t>, принадлежащие области определения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в которых вторая производная </a:t>
            </a:r>
            <a:r>
              <a:rPr lang="en-US" sz="2400" i="1" dirty="0" smtClean="0">
                <a:latin typeface="Bookman Old Style" pitchFamily="18" charset="0"/>
              </a:rPr>
              <a:t>f′′(x)</a:t>
            </a:r>
            <a:r>
              <a:rPr lang="ru-RU" sz="2400" i="1" dirty="0" smtClean="0">
                <a:latin typeface="Bookman Old Style" pitchFamily="18" charset="0"/>
              </a:rPr>
              <a:t>=0 или терпит разрыв.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Если при переходе через критическую точку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x</a:t>
            </a:r>
            <a:r>
              <a:rPr lang="en-US" sz="1600" i="1" dirty="0" smtClean="0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ru-RU" sz="20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f′′(x)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меняет знак, то график функции имеет точку перегиба (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x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;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f(x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))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endParaRPr lang="ru-RU" sz="2400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1287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 нахождения точек перегиба графика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y=f(x)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8478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</a:t>
            </a:r>
            <a:r>
              <a:rPr lang="ru-RU" sz="2400" i="1" dirty="0" smtClean="0">
                <a:latin typeface="Bookman Old Style" pitchFamily="18" charset="0"/>
              </a:rPr>
              <a:t>. Найти вторую производную </a:t>
            </a:r>
            <a:r>
              <a:rPr lang="en-US" sz="2400" i="1" dirty="0" smtClean="0">
                <a:latin typeface="Bookman Old Style" pitchFamily="18" charset="0"/>
              </a:rPr>
              <a:t>f′</a:t>
            </a:r>
            <a:r>
              <a:rPr lang="ru-RU" sz="2400" i="1" dirty="0" smtClean="0">
                <a:latin typeface="Bookman Old Style" pitchFamily="18" charset="0"/>
              </a:rPr>
              <a:t>′(</a:t>
            </a:r>
            <a:r>
              <a:rPr lang="en-US" sz="2400" i="1" dirty="0" smtClean="0">
                <a:latin typeface="Bookman Old Style" pitchFamily="18" charset="0"/>
              </a:rPr>
              <a:t>x)</a:t>
            </a:r>
            <a:r>
              <a:rPr lang="ru-RU" sz="2400" i="1" dirty="0" smtClean="0">
                <a:latin typeface="Bookman Old Style" pitchFamily="18" charset="0"/>
              </a:rPr>
              <a:t>. 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II</a:t>
            </a:r>
            <a:r>
              <a:rPr lang="ru-RU" sz="2400" i="1" dirty="0" smtClean="0">
                <a:latin typeface="Bookman Old Style" pitchFamily="18" charset="0"/>
              </a:rPr>
              <a:t>. Найти критические точки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в которых </a:t>
            </a:r>
            <a:r>
              <a:rPr lang="en-US" sz="2400" i="1" dirty="0" smtClean="0">
                <a:latin typeface="Bookman Old Style" pitchFamily="18" charset="0"/>
              </a:rPr>
              <a:t>f′</a:t>
            </a:r>
            <a:r>
              <a:rPr lang="ru-RU" sz="2400" i="1" dirty="0" smtClean="0">
                <a:latin typeface="Bookman Old Style" pitchFamily="18" charset="0"/>
              </a:rPr>
              <a:t>′(</a:t>
            </a:r>
            <a:r>
              <a:rPr lang="en-US" sz="2400" i="1" dirty="0" smtClean="0">
                <a:latin typeface="Bookman Old Style" pitchFamily="18" charset="0"/>
              </a:rPr>
              <a:t>x)</a:t>
            </a:r>
            <a:r>
              <a:rPr lang="ru-RU" sz="2400" i="1" dirty="0" smtClean="0">
                <a:latin typeface="Bookman Old Style" pitchFamily="18" charset="0"/>
              </a:rPr>
              <a:t>=0 или терпит разрыв. 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708920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III</a:t>
            </a:r>
            <a:r>
              <a:rPr lang="ru-RU" sz="2400" i="1" dirty="0" smtClean="0">
                <a:latin typeface="Bookman Old Style" pitchFamily="18" charset="0"/>
              </a:rPr>
              <a:t>. Исследовать знак </a:t>
            </a:r>
            <a:r>
              <a:rPr lang="en-US" sz="2400" i="1" dirty="0" smtClean="0">
                <a:latin typeface="Bookman Old Style" pitchFamily="18" charset="0"/>
              </a:rPr>
              <a:t>f′</a:t>
            </a:r>
            <a:r>
              <a:rPr lang="ru-RU" sz="2400" i="1" dirty="0" smtClean="0">
                <a:latin typeface="Bookman Old Style" pitchFamily="18" charset="0"/>
              </a:rPr>
              <a:t>′(</a:t>
            </a:r>
            <a:r>
              <a:rPr lang="en-US" sz="2400" i="1" dirty="0" smtClean="0">
                <a:latin typeface="Bookman Old Style" pitchFamily="18" charset="0"/>
              </a:rPr>
              <a:t>x)</a:t>
            </a:r>
            <a:r>
              <a:rPr lang="ru-RU" sz="2400" i="1" dirty="0" smtClean="0">
                <a:latin typeface="Bookman Old Style" pitchFamily="18" charset="0"/>
              </a:rPr>
              <a:t> в промежутках, на которые найденные критические точки делят область определения функции </a:t>
            </a:r>
            <a:r>
              <a:rPr lang="en-US" sz="2400" i="1" dirty="0" smtClean="0">
                <a:latin typeface="Bookman Old Style" pitchFamily="18" charset="0"/>
              </a:rPr>
              <a:t>f(x)</a:t>
            </a:r>
            <a:r>
              <a:rPr lang="ru-RU" sz="2400" i="1" dirty="0" smtClean="0">
                <a:latin typeface="Bookman Old Style" pitchFamily="18" charset="0"/>
              </a:rPr>
              <a:t>. Если при этом критическая точка </a:t>
            </a:r>
            <a:r>
              <a:rPr lang="en-US" sz="2400" i="1" dirty="0" smtClean="0">
                <a:latin typeface="Bookman Old Style" pitchFamily="18" charset="0"/>
              </a:rPr>
              <a:t>x0</a:t>
            </a:r>
            <a:r>
              <a:rPr lang="ru-RU" sz="2400" i="1" dirty="0" smtClean="0">
                <a:latin typeface="Bookman Old Style" pitchFamily="18" charset="0"/>
              </a:rPr>
              <a:t> разделяет промежутки выпуклости противоположных направлений, то </a:t>
            </a:r>
            <a:r>
              <a:rPr lang="en-US" sz="2400" i="1" dirty="0" smtClean="0">
                <a:latin typeface="Bookman Old Style" pitchFamily="18" charset="0"/>
              </a:rPr>
              <a:t>x0</a:t>
            </a:r>
            <a:r>
              <a:rPr lang="ru-RU" sz="2400" i="1" dirty="0" smtClean="0">
                <a:latin typeface="Bookman Old Style" pitchFamily="18" charset="0"/>
              </a:rPr>
              <a:t> – абсцисса точки перегиба функции. 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37321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IV</a:t>
            </a:r>
            <a:r>
              <a:rPr lang="ru-RU" sz="2400" i="1" dirty="0" smtClean="0">
                <a:latin typeface="Bookman Old Style" pitchFamily="18" charset="0"/>
              </a:rPr>
              <a:t>. Вычислить значения функции в точках перегиба.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studfiles.ru/html/2706/8/html_LymeyJHrdt.qduA/htmlconvd-cw8iwt_html_2c4323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754659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633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Выпуклость и точки перегиба функции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Точки перегиба. Направление выпуклости графика функции.</dc:title>
  <dc:creator>Robert</dc:creator>
  <cp:lastModifiedBy>кабинет 102</cp:lastModifiedBy>
  <cp:revision>43</cp:revision>
  <dcterms:created xsi:type="dcterms:W3CDTF">2015-12-29T08:15:26Z</dcterms:created>
  <dcterms:modified xsi:type="dcterms:W3CDTF">2022-01-26T09:46:16Z</dcterms:modified>
</cp:coreProperties>
</file>