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4" r:id="rId3"/>
    <p:sldId id="265" r:id="rId4"/>
    <p:sldId id="267" r:id="rId5"/>
    <p:sldId id="287" r:id="rId6"/>
    <p:sldId id="269" r:id="rId7"/>
    <p:sldId id="270" r:id="rId8"/>
    <p:sldId id="271" r:id="rId9"/>
    <p:sldId id="288" r:id="rId10"/>
    <p:sldId id="29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800080"/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EF3D-6697-41C5-9A05-CED045B323F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E03-1F57-40CA-9C48-0336737A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5602-5A2A-4373-9CCD-5C640576623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776A-B343-4314-93D0-8FFBA9E71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DB7E-375B-415F-BDAB-E5D261612B7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2109-1155-43A2-9453-631998D49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E8883-6799-4CF7-9D55-E51066D58B18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DE81F-0D2F-4CA6-847A-C6CEA2B9D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17AD0-C264-4392-8733-E148E5BE301B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E8130-C8B2-4C1B-9209-9CA9617CB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4593-7B5B-40D2-85A3-809F3A1C108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3D98-D7A5-44CE-99FE-B4E7D6355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1384-361D-429E-BC0C-9E087268E6B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0A99-2B86-49AC-B9A9-EF3C50AAA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BDFB-527F-4C95-8F6C-B5D3CA51BE1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440E-BDCE-46BF-850B-D8D450C5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77C8-C638-4D2E-8913-D7B4D67064DE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C6CF-F4BC-4DF6-88A4-D7B36DBF4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A397-1553-4F51-8E78-153B0E3541F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4CE3-2C91-40FF-A80F-1A84BA6EF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3D8E-9285-4637-B1FF-5DAC37657A1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EED-4E9A-44D1-93C4-1AEC10D7E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E655-AAC7-401D-AD9C-B99E6AB7553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7424-A305-4587-9F3A-078CF5843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2E85-A617-4AB8-BC28-65258FE7804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0F48-7E78-4503-9BFE-48635353B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653D0-2A82-4AA8-B916-65B8621076CE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FA6DD-420A-439A-A2DF-2D46740FC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aza.ru/urok/algebra/10/015/001.html" TargetMode="External"/><Relationship Id="rId2" Type="http://schemas.openxmlformats.org/officeDocument/2006/relationships/hyperlink" Target="https://docbaza.ru/urok/algebra/10/014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311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Отыскание точек </a:t>
            </a: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экстремума </a:t>
            </a: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функции</a:t>
            </a:r>
            <a:endParaRPr lang="ru-RU" sz="4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50" y="1285875"/>
            <a:ext cx="7358063" cy="5114925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365125" indent="-282575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600" dirty="0">
                <a:latin typeface="+mn-lt"/>
                <a:cs typeface="+mn-cs"/>
              </a:rPr>
              <a:t>1) Алгебра и начала анализа. 10 -11 </a:t>
            </a:r>
            <a:r>
              <a:rPr lang="ru-RU" sz="2600" dirty="0" err="1">
                <a:latin typeface="+mn-lt"/>
                <a:cs typeface="+mn-cs"/>
              </a:rPr>
              <a:t>кл</a:t>
            </a:r>
            <a:r>
              <a:rPr lang="ru-RU" sz="2600" dirty="0">
                <a:latin typeface="+mn-lt"/>
                <a:cs typeface="+mn-cs"/>
              </a:rPr>
              <a:t>.: Учебник</a:t>
            </a:r>
            <a:r>
              <a:rPr lang="en-US" sz="2600" dirty="0">
                <a:latin typeface="+mn-lt"/>
                <a:cs typeface="+mn-cs"/>
              </a:rPr>
              <a:t> </a:t>
            </a:r>
            <a:r>
              <a:rPr lang="ru-RU" sz="2600" dirty="0">
                <a:latin typeface="+mn-lt"/>
                <a:cs typeface="+mn-cs"/>
              </a:rPr>
              <a:t>для </a:t>
            </a:r>
            <a:r>
              <a:rPr lang="ru-RU" sz="2600" dirty="0" err="1">
                <a:latin typeface="+mn-lt"/>
                <a:cs typeface="+mn-cs"/>
              </a:rPr>
              <a:t>общеобразоват</a:t>
            </a:r>
            <a:r>
              <a:rPr lang="ru-RU" sz="2600" dirty="0">
                <a:latin typeface="+mn-lt"/>
                <a:cs typeface="+mn-cs"/>
              </a:rPr>
              <a:t>. учреждений</a:t>
            </a:r>
            <a:r>
              <a:rPr lang="en-US" sz="2600" dirty="0">
                <a:latin typeface="+mn-lt"/>
                <a:cs typeface="+mn-cs"/>
              </a:rPr>
              <a:t> / </a:t>
            </a:r>
            <a:r>
              <a:rPr lang="ru-RU" sz="2600" dirty="0">
                <a:latin typeface="+mn-lt"/>
                <a:cs typeface="+mn-cs"/>
              </a:rPr>
              <a:t>А. Г. Мордкович. : 10-е – изд. – М.: Мнемозина, 2009;</a:t>
            </a:r>
            <a:r>
              <a:rPr lang="en-US" sz="2600" dirty="0">
                <a:latin typeface="+mn-lt"/>
                <a:cs typeface="+mn-cs"/>
              </a:rPr>
              <a:t> </a:t>
            </a:r>
            <a:r>
              <a:rPr lang="en-US" sz="2600" dirty="0">
                <a:latin typeface="+mn-lt"/>
                <a:cs typeface="+mn-cs"/>
                <a:hlinkClick r:id="rId2"/>
              </a:rPr>
              <a:t>https://docbaza.ru/urok/algebra/10/014/</a:t>
            </a:r>
            <a:endParaRPr lang="ru-RU" sz="2600" dirty="0">
              <a:latin typeface="+mn-lt"/>
              <a:cs typeface="+mn-cs"/>
            </a:endParaRPr>
          </a:p>
          <a:p>
            <a:pPr marL="365125" indent="-282575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600" dirty="0">
                <a:latin typeface="+mn-lt"/>
                <a:cs typeface="+mn-cs"/>
              </a:rPr>
              <a:t>2) Алгебра и начала анализа. 10 -11 </a:t>
            </a:r>
            <a:r>
              <a:rPr lang="ru-RU" sz="2600" dirty="0" err="1">
                <a:latin typeface="+mn-lt"/>
                <a:cs typeface="+mn-cs"/>
              </a:rPr>
              <a:t>кл</a:t>
            </a:r>
            <a:r>
              <a:rPr lang="ru-RU" sz="2600" dirty="0">
                <a:latin typeface="+mn-lt"/>
                <a:cs typeface="+mn-cs"/>
              </a:rPr>
              <a:t>.: Задачник для </a:t>
            </a:r>
            <a:r>
              <a:rPr lang="ru-RU" sz="2600" dirty="0" err="1">
                <a:latin typeface="+mn-lt"/>
                <a:cs typeface="+mn-cs"/>
              </a:rPr>
              <a:t>общеобразоват</a:t>
            </a:r>
            <a:r>
              <a:rPr lang="ru-RU" sz="2600" dirty="0">
                <a:latin typeface="+mn-lt"/>
                <a:cs typeface="+mn-cs"/>
              </a:rPr>
              <a:t>. Учреждений</a:t>
            </a:r>
            <a:r>
              <a:rPr lang="en-US" sz="2600" dirty="0">
                <a:latin typeface="+mn-lt"/>
                <a:cs typeface="+mn-cs"/>
              </a:rPr>
              <a:t> / </a:t>
            </a:r>
            <a:r>
              <a:rPr lang="ru-RU" sz="2600" dirty="0">
                <a:latin typeface="+mn-lt"/>
                <a:cs typeface="+mn-cs"/>
              </a:rPr>
              <a:t>А. Г. Мордкович, Л. О. Денисова, Т. Н. </a:t>
            </a:r>
            <a:r>
              <a:rPr lang="ru-RU" sz="2600" dirty="0" err="1">
                <a:latin typeface="+mn-lt"/>
                <a:cs typeface="+mn-cs"/>
              </a:rPr>
              <a:t>Мишустина</a:t>
            </a:r>
            <a:r>
              <a:rPr lang="ru-RU" sz="2600" dirty="0">
                <a:latin typeface="+mn-lt"/>
                <a:cs typeface="+mn-cs"/>
              </a:rPr>
              <a:t>, Е. Е. </a:t>
            </a:r>
            <a:r>
              <a:rPr lang="ru-RU" sz="2600" dirty="0" err="1">
                <a:latin typeface="+mn-lt"/>
                <a:cs typeface="+mn-cs"/>
              </a:rPr>
              <a:t>Тульчикова</a:t>
            </a:r>
            <a:r>
              <a:rPr lang="ru-RU" sz="2600" dirty="0">
                <a:latin typeface="+mn-lt"/>
                <a:cs typeface="+mn-cs"/>
              </a:rPr>
              <a:t>. - 10-е – изд. – М.: Мнемозина,2009;</a:t>
            </a:r>
            <a:r>
              <a:rPr lang="en-US" sz="2600" dirty="0">
                <a:latin typeface="+mn-lt"/>
                <a:cs typeface="+mn-cs"/>
              </a:rPr>
              <a:t> </a:t>
            </a:r>
            <a:r>
              <a:rPr lang="en-US" sz="2600" dirty="0">
                <a:latin typeface="+mn-lt"/>
                <a:cs typeface="+mn-cs"/>
                <a:hlinkClick r:id="rId3"/>
              </a:rPr>
              <a:t>https://docbaza.ru/urok/algebra/10/015/001.html</a:t>
            </a:r>
            <a:endParaRPr lang="ru-RU" sz="2600" dirty="0">
              <a:latin typeface="+mn-lt"/>
              <a:cs typeface="+mn-cs"/>
            </a:endParaRPr>
          </a:p>
          <a:p>
            <a:pPr marL="365125" indent="-2825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600" dirty="0">
                <a:latin typeface="+mn-lt"/>
                <a:cs typeface="+mn-cs"/>
              </a:rPr>
              <a:t>3) Видеоурок</a:t>
            </a:r>
            <a:r>
              <a:rPr lang="ru-RU" sz="2600" dirty="0">
                <a:latin typeface="+mn-lt"/>
                <a:cs typeface="+mn-cs"/>
              </a:rPr>
              <a:t> по теме: </a:t>
            </a:r>
            <a:r>
              <a:rPr lang="ru-RU" sz="2600" dirty="0">
                <a:latin typeface="+mn-lt"/>
                <a:cs typeface="+mn-cs"/>
              </a:rPr>
              <a:t>«Применение производной для исследования функции </a:t>
            </a:r>
            <a:r>
              <a:rPr lang="ru-RU" sz="2600" dirty="0" smtClean="0">
                <a:latin typeface="+mn-lt"/>
                <a:cs typeface="+mn-cs"/>
              </a:rPr>
              <a:t>на экстремумы»</a:t>
            </a:r>
            <a:endParaRPr lang="ru-RU" sz="2600" dirty="0">
              <a:latin typeface="+mn-lt"/>
              <a:cs typeface="+mn-cs"/>
            </a:endParaRPr>
          </a:p>
          <a:p>
            <a:pPr marL="365125" indent="-282575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600" dirty="0">
                <a:latin typeface="+mn-lt"/>
                <a:cs typeface="+mn-cs"/>
              </a:rPr>
              <a:t> </a:t>
            </a:r>
            <a:r>
              <a:rPr lang="en-US" sz="2600" dirty="0" smtClean="0">
                <a:latin typeface="+mn-lt"/>
              </a:rPr>
              <a:t>https://www.youtube.com/watch?v=ltL-64v4Yjk</a:t>
            </a:r>
            <a:endParaRPr lang="ru-RU" sz="2600" dirty="0">
              <a:latin typeface="+mn-lt"/>
              <a:cs typeface="+mn-cs"/>
            </a:endParaRPr>
          </a:p>
          <a:p>
            <a:pPr marL="365125" indent="-282575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sz="2600" dirty="0">
              <a:latin typeface="+mn-lt"/>
              <a:cs typeface="+mn-cs"/>
            </a:endParaRPr>
          </a:p>
          <a:p>
            <a:pPr marL="365125" indent="-282575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Используемая литература: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endParaRPr lang="ru-RU" sz="4000" i="1" dirty="0" smtClean="0">
              <a:ln>
                <a:noFill/>
              </a:ln>
              <a:solidFill>
                <a:srgbClr val="FF3300"/>
              </a:solidFill>
              <a:effectLst/>
              <a:latin typeface="Georgia" pitchFamily="18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893175" cy="72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Рассмотрим график функции у=2х</a:t>
            </a:r>
            <a:r>
              <a:rPr lang="ru-RU" b="1" i="1" baseline="3000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+3х</a:t>
            </a:r>
            <a:r>
              <a:rPr lang="ru-RU" b="1" i="1" baseline="3000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–1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403350" y="2133600"/>
            <a:ext cx="0" cy="3527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3644900"/>
            <a:ext cx="18002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611188" y="2176463"/>
            <a:ext cx="1192212" cy="2765425"/>
          </a:xfrm>
          <a:custGeom>
            <a:avLst/>
            <a:gdLst/>
            <a:ahLst/>
            <a:cxnLst>
              <a:cxn ang="0">
                <a:pos x="751" y="0"/>
              </a:cxn>
              <a:cxn ang="0">
                <a:pos x="653" y="803"/>
              </a:cxn>
              <a:cxn ang="0">
                <a:pos x="491" y="1217"/>
              </a:cxn>
              <a:cxn ang="0">
                <a:pos x="261" y="925"/>
              </a:cxn>
              <a:cxn ang="0">
                <a:pos x="0" y="1742"/>
              </a:cxn>
            </a:cxnLst>
            <a:rect l="0" t="0" r="r" b="b"/>
            <a:pathLst>
              <a:path w="751" h="1742">
                <a:moveTo>
                  <a:pt x="751" y="0"/>
                </a:moveTo>
                <a:cubicBezTo>
                  <a:pt x="736" y="134"/>
                  <a:pt x="696" y="600"/>
                  <a:pt x="653" y="803"/>
                </a:cubicBezTo>
                <a:cubicBezTo>
                  <a:pt x="610" y="1006"/>
                  <a:pt x="556" y="1197"/>
                  <a:pt x="491" y="1217"/>
                </a:cubicBezTo>
                <a:cubicBezTo>
                  <a:pt x="426" y="1237"/>
                  <a:pt x="343" y="837"/>
                  <a:pt x="261" y="925"/>
                </a:cubicBezTo>
                <a:cubicBezTo>
                  <a:pt x="179" y="1013"/>
                  <a:pt x="44" y="1598"/>
                  <a:pt x="0" y="1742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51050" y="35734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971550" y="19891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2843213" y="2133600"/>
            <a:ext cx="39957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3200" b="1" i="1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827088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ru-RU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1331913" y="35734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2268538" y="2060575"/>
            <a:ext cx="67675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На графике две уникальные точки: (-1;0) и (0;-1). В этих точках: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1) происходит изменение характера монотонности функции;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2) касательная к графику функции параллельна оси Х (или совпадает с осью Х), т.е. производная функции в каждой из указанных точек равна нулю;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3)  </a:t>
            </a:r>
            <a:r>
              <a:rPr lang="en-US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f(-1) – </a:t>
            </a: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наибольшее значение функции, но не во всей области определения, а по сравнению со значениями функции из некоторой окрестности точки х = - 1. Также </a:t>
            </a:r>
            <a:r>
              <a:rPr lang="en-US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ru-RU" sz="19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(0) – наименьшее значение функции в окрестности точки х=0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4580" grpId="0" animBg="1"/>
      <p:bldP spid="24581" grpId="0" animBg="1"/>
      <p:bldP spid="24582" grpId="0" animBg="1"/>
      <p:bldP spid="29" grpId="0"/>
      <p:bldP spid="29" grpId="1"/>
      <p:bldP spid="2" grpId="0"/>
      <p:bldP spid="2" grpId="1"/>
      <p:bldP spid="24585" grpId="0" build="p"/>
      <p:bldP spid="3" grpId="0"/>
      <p:bldP spid="3" grpId="1"/>
      <p:bldP spid="4" grpId="0"/>
      <p:bldP spid="4" grpId="1"/>
      <p:bldP spid="245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body" idx="1"/>
          </p:nvPr>
        </p:nvSpPr>
        <p:spPr>
          <a:xfrm>
            <a:off x="250825" y="476250"/>
            <a:ext cx="8893175" cy="2881313"/>
          </a:xfrm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b="1" i="1" u="sng" smtClean="0">
                <a:solidFill>
                  <a:srgbClr val="FF3300"/>
                </a:solidFill>
                <a:latin typeface="Arial" charset="0"/>
                <a:cs typeface="Arial" charset="0"/>
              </a:rPr>
              <a:t>Определение 1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.</a:t>
            </a:r>
            <a:r>
              <a:rPr lang="ru-RU" sz="3000" b="1" i="1" smtClean="0">
                <a:latin typeface="Arial" charset="0"/>
                <a:cs typeface="Arial" charset="0"/>
              </a:rPr>
              <a:t> </a:t>
            </a: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Точку х=х</a:t>
            </a:r>
            <a:r>
              <a:rPr lang="ru-RU" sz="3000" b="1" i="1" baseline="-25000" smtClean="0">
                <a:solidFill>
                  <a:srgbClr val="000099"/>
                </a:solidFill>
                <a:latin typeface="Arial" charset="0"/>
                <a:cs typeface="Arial" charset="0"/>
              </a:rPr>
              <a:t>0</a:t>
            </a: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 называют 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точкой минимума функции у = </a:t>
            </a:r>
            <a:r>
              <a:rPr lang="en-US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f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(х)</a:t>
            </a: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, если у этой точки существует окрестность, для всех точек которой (кроме самой точки х=х</a:t>
            </a:r>
            <a:r>
              <a:rPr lang="ru-RU" sz="3000" b="1" i="1" baseline="-25000" smtClean="0">
                <a:solidFill>
                  <a:srgbClr val="000099"/>
                </a:solidFill>
                <a:latin typeface="Arial" charset="0"/>
                <a:cs typeface="Arial" charset="0"/>
              </a:rPr>
              <a:t>0</a:t>
            </a: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) выполняется неравенство </a:t>
            </a:r>
          </a:p>
          <a:p>
            <a:pPr>
              <a:buFont typeface="Arial" charset="0"/>
              <a:buNone/>
            </a:pP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f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(х)</a:t>
            </a:r>
            <a:r>
              <a:rPr lang="en-US" sz="3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f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(х</a:t>
            </a:r>
            <a:r>
              <a:rPr lang="ru-RU" sz="3000" b="1" i="1" baseline="-25000" smtClean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  <a:r>
              <a:rPr lang="ru-RU" sz="3000" b="1" i="1" smtClean="0">
                <a:solidFill>
                  <a:srgbClr val="FF3300"/>
                </a:solidFill>
                <a:latin typeface="Arial" charset="0"/>
                <a:cs typeface="Arial" charset="0"/>
              </a:rPr>
              <a:t>)</a:t>
            </a:r>
            <a:r>
              <a:rPr lang="ru-RU" sz="30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  <a:r>
              <a:rPr lang="ru-RU" sz="3000" b="1" i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79388" y="3429000"/>
            <a:ext cx="8893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000" b="1" i="1" u="sng">
                <a:solidFill>
                  <a:srgbClr val="FF3300"/>
                </a:solidFill>
                <a:cs typeface="Arial" charset="0"/>
              </a:rPr>
              <a:t>Определение 2.</a:t>
            </a:r>
            <a:r>
              <a:rPr lang="ru-RU" sz="3000" b="1" i="1">
                <a:cs typeface="Arial" charset="0"/>
              </a:rPr>
              <a:t> </a:t>
            </a:r>
            <a:r>
              <a:rPr lang="ru-RU" sz="3000" b="1" i="1">
                <a:solidFill>
                  <a:srgbClr val="000099"/>
                </a:solidFill>
                <a:cs typeface="Arial" charset="0"/>
              </a:rPr>
              <a:t>Точку х=х</a:t>
            </a:r>
            <a:r>
              <a:rPr lang="ru-RU" sz="3000" b="1" i="1" baseline="-25000">
                <a:solidFill>
                  <a:srgbClr val="000099"/>
                </a:solidFill>
                <a:cs typeface="Arial" charset="0"/>
              </a:rPr>
              <a:t>0</a:t>
            </a:r>
            <a:r>
              <a:rPr lang="ru-RU" sz="3000" b="1" i="1">
                <a:solidFill>
                  <a:srgbClr val="000099"/>
                </a:solidFill>
                <a:cs typeface="Arial" charset="0"/>
              </a:rPr>
              <a:t> называют </a:t>
            </a:r>
            <a:r>
              <a:rPr lang="ru-RU" sz="3000" b="1" i="1">
                <a:solidFill>
                  <a:srgbClr val="FF3300"/>
                </a:solidFill>
                <a:cs typeface="Arial" charset="0"/>
              </a:rPr>
              <a:t>точкой максимума функции у = </a:t>
            </a:r>
            <a:r>
              <a:rPr lang="en-US" sz="3000" b="1" i="1">
                <a:solidFill>
                  <a:srgbClr val="FF3300"/>
                </a:solidFill>
                <a:cs typeface="Arial" charset="0"/>
              </a:rPr>
              <a:t>f</a:t>
            </a:r>
            <a:r>
              <a:rPr lang="ru-RU" sz="3000" b="1" i="1">
                <a:solidFill>
                  <a:srgbClr val="FF3300"/>
                </a:solidFill>
                <a:cs typeface="Arial" charset="0"/>
              </a:rPr>
              <a:t>(х)</a:t>
            </a:r>
            <a:r>
              <a:rPr lang="ru-RU" sz="3000" b="1" i="1">
                <a:solidFill>
                  <a:srgbClr val="000099"/>
                </a:solidFill>
                <a:cs typeface="Arial" charset="0"/>
              </a:rPr>
              <a:t>, если у этой точки существует окрестность, для всех точек которой (кроме самой точки х=х</a:t>
            </a:r>
            <a:r>
              <a:rPr lang="ru-RU" sz="3000" b="1" i="1" baseline="-25000">
                <a:solidFill>
                  <a:srgbClr val="000099"/>
                </a:solidFill>
                <a:cs typeface="Arial" charset="0"/>
              </a:rPr>
              <a:t>0</a:t>
            </a:r>
            <a:r>
              <a:rPr lang="ru-RU" sz="3000" b="1" i="1">
                <a:solidFill>
                  <a:srgbClr val="000099"/>
                </a:solidFill>
                <a:cs typeface="Arial" charset="0"/>
              </a:rPr>
              <a:t>) выполняется неравенство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000" b="1" i="1">
                <a:solidFill>
                  <a:srgbClr val="000099"/>
                </a:solidFill>
                <a:cs typeface="Arial" charset="0"/>
              </a:rPr>
              <a:t>                               </a:t>
            </a:r>
            <a:r>
              <a:rPr lang="en-US" sz="3000" b="1" i="1">
                <a:solidFill>
                  <a:srgbClr val="FF3300"/>
                </a:solidFill>
                <a:cs typeface="Arial" charset="0"/>
              </a:rPr>
              <a:t>f</a:t>
            </a:r>
            <a:r>
              <a:rPr lang="ru-RU" sz="3000" b="1" i="1">
                <a:solidFill>
                  <a:srgbClr val="FF3300"/>
                </a:solidFill>
                <a:cs typeface="Arial" charset="0"/>
              </a:rPr>
              <a:t>(х)</a:t>
            </a:r>
            <a:r>
              <a:rPr lang="en-US" sz="30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000" b="1" i="1">
                <a:solidFill>
                  <a:srgbClr val="FF3300"/>
                </a:solidFill>
                <a:cs typeface="Arial" charset="0"/>
              </a:rPr>
              <a:t>f</a:t>
            </a:r>
            <a:r>
              <a:rPr lang="ru-RU" sz="3000" b="1" i="1">
                <a:solidFill>
                  <a:srgbClr val="FF3300"/>
                </a:solidFill>
                <a:cs typeface="Arial" charset="0"/>
              </a:rPr>
              <a:t>(х</a:t>
            </a:r>
            <a:r>
              <a:rPr lang="ru-RU" sz="3000" b="1" i="1" baseline="-25000">
                <a:solidFill>
                  <a:srgbClr val="FF3300"/>
                </a:solidFill>
                <a:cs typeface="Arial" charset="0"/>
              </a:rPr>
              <a:t>0</a:t>
            </a:r>
            <a:r>
              <a:rPr lang="ru-RU" sz="3000" b="1" i="1">
                <a:solidFill>
                  <a:srgbClr val="FF3300"/>
                </a:solidFill>
                <a:cs typeface="Arial" charset="0"/>
              </a:rPr>
              <a:t>)</a:t>
            </a:r>
            <a:r>
              <a:rPr lang="ru-RU" sz="3000" b="1" i="1">
                <a:solidFill>
                  <a:srgbClr val="000099"/>
                </a:solidFill>
                <a:cs typeface="Arial" charset="0"/>
              </a:rPr>
              <a:t>.</a:t>
            </a:r>
            <a:r>
              <a:rPr lang="ru-RU" sz="3000" b="1" i="1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body" idx="1"/>
          </p:nvPr>
        </p:nvSpPr>
        <p:spPr>
          <a:xfrm>
            <a:off x="250825" y="476250"/>
            <a:ext cx="8893175" cy="2232025"/>
          </a:xfrm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u="sng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Теорема 4</a:t>
            </a:r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Если функция у = </a:t>
            </a:r>
            <a:r>
              <a:rPr lang="en-US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(х) имеет экстремум в точке х=х</a:t>
            </a:r>
            <a:r>
              <a:rPr lang="ru-RU" b="1" i="1" baseline="-2500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ru-RU" b="1" i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, то этой точке производная либо равна нулю, либо не существует.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323850" y="2565400"/>
            <a:ext cx="88931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Внутренние точки области определения функции, в которых производная функции равна нулю, называют </a:t>
            </a:r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стационарными</a:t>
            </a:r>
            <a:r>
              <a:rPr lang="ru-RU" sz="32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, а внутренние точки области определения функции, в которых функция непрерывна, но производная не существует – </a:t>
            </a:r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критическими</a:t>
            </a:r>
            <a:r>
              <a:rPr lang="ru-RU" sz="32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297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/>
        </p:nvSpPr>
        <p:spPr bwMode="auto">
          <a:xfrm>
            <a:off x="250825" y="857232"/>
            <a:ext cx="8893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Теорема 5 </a:t>
            </a:r>
            <a:r>
              <a:rPr lang="ru-RU" sz="24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(достаточные условия экстремума)</a:t>
            </a: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600" b="1" i="1" dirty="0">
                <a:cs typeface="Times New Roman" pitchFamily="18" charset="0"/>
              </a:rPr>
              <a:t>Пусть функция у = </a:t>
            </a:r>
            <a:r>
              <a:rPr lang="en-US" sz="2600" b="1" i="1" dirty="0">
                <a:cs typeface="Times New Roman" pitchFamily="18" charset="0"/>
              </a:rPr>
              <a:t>f</a:t>
            </a:r>
            <a:r>
              <a:rPr lang="ru-RU" sz="2600" b="1" i="1" dirty="0">
                <a:cs typeface="Times New Roman" pitchFamily="18" charset="0"/>
              </a:rPr>
              <a:t>(</a:t>
            </a:r>
            <a:r>
              <a:rPr lang="ru-RU" sz="2600" b="1" i="1" dirty="0" err="1">
                <a:cs typeface="Times New Roman" pitchFamily="18" charset="0"/>
              </a:rPr>
              <a:t>х</a:t>
            </a:r>
            <a:r>
              <a:rPr lang="ru-RU" sz="2600" b="1" i="1" dirty="0">
                <a:cs typeface="Times New Roman" pitchFamily="18" charset="0"/>
              </a:rPr>
              <a:t>) непрерывна на промежутке Х и имеет внутри промежутка стационарную или критическую точку х=х</a:t>
            </a:r>
            <a:r>
              <a:rPr lang="ru-RU" sz="2600" b="1" i="1" baseline="-25000" dirty="0">
                <a:cs typeface="Times New Roman" pitchFamily="18" charset="0"/>
              </a:rPr>
              <a:t>0</a:t>
            </a:r>
            <a:r>
              <a:rPr lang="ru-RU" sz="2600" b="1" i="1" dirty="0">
                <a:cs typeface="Times New Roman" pitchFamily="18" charset="0"/>
              </a:rPr>
              <a:t>.Тогда: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arenR"/>
            </a:pPr>
            <a:r>
              <a:rPr lang="ru-RU" sz="2600" b="1" i="1" dirty="0" smtClean="0">
                <a:cs typeface="Times New Roman" pitchFamily="18" charset="0"/>
              </a:rPr>
              <a:t>Если в окрестности  </a:t>
            </a:r>
            <a:r>
              <a:rPr lang="ru-RU" sz="2600" b="1" i="1" dirty="0">
                <a:cs typeface="Times New Roman" pitchFamily="18" charset="0"/>
              </a:rPr>
              <a:t>этой точки </a:t>
            </a:r>
            <a:r>
              <a:rPr lang="ru-RU" sz="2600" b="1" i="1" dirty="0" smtClean="0">
                <a:cs typeface="Times New Roman" pitchFamily="18" charset="0"/>
              </a:rPr>
              <a:t>производная меняет знак с </a:t>
            </a:r>
            <a:r>
              <a:rPr lang="ru-RU" sz="2600" b="1" i="1" dirty="0" smtClean="0">
                <a:solidFill>
                  <a:srgbClr val="FF0000"/>
                </a:solidFill>
                <a:cs typeface="Times New Roman" pitchFamily="18" charset="0"/>
              </a:rPr>
              <a:t>плюса</a:t>
            </a:r>
            <a:r>
              <a:rPr lang="ru-RU" sz="2600" b="1" i="1" dirty="0" smtClean="0">
                <a:cs typeface="Times New Roman" pitchFamily="18" charset="0"/>
              </a:rPr>
              <a:t>  на  </a:t>
            </a:r>
            <a:r>
              <a:rPr lang="ru-RU" sz="2600" b="1" i="1" dirty="0" smtClean="0">
                <a:solidFill>
                  <a:srgbClr val="000099"/>
                </a:solidFill>
                <a:cs typeface="Times New Roman" pitchFamily="18" charset="0"/>
              </a:rPr>
              <a:t>минус</a:t>
            </a:r>
            <a:r>
              <a:rPr lang="ru-RU" sz="2600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600" b="1" i="1" dirty="0" smtClean="0"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то х=х</a:t>
            </a:r>
            <a:r>
              <a:rPr lang="ru-RU" sz="2600" b="1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– точка </a:t>
            </a:r>
            <a:r>
              <a:rPr lang="ru-RU" sz="2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максимум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arenR"/>
            </a:pPr>
            <a:r>
              <a:rPr lang="ru-RU" sz="2600" b="1" i="1" dirty="0" smtClean="0">
                <a:cs typeface="Times New Roman" pitchFamily="18" charset="0"/>
              </a:rPr>
              <a:t>Если в окрестности  этой точки производная меняет знак с </a:t>
            </a:r>
            <a:r>
              <a:rPr lang="ru-RU" sz="2600" b="1" i="1" dirty="0" smtClean="0">
                <a:solidFill>
                  <a:srgbClr val="000099"/>
                </a:solidFill>
                <a:cs typeface="Times New Roman" pitchFamily="18" charset="0"/>
              </a:rPr>
              <a:t>минуса</a:t>
            </a:r>
            <a:r>
              <a:rPr lang="ru-RU" sz="2600" b="1" i="1" dirty="0" smtClean="0">
                <a:cs typeface="Times New Roman" pitchFamily="18" charset="0"/>
              </a:rPr>
              <a:t>  на </a:t>
            </a:r>
            <a:r>
              <a:rPr lang="ru-RU" sz="2600" b="1" i="1" dirty="0" smtClean="0">
                <a:solidFill>
                  <a:srgbClr val="FF0000"/>
                </a:solidFill>
                <a:cs typeface="Times New Roman" pitchFamily="18" charset="0"/>
              </a:rPr>
              <a:t>плюс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то х=х</a:t>
            </a:r>
            <a:r>
              <a:rPr lang="ru-RU" sz="2600" b="1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– точка </a:t>
            </a:r>
            <a:r>
              <a:rPr lang="ru-RU" sz="2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минимума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функции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arenR"/>
            </a:pP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/>
          </p:cNvSpPr>
          <p:nvPr>
            <p:ph type="subTitle" idx="1"/>
          </p:nvPr>
        </p:nvSpPr>
        <p:spPr>
          <a:xfrm>
            <a:off x="539750" y="333375"/>
            <a:ext cx="7920038" cy="792163"/>
          </a:xfrm>
        </p:spPr>
        <p:txBody>
          <a:bodyPr/>
          <a:lstStyle/>
          <a:p>
            <a:r>
              <a:rPr lang="ru-RU" sz="3600" b="1" i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Для запоминания!!!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908175" y="1557338"/>
            <a:ext cx="5327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356100" y="1484313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700338" y="126841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5508625" y="1268413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5651500" y="1125538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995738" y="162877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</a:rPr>
              <a:t>min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835150" y="2852738"/>
            <a:ext cx="5327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356100" y="2781300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2700338" y="2492375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2843213" y="234950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364163" y="2565400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924300" y="29972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</a:rPr>
              <a:t>max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835150" y="4221163"/>
            <a:ext cx="5327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4356100" y="4149725"/>
            <a:ext cx="71438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555875" y="393382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508625" y="393382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987675" y="43656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Экстремума нет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763713" y="5589588"/>
            <a:ext cx="5327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4356100" y="5516563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H="1">
            <a:off x="2627313" y="5300663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2771775" y="5157788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5580063" y="5300663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5724525" y="5157788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2843213" y="59499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Экстремума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  <p:bldP spid="31749" grpId="1" build="p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/>
      <p:bldP spid="31762" grpId="0" animBg="1"/>
      <p:bldP spid="31763" grpId="0" animBg="1"/>
      <p:bldP spid="31764" grpId="0" animBg="1"/>
      <p:bldP spid="31765" grpId="0" animBg="1"/>
      <p:bldP spid="31766" grpId="0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ctrTitle"/>
          </p:nvPr>
        </p:nvSpPr>
        <p:spPr bwMode="auto">
          <a:xfrm>
            <a:off x="323850" y="260350"/>
            <a:ext cx="8496300" cy="1008063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i="1" u="sng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Arial" charset="0"/>
              </a:rPr>
              <a:t>Пример:</a:t>
            </a:r>
            <a:r>
              <a:rPr lang="ru-RU" sz="32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Найти точки экстремума функции у=3х</a:t>
            </a:r>
            <a:r>
              <a:rPr lang="ru-RU" sz="3200" baseline="300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4</a:t>
            </a:r>
            <a:r>
              <a:rPr lang="ru-RU" sz="32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 – 16х</a:t>
            </a:r>
            <a:r>
              <a:rPr lang="ru-RU" sz="3200" baseline="300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3</a:t>
            </a:r>
            <a:r>
              <a:rPr lang="ru-RU" sz="32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 + 24х</a:t>
            </a:r>
            <a:r>
              <a:rPr lang="ru-RU" sz="3200" baseline="300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2</a:t>
            </a:r>
            <a:r>
              <a:rPr lang="ru-RU" sz="320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 – 11.</a:t>
            </a:r>
          </a:p>
        </p:txBody>
      </p:sp>
      <p:sp>
        <p:nvSpPr>
          <p:cNvPr id="33797" name="Rectangle 5"/>
          <p:cNvSpPr>
            <a:spLocks noGrp="1"/>
          </p:cNvSpPr>
          <p:nvPr>
            <p:ph type="subTitle" idx="1"/>
          </p:nvPr>
        </p:nvSpPr>
        <p:spPr>
          <a:xfrm>
            <a:off x="323850" y="1196975"/>
            <a:ext cx="8208963" cy="1079500"/>
          </a:xfrm>
        </p:spPr>
        <p:txBody>
          <a:bodyPr/>
          <a:lstStyle/>
          <a:p>
            <a:pPr algn="l"/>
            <a:r>
              <a:rPr lang="ru-RU" b="1" i="1" u="sng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Решение:</a:t>
            </a:r>
            <a:r>
              <a:rPr lang="ru-RU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найдем производную данной функции: 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у</a:t>
            </a:r>
            <a:r>
              <a:rPr lang="en-US" b="1" i="1" baseline="30000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=12х</a:t>
            </a:r>
            <a:r>
              <a:rPr lang="ru-RU" b="1" i="1" baseline="30000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– 48х</a:t>
            </a:r>
            <a:r>
              <a:rPr lang="ru-RU" b="1" i="1" baseline="30000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Arial" charset="0"/>
              </a:rPr>
              <a:t> + 48х. 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258888" y="2133600"/>
            <a:ext cx="659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rgbClr val="6600CC"/>
                </a:solidFill>
              </a:rPr>
              <a:t>Найдем стационарные точки:</a:t>
            </a:r>
            <a:r>
              <a:rPr lang="ru-RU" sz="2800"/>
              <a:t>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268538" y="2708275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6600CC"/>
                </a:solidFill>
              </a:rPr>
              <a:t>12х</a:t>
            </a:r>
            <a:r>
              <a:rPr lang="ru-RU" sz="3200" b="1" i="1" baseline="30000">
                <a:solidFill>
                  <a:srgbClr val="6600CC"/>
                </a:solidFill>
              </a:rPr>
              <a:t>3</a:t>
            </a:r>
            <a:r>
              <a:rPr lang="ru-RU" sz="3200" b="1" i="1">
                <a:solidFill>
                  <a:srgbClr val="6600CC"/>
                </a:solidFill>
              </a:rPr>
              <a:t> – 48х</a:t>
            </a:r>
            <a:r>
              <a:rPr lang="ru-RU" sz="3200" b="1" i="1" baseline="30000">
                <a:solidFill>
                  <a:srgbClr val="6600CC"/>
                </a:solidFill>
              </a:rPr>
              <a:t>2</a:t>
            </a:r>
            <a:r>
              <a:rPr lang="ru-RU" sz="3200" b="1" i="1">
                <a:solidFill>
                  <a:srgbClr val="6600CC"/>
                </a:solidFill>
              </a:rPr>
              <a:t> + 48х=0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411413" y="3141663"/>
            <a:ext cx="3557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6600CC"/>
                </a:solidFill>
              </a:rPr>
              <a:t>12х(х</a:t>
            </a:r>
            <a:r>
              <a:rPr lang="ru-RU" sz="3200" b="1" i="1" baseline="30000">
                <a:solidFill>
                  <a:srgbClr val="6600CC"/>
                </a:solidFill>
              </a:rPr>
              <a:t>2</a:t>
            </a:r>
            <a:r>
              <a:rPr lang="ru-RU" sz="3200" b="1" i="1">
                <a:solidFill>
                  <a:srgbClr val="6600CC"/>
                </a:solidFill>
              </a:rPr>
              <a:t> – 4х + 4)=0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50825" y="4005263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00080"/>
                </a:solidFill>
              </a:rPr>
              <a:t>Производная обращается в нуль в точках х=0 и х=2</a:t>
            </a:r>
            <a:r>
              <a:rPr lang="ru-RU" sz="3200" b="1" i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843213" y="3644900"/>
            <a:ext cx="2643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6600CC"/>
                </a:solidFill>
              </a:rPr>
              <a:t>12х(х – 2)</a:t>
            </a:r>
            <a:r>
              <a:rPr lang="ru-RU" sz="3200" b="1" i="1" baseline="30000">
                <a:solidFill>
                  <a:srgbClr val="6600CC"/>
                </a:solidFill>
              </a:rPr>
              <a:t>2</a:t>
            </a:r>
            <a:r>
              <a:rPr lang="ru-RU" sz="3200" b="1" i="1">
                <a:solidFill>
                  <a:srgbClr val="6600CC"/>
                </a:solidFill>
              </a:rPr>
              <a:t>=0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835150" y="5373688"/>
            <a:ext cx="5327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3203575" y="5300663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292725" y="5300663"/>
            <a:ext cx="71438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124075" y="4724400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779838" y="4797425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867400" y="4797425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987675" y="53006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948488" y="53006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х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051050" y="5661025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99"/>
                </a:solidFill>
              </a:rPr>
              <a:t>Значит, х=0 – точка минимума.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build="p"/>
      <p:bldP spid="33798" grpId="0"/>
      <p:bldP spid="33799" grpId="0"/>
      <p:bldP spid="33800" grpId="0"/>
      <p:bldP spid="33801" grpId="0"/>
      <p:bldP spid="33802" grpId="0"/>
      <p:bldP spid="33803" grpId="0" animBg="1"/>
      <p:bldP spid="33804" grpId="0" animBg="1"/>
      <p:bldP spid="33805" grpId="0" animBg="1"/>
      <p:bldP spid="33806" grpId="0"/>
      <p:bldP spid="33807" grpId="0"/>
      <p:bldP spid="33808" grpId="0"/>
      <p:bldP spid="33809" grpId="0"/>
      <p:bldP spid="33810" grpId="0"/>
      <p:bldP spid="33811" grpId="0"/>
      <p:bldP spid="338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539750" y="476250"/>
            <a:ext cx="8229600" cy="6121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Алгоритм исследования непрерывной функции </a:t>
            </a:r>
            <a:r>
              <a:rPr lang="ru-RU" sz="2800" b="1" i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у=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800" b="1" i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х</a:t>
            </a: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) на монотонность и экстремумы: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Найти производную </a:t>
            </a: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800" b="1" i="1" baseline="300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х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).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Найти стационарные (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800" b="1" i="1" baseline="300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х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)=0) и критические (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800" b="1" i="1" baseline="300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х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) не существует) точки функции 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у=</a:t>
            </a:r>
            <a:r>
              <a:rPr lang="en-US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х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).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Отметить стационарные и критические точки на числовой прямой и определить знаки производной на получившихся промежутках.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Сделать вывод о промежутках монотонности и максимумах и минимумах.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Написать конспект;</a:t>
            </a:r>
          </a:p>
          <a:p>
            <a:r>
              <a:rPr lang="ru-RU" dirty="0" smtClean="0"/>
              <a:t>Найдите точки экстремума функции: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857495"/>
            <a:ext cx="5072099" cy="110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647</TotalTime>
  <Words>612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МАТЕМАТИКА</vt:lpstr>
      <vt:lpstr>Слайд 1</vt:lpstr>
      <vt:lpstr>Слайд 2</vt:lpstr>
      <vt:lpstr>Слайд 3</vt:lpstr>
      <vt:lpstr>Слайд 4</vt:lpstr>
      <vt:lpstr>Слайд 5</vt:lpstr>
      <vt:lpstr>Слайд 6</vt:lpstr>
      <vt:lpstr>Пример:Найти точки экстремума функции у=3х4 – 16х3 + 24х2 – 11.</vt:lpstr>
      <vt:lpstr>Слайд 8</vt:lpstr>
      <vt:lpstr>Домашнее задание:</vt:lpstr>
      <vt:lpstr>Используемая литература: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производной для исследования функции на монотонность и экстремумы</dc:title>
  <dc:creator>Comp</dc:creator>
  <cp:lastModifiedBy>SERGEY</cp:lastModifiedBy>
  <cp:revision>33</cp:revision>
  <dcterms:created xsi:type="dcterms:W3CDTF">2011-07-26T03:24:12Z</dcterms:created>
  <dcterms:modified xsi:type="dcterms:W3CDTF">2020-05-11T17:34:12Z</dcterms:modified>
</cp:coreProperties>
</file>