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03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05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2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14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10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64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74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22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56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824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29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2DD1D-CB32-478C-B1CF-37F957683769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E8763-11EF-4556-AD8D-EBA932052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21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450703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Система питания дизеля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702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Плунжерная пара</a:t>
            </a:r>
            <a:r>
              <a:rPr lang="ru-RU" sz="2800" dirty="0"/>
              <a:t> представляет собой </a:t>
            </a:r>
            <a:r>
              <a:rPr lang="ru-RU" sz="2800" dirty="0" smtClean="0"/>
              <a:t>плунжер </a:t>
            </a:r>
            <a:r>
              <a:rPr lang="ru-RU" sz="2800" dirty="0"/>
              <a:t>и </a:t>
            </a:r>
            <a:r>
              <a:rPr lang="ru-RU" sz="2800" dirty="0" smtClean="0"/>
              <a:t>втулку </a:t>
            </a:r>
            <a:r>
              <a:rPr lang="ru-RU" sz="2800" dirty="0"/>
              <a:t>небольшого размера. Плунжер и втулку изготавливают из высококачественной стали с высокой точностью и в процессе изготовления индивидуально притирают друг к другу, чтобы обеспечить минимальный зазор в сопряжении. Во втулке на разном уровне просверлены два отверстия. Через одно отверстие (впускное) топливо поступает, а через другое (выпускное) отводится. В многоплунжерном насосе число плунжерных пар равно числу цилиндров двигателя и каждая пара снабжает топливом определенный цилиндр.</a:t>
            </a:r>
          </a:p>
        </p:txBody>
      </p:sp>
    </p:spTree>
    <p:extLst>
      <p:ext uri="{BB962C8B-B14F-4D97-AF65-F5344CB8AC3E}">
        <p14:creationId xmlns:p14="http://schemas.microsoft.com/office/powerpoint/2010/main" val="1203601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Плунжерные пары установлены в корпусе ТНВД, в котором имеются каналы для подвода и отвода топлива. Каждый плунжер на боковой поверхности имеет специальную спиральную канавку — отсечную кромку. В нижней части корпуса ТНВД на подшипниках качения установлен кулачковый вал, который приводится от коленчатого вала двигателя. Все плунжеры с помощью пружин прижимаются к соответствующим кулачкам. </a:t>
            </a:r>
            <a:endParaRPr lang="ru-RU" sz="2800" dirty="0" smtClean="0"/>
          </a:p>
          <a:p>
            <a:r>
              <a:rPr lang="ru-RU" sz="2800" dirty="0" smtClean="0"/>
              <a:t>При </a:t>
            </a:r>
            <a:r>
              <a:rPr lang="ru-RU" sz="2800" dirty="0"/>
              <a:t>вращении кулачкового вала кулачки в определенной последовательности перемещают плунжеры внутри втулок. При движении плунжера вверх он сначала закрывает выпускное отверстие во втулке, а затем впускное.</a:t>
            </a:r>
          </a:p>
        </p:txBody>
      </p:sp>
    </p:spTree>
    <p:extLst>
      <p:ext uri="{BB962C8B-B14F-4D97-AF65-F5344CB8AC3E}">
        <p14:creationId xmlns:p14="http://schemas.microsoft.com/office/powerpoint/2010/main" val="2980963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Под давлением топлива открывается нагнетательный клапан, находящийся сверху гильзы, и топливо поступает через трубопроводы высокого давления к соответствующим форсункам</a:t>
            </a:r>
            <a:r>
              <a:rPr lang="ru-RU" sz="2800" dirty="0" smtClean="0"/>
              <a:t>.</a:t>
            </a:r>
          </a:p>
          <a:p>
            <a:r>
              <a:rPr lang="ru-RU" sz="2800" dirty="0"/>
              <a:t>Если поворачивать плунжер внутри гильзы, то из-за наклона отсечной кромки будет изменяться момент окончания подачи топлива, а следовательно, и количество этого топлива. Для поворота плунжеров на каждом из них закреплена шестерня, находящаяся в зацеплении с зубчатой рейкой. Рейка связана механическим приводом с педалью акселератора. Поэтому нажатие педали вызывает перемещение рейки, которая одновременно поворачивает все плунжеры и изменяет количество топлива, поступающего в цилиндры двигателя. </a:t>
            </a:r>
          </a:p>
        </p:txBody>
      </p:sp>
    </p:spTree>
    <p:extLst>
      <p:ext uri="{BB962C8B-B14F-4D97-AF65-F5344CB8AC3E}">
        <p14:creationId xmlns:p14="http://schemas.microsoft.com/office/powerpoint/2010/main" val="3099814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7468"/>
            <a:ext cx="70846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Регулирование подачи топлива в ТНВД </a:t>
            </a:r>
            <a:endParaRPr lang="ru-RU" sz="2800" dirty="0"/>
          </a:p>
        </p:txBody>
      </p:sp>
      <p:pic>
        <p:nvPicPr>
          <p:cNvPr id="6146" name="Picture 2" descr="Файл:ТНВД 8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" t="8069" r="64265" b="12554"/>
          <a:stretch/>
        </p:blipFill>
        <p:spPr bwMode="auto">
          <a:xfrm>
            <a:off x="107504" y="572910"/>
            <a:ext cx="3106751" cy="3072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1560" y="4221088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 — из топливного канала;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2 — к форсунке;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3 — втулка;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4 — плунжер;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5 — нижняя регулирующая спиральная выемка;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6 — вертикальная канавка</a:t>
            </a:r>
          </a:p>
        </p:txBody>
      </p:sp>
      <p:pic>
        <p:nvPicPr>
          <p:cNvPr id="5" name="Picture 2" descr="Файл:ТНВД 8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73" t="8069" r="27008" b="12554"/>
          <a:stretch/>
        </p:blipFill>
        <p:spPr bwMode="auto">
          <a:xfrm>
            <a:off x="3923928" y="595520"/>
            <a:ext cx="2604654" cy="3072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Файл:ТНВД 8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66" t="8070" r="1554" b="30665"/>
          <a:stretch/>
        </p:blipFill>
        <p:spPr bwMode="auto">
          <a:xfrm>
            <a:off x="7308304" y="625802"/>
            <a:ext cx="1651324" cy="237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37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Файл:ТНВД 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2282" r="5527"/>
          <a:stretch/>
        </p:blipFill>
        <p:spPr bwMode="auto">
          <a:xfrm>
            <a:off x="216024" y="53870"/>
            <a:ext cx="2987824" cy="680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067944" y="1124744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1 — корпус распылителя;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2 — игла;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3 — гайка;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4 — установочные штифты;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5 — </a:t>
            </a:r>
            <a:r>
              <a:rPr lang="ru-RU" sz="2400" dirty="0" err="1"/>
              <a:t>проставка</a:t>
            </a:r>
            <a:r>
              <a:rPr lang="ru-RU" sz="2400" dirty="0"/>
              <a:t>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6 — штанга;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7 — корпус форсунки;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8 — уплотнительное кольцо;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9 — штуцер;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10 — фильтр;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11 — уплотняющая втулка;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12 — регулировочные прокладки;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13 — упорная прокладка;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14 — пружина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63888" y="188640"/>
            <a:ext cx="55175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Конструкция форсунки с механическим</a:t>
            </a:r>
            <a:br>
              <a:rPr lang="ru-RU" sz="2400" b="1" dirty="0" smtClean="0"/>
            </a:br>
            <a:r>
              <a:rPr lang="ru-RU" sz="2400" b="1" dirty="0" smtClean="0"/>
              <a:t>управлением (ранние дизеля)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852237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19737" y="116632"/>
            <a:ext cx="35484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>
                <a:solidFill>
                  <a:srgbClr val="FF0000"/>
                </a:solidFill>
              </a:rPr>
              <a:t>Типы камер сгорания</a:t>
            </a:r>
          </a:p>
        </p:txBody>
      </p:sp>
      <p:pic>
        <p:nvPicPr>
          <p:cNvPr id="8195" name="Picture 3" descr="Камеры сгорания дизелей"/>
          <p:cNvPicPr>
            <a:picLocks noChangeAspect="1" noChangeArrowheads="1"/>
          </p:cNvPicPr>
          <p:nvPr/>
        </p:nvPicPr>
        <p:blipFill rotWithShape="1"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5170" t="25165"/>
          <a:stretch/>
        </p:blipFill>
        <p:spPr bwMode="auto">
          <a:xfrm>
            <a:off x="395536" y="1052736"/>
            <a:ext cx="2808312" cy="25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Камеры сгорания дизелей"/>
          <p:cNvPicPr>
            <a:picLocks noChangeAspect="1" noChangeArrowheads="1"/>
          </p:cNvPicPr>
          <p:nvPr/>
        </p:nvPicPr>
        <p:blipFill rotWithShape="1"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7415" t="7449" b="75163"/>
          <a:stretch/>
        </p:blipFill>
        <p:spPr bwMode="auto">
          <a:xfrm>
            <a:off x="558006" y="3318012"/>
            <a:ext cx="2645842" cy="60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Камеры сгорания дизелей"/>
          <p:cNvPicPr>
            <a:picLocks noChangeAspect="1" noChangeArrowheads="1"/>
          </p:cNvPicPr>
          <p:nvPr/>
        </p:nvPicPr>
        <p:blipFill rotWithShape="1"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27"/>
          <a:stretch/>
        </p:blipFill>
        <p:spPr bwMode="auto">
          <a:xfrm>
            <a:off x="3608625" y="675890"/>
            <a:ext cx="5381261" cy="346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4509120"/>
            <a:ext cx="88924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Форма камеры сгорания значительно влияет на качество процесса смесеобразования, а значит и на мощность и шумность работы двигателя. Камеры сгорания дизельных двигателей разделяются на два основных типа: </a:t>
            </a:r>
            <a:r>
              <a:rPr lang="ru-RU" sz="2800" b="1" dirty="0"/>
              <a:t>неразделенные и разделенные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744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Дизельные двигатели </a:t>
            </a:r>
            <a:r>
              <a:rPr lang="ru-RU" sz="2800" b="1" u="sng" dirty="0"/>
              <a:t>с неразделенной камерой </a:t>
            </a:r>
            <a:r>
              <a:rPr lang="ru-RU" sz="2800" dirty="0"/>
              <a:t>называют также дизелями с непосредственным впрыском. </a:t>
            </a:r>
            <a:endParaRPr lang="ru-RU" sz="2800" dirty="0" smtClean="0"/>
          </a:p>
          <a:p>
            <a:pPr algn="ctr"/>
            <a:r>
              <a:rPr lang="ru-RU" sz="2800" b="1" dirty="0" smtClean="0"/>
              <a:t>Топливо </a:t>
            </a:r>
            <a:r>
              <a:rPr lang="ru-RU" sz="2800" b="1" dirty="0"/>
              <a:t>впрыскивается непосредственно в цилиндр, камера сгорания выполнена в днище поршня. </a:t>
            </a:r>
            <a:endParaRPr lang="ru-RU" sz="2800" b="1" dirty="0" smtClean="0"/>
          </a:p>
          <a:p>
            <a:r>
              <a:rPr lang="ru-RU" sz="2800" dirty="0" smtClean="0"/>
              <a:t>До </a:t>
            </a:r>
            <a:r>
              <a:rPr lang="ru-RU" sz="2800" dirty="0"/>
              <a:t>недавнего времени непосредственный впрыск использовался на </a:t>
            </a:r>
            <a:r>
              <a:rPr lang="ru-RU" sz="2800" dirty="0" err="1"/>
              <a:t>низкооборотистых</a:t>
            </a:r>
            <a:r>
              <a:rPr lang="ru-RU" sz="2800" dirty="0"/>
              <a:t> дизелях большого объема </a:t>
            </a:r>
            <a:r>
              <a:rPr lang="ru-RU" sz="2800" dirty="0" smtClean="0"/>
              <a:t>(на </a:t>
            </a:r>
            <a:r>
              <a:rPr lang="ru-RU" sz="2800" dirty="0"/>
              <a:t>грузовиках). Хотя такие двигатели экономичнее моторов с разделенными камерами сгорания, их применение на небольших дизелях сдерживалось трудностями организации процесса сгорания, а также повышенными шумом и вибрацией, особенно в режиме разгона</a:t>
            </a:r>
            <a:r>
              <a:rPr lang="ru-RU" sz="2800" dirty="0" smtClean="0"/>
              <a:t>.</a:t>
            </a:r>
          </a:p>
          <a:p>
            <a:r>
              <a:rPr lang="ru-RU" sz="2800" dirty="0"/>
              <a:t>Сейчас благодаря </a:t>
            </a:r>
            <a:r>
              <a:rPr lang="ru-RU" sz="2800" dirty="0" smtClean="0"/>
              <a:t>внедрению </a:t>
            </a:r>
            <a:r>
              <a:rPr lang="ru-RU" sz="2800" dirty="0"/>
              <a:t>электронного управления </a:t>
            </a:r>
            <a:r>
              <a:rPr lang="ru-RU" sz="2800" dirty="0" smtClean="0"/>
              <a:t>удалось </a:t>
            </a:r>
            <a:r>
              <a:rPr lang="ru-RU" sz="2800" dirty="0"/>
              <a:t>оптимизировать процесс </a:t>
            </a:r>
            <a:r>
              <a:rPr lang="ru-RU" sz="2800" dirty="0" smtClean="0"/>
              <a:t>сгорания.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23803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При </a:t>
            </a:r>
            <a:r>
              <a:rPr lang="ru-RU" sz="2800" b="1" u="sng" dirty="0"/>
              <a:t>форкамерном </a:t>
            </a:r>
            <a:r>
              <a:rPr lang="ru-RU" sz="2800" dirty="0"/>
              <a:t>процессе топливо впрыскивается в специальную предварительную камеру, связанную с цилиндром несколькими небольшими каналами или отверстиями, ударяется об ее стенки и перемешивается с воздухом. Воспламенившись, смесь поступает в основную камеру сгорания, где и сгорает полностью. Сечение каналов подбирается так, чтобы при ходе поршня вверх (сжатие) и вниз (расширение) между цилиндром и </a:t>
            </a:r>
            <a:r>
              <a:rPr lang="ru-RU" sz="2800" dirty="0" err="1"/>
              <a:t>форкамерой</a:t>
            </a:r>
            <a:r>
              <a:rPr lang="ru-RU" sz="2800" dirty="0"/>
              <a:t> возникал большой перепад давления, вызывающий течение газов через отверстия с большой скоростью.</a:t>
            </a:r>
          </a:p>
        </p:txBody>
      </p:sp>
    </p:spTree>
    <p:extLst>
      <p:ext uri="{BB962C8B-B14F-4D97-AF65-F5344CB8AC3E}">
        <p14:creationId xmlns:p14="http://schemas.microsoft.com/office/powerpoint/2010/main" val="4031675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Во время </a:t>
            </a:r>
            <a:r>
              <a:rPr lang="ru-RU" sz="2800" b="1" u="sng" dirty="0" err="1"/>
              <a:t>вихрекамерного</a:t>
            </a:r>
            <a:r>
              <a:rPr lang="ru-RU" sz="2800" dirty="0"/>
              <a:t> процесса сгорание также начинается в специальной отдельной камере, только выполненной в виде полого шара. В период такта сжатия воздух по соединительному каналу поступает в предкамеру и интенсивно закручивается (образует вихрь) в ней. Впрыснутое в определенный момент топливо хорошо перемешивается с воздухом.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061390"/>
            <a:ext cx="85689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Таким образом, при разделенной камере сгорания происходит как бы двухступенчатое сгорание топлива. Это снижает нагрузку на поршневую группу, а также делает звук работы двигателя более мягким. </a:t>
            </a:r>
          </a:p>
        </p:txBody>
      </p:sp>
    </p:spTree>
    <p:extLst>
      <p:ext uri="{BB962C8B-B14F-4D97-AF65-F5344CB8AC3E}">
        <p14:creationId xmlns:p14="http://schemas.microsoft.com/office/powerpoint/2010/main" val="2375320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5196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u="sng" dirty="0"/>
              <a:t>Недостатком дизельных двигателей с разделенной камерой сгорания являются: </a:t>
            </a:r>
            <a:endParaRPr lang="ru-RU" sz="2800" b="1" u="sng" dirty="0" smtClean="0"/>
          </a:p>
          <a:p>
            <a:pPr>
              <a:lnSpc>
                <a:spcPct val="150000"/>
              </a:lnSpc>
            </a:pPr>
            <a:r>
              <a:rPr lang="ru-RU" sz="2800" dirty="0" smtClean="0"/>
              <a:t>1) увеличение </a:t>
            </a:r>
            <a:r>
              <a:rPr lang="ru-RU" sz="2800" dirty="0"/>
              <a:t>расхода топлива вследствие потерь из-за увеличенной поверхности камеры сгорания, больших потерь на перетекание воздушного заряда в дополнительную камеру и горящей смеси обратно в </a:t>
            </a:r>
            <a:r>
              <a:rPr lang="ru-RU" sz="2800" dirty="0" smtClean="0"/>
              <a:t>цилиндр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2) ухудшаются </a:t>
            </a:r>
            <a:r>
              <a:rPr lang="ru-RU" sz="2800" dirty="0"/>
              <a:t>пусковые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172006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Назначение: </a:t>
            </a:r>
            <a:r>
              <a:rPr lang="ru-RU" sz="2400" dirty="0" smtClean="0"/>
              <a:t>подача в цилиндры двигателя воздуха и топлива.</a:t>
            </a:r>
          </a:p>
          <a:p>
            <a:endParaRPr lang="ru-RU" sz="2400" dirty="0" smtClean="0"/>
          </a:p>
          <a:p>
            <a:r>
              <a:rPr lang="ru-RU" sz="2400" b="1" u="sng" dirty="0" smtClean="0"/>
              <a:t>Состоит из: </a:t>
            </a:r>
            <a:r>
              <a:rPr lang="ru-RU" sz="2400" dirty="0" smtClean="0"/>
              <a:t>1. Система подачи топлива</a:t>
            </a:r>
          </a:p>
          <a:p>
            <a:r>
              <a:rPr lang="ru-RU" sz="2400" dirty="0" smtClean="0"/>
              <a:t>                       2. Система подачи воздуха.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909276"/>
            <a:ext cx="87849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 Главные </a:t>
            </a:r>
            <a:r>
              <a:rPr lang="ru-RU" sz="2800" dirty="0" smtClean="0"/>
              <a:t>отличия </a:t>
            </a:r>
            <a:r>
              <a:rPr lang="ru-RU" sz="2800" dirty="0"/>
              <a:t>заключаются в способе образования и воспламенения топливо-воздушной смеси. </a:t>
            </a:r>
            <a:endParaRPr lang="ru-RU" sz="2800" dirty="0" smtClean="0"/>
          </a:p>
          <a:p>
            <a:r>
              <a:rPr lang="ru-RU" sz="2800" dirty="0" smtClean="0"/>
              <a:t>В </a:t>
            </a:r>
            <a:r>
              <a:rPr lang="ru-RU" sz="2800" dirty="0"/>
              <a:t>карбюраторных и обычных </a:t>
            </a:r>
            <a:r>
              <a:rPr lang="ru-RU" sz="2800" dirty="0" err="1"/>
              <a:t>инжекторных</a:t>
            </a:r>
            <a:r>
              <a:rPr lang="ru-RU" sz="2800" dirty="0"/>
              <a:t> двигателях приготовление смеси происходит не в цилиндре, а во впускном </a:t>
            </a:r>
            <a:r>
              <a:rPr lang="ru-RU" sz="2800" dirty="0" smtClean="0"/>
              <a:t>коллекторе. </a:t>
            </a:r>
            <a:r>
              <a:rPr lang="ru-RU" sz="2800" dirty="0"/>
              <a:t>В бензиновых двигателях с непосредственным впрыском смесь образуется так же как и в дизелях- непосредственно в цилиндре. В бензиновом моторе топливо-воздушная смесь в цилиндре воспламеняется </a:t>
            </a:r>
            <a:r>
              <a:rPr lang="ru-RU" sz="2800" dirty="0" smtClean="0"/>
              <a:t>от </a:t>
            </a:r>
            <a:r>
              <a:rPr lang="ru-RU" sz="2800" dirty="0"/>
              <a:t>искрового разряда. В дизеле </a:t>
            </a:r>
            <a:r>
              <a:rPr lang="ru-RU" sz="2800" dirty="0" smtClean="0"/>
              <a:t>топливо </a:t>
            </a:r>
            <a:r>
              <a:rPr lang="ru-RU" sz="2800" dirty="0"/>
              <a:t>воспламеняется не от искры, а вследствие высокой температуры воздуха в цилиндре.</a:t>
            </a:r>
          </a:p>
        </p:txBody>
      </p:sp>
    </p:spTree>
    <p:extLst>
      <p:ext uri="{BB962C8B-B14F-4D97-AF65-F5344CB8AC3E}">
        <p14:creationId xmlns:p14="http://schemas.microsoft.com/office/powerpoint/2010/main" val="68170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/>
              <a:t>Рабочий процесс в дизеле происходит </a:t>
            </a:r>
            <a:r>
              <a:rPr lang="ru-RU" sz="2800" b="1" u="sng" dirty="0" smtClean="0"/>
              <a:t>следующим </a:t>
            </a:r>
            <a:r>
              <a:rPr lang="ru-RU" sz="2800" b="1" u="sng" dirty="0"/>
              <a:t>образом: </a:t>
            </a:r>
            <a:endParaRPr lang="ru-RU" sz="2800" b="1" u="sng" dirty="0" smtClean="0"/>
          </a:p>
          <a:p>
            <a:endParaRPr lang="ru-RU" sz="2800" b="1" u="sng" dirty="0" smtClean="0"/>
          </a:p>
          <a:p>
            <a:r>
              <a:rPr lang="ru-RU" sz="2800" dirty="0" smtClean="0"/>
              <a:t>Вначале </a:t>
            </a:r>
            <a:r>
              <a:rPr lang="ru-RU" sz="2800" dirty="0"/>
              <a:t>в цилиндр попадает чистый воздух, который за счет большой степени сжатия </a:t>
            </a:r>
            <a:r>
              <a:rPr lang="ru-RU" sz="2800" dirty="0" smtClean="0"/>
              <a:t>(15:1 - 25:1</a:t>
            </a:r>
            <a:r>
              <a:rPr lang="ru-RU" sz="2800" dirty="0"/>
              <a:t>) разогревается до 700-900°С. </a:t>
            </a:r>
            <a:endParaRPr lang="ru-RU" sz="2800" dirty="0" smtClean="0"/>
          </a:p>
          <a:p>
            <a:r>
              <a:rPr lang="ru-RU" sz="2800" dirty="0" smtClean="0"/>
              <a:t>Дизтопливо </a:t>
            </a:r>
            <a:r>
              <a:rPr lang="ru-RU" sz="2800" dirty="0"/>
              <a:t>впрыскивается под высоким давлением в камеру сгорания при подходе поршня к </a:t>
            </a:r>
            <a:r>
              <a:rPr lang="ru-RU" sz="2800" dirty="0" smtClean="0"/>
              <a:t>ВМТ. </a:t>
            </a:r>
            <a:r>
              <a:rPr lang="ru-RU" sz="2800" dirty="0"/>
              <a:t>А так как воздух уже сильно разогрет, после смешивания с ним происходит воспламенение топлива.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4790" y="5373216"/>
            <a:ext cx="87096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Дизельное топливо отличается от бензина более высокой плотностью и смазывающей способностью.</a:t>
            </a:r>
          </a:p>
        </p:txBody>
      </p:sp>
    </p:spTree>
    <p:extLst>
      <p:ext uri="{BB962C8B-B14F-4D97-AF65-F5344CB8AC3E}">
        <p14:creationId xmlns:p14="http://schemas.microsoft.com/office/powerpoint/2010/main" val="3938706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6632"/>
            <a:ext cx="8171724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</a:rPr>
              <a:t>Преимущества дизеля: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Более дешёвое топливо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Больший КПД </a:t>
            </a:r>
            <a:br>
              <a:rPr lang="ru-RU" sz="2800" dirty="0" smtClean="0"/>
            </a:br>
            <a:r>
              <a:rPr lang="ru-RU" sz="2800" dirty="0" smtClean="0"/>
              <a:t>(у дизеля  35–45%, у бензинового  25–30%)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Больший крутящий момент</a:t>
            </a:r>
          </a:p>
          <a:p>
            <a:pPr marL="342900" indent="-342900">
              <a:buFontTx/>
              <a:buAutoNum type="arabicPeriod"/>
            </a:pPr>
            <a:r>
              <a:rPr lang="ru-RU" sz="2800" dirty="0" smtClean="0"/>
              <a:t>Возможность работать на бедных рабочих смесях</a:t>
            </a:r>
          </a:p>
          <a:p>
            <a:pPr marL="342900" indent="-342900">
              <a:buAutoNum type="arabicPeriod"/>
            </a:pPr>
            <a:endParaRPr lang="ru-RU" sz="2800" dirty="0" smtClean="0"/>
          </a:p>
          <a:p>
            <a:pPr marL="342900" indent="-342900">
              <a:buAutoNum type="arabicPeriod"/>
            </a:pPr>
            <a:endParaRPr lang="ru-RU" sz="2800" dirty="0"/>
          </a:p>
          <a:p>
            <a:pPr marL="342900" indent="-342900">
              <a:buAutoNum type="arabicPeriod"/>
            </a:pPr>
            <a:endParaRPr lang="ru-RU" sz="2800" dirty="0" smtClean="0"/>
          </a:p>
          <a:p>
            <a:pPr marL="342900" indent="-342900">
              <a:buAutoNum type="arabicPeriod"/>
            </a:pPr>
            <a:r>
              <a:rPr lang="ru-RU" sz="2800" dirty="0" smtClean="0"/>
              <a:t>Экономичность</a:t>
            </a:r>
          </a:p>
          <a:p>
            <a:endParaRPr lang="ru-RU" sz="2800" dirty="0"/>
          </a:p>
          <a:p>
            <a:r>
              <a:rPr lang="ru-RU" sz="2800" b="1" u="sng" dirty="0" smtClean="0">
                <a:solidFill>
                  <a:srgbClr val="FF0000"/>
                </a:solidFill>
              </a:rPr>
              <a:t>Недостатки:</a:t>
            </a:r>
          </a:p>
          <a:p>
            <a:r>
              <a:rPr lang="ru-RU" sz="2800" dirty="0" smtClean="0"/>
              <a:t>повышенная </a:t>
            </a:r>
            <a:r>
              <a:rPr lang="ru-RU" sz="2800" dirty="0"/>
              <a:t>шумность и </a:t>
            </a:r>
            <a:r>
              <a:rPr lang="ru-RU" sz="2800" dirty="0" smtClean="0"/>
              <a:t>вибрация</a:t>
            </a:r>
          </a:p>
          <a:p>
            <a:r>
              <a:rPr lang="ru-RU" sz="2800" dirty="0" smtClean="0"/>
              <a:t>меньшая мощность </a:t>
            </a:r>
          </a:p>
          <a:p>
            <a:r>
              <a:rPr lang="ru-RU" sz="2800" dirty="0" smtClean="0"/>
              <a:t>трудность </a:t>
            </a:r>
            <a:r>
              <a:rPr lang="ru-RU" sz="2800" dirty="0"/>
              <a:t>холодного </a:t>
            </a:r>
            <a:r>
              <a:rPr lang="ru-RU" sz="2800" dirty="0" smtClean="0"/>
              <a:t>пуска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907704" y="2852936"/>
            <a:ext cx="0" cy="11654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23728" y="3111351"/>
            <a:ext cx="2138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следовательно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1800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истема питания впрыск 8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5" t="6441" r="8353" b="6530"/>
          <a:stretch/>
        </p:blipFill>
        <p:spPr bwMode="auto">
          <a:xfrm>
            <a:off x="107504" y="740917"/>
            <a:ext cx="4480489" cy="5568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44008" y="1112545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/>
              <a:t>1 — топливный бак;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2 — подкачивающий насос;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3 — топливный фильтр;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4 — топливный насос высокого </a:t>
            </a:r>
            <a:r>
              <a:rPr lang="ru-RU" sz="2800" dirty="0" smtClean="0"/>
              <a:t>давления (ТНВД);</a:t>
            </a:r>
            <a:br>
              <a:rPr lang="ru-RU" sz="2800" dirty="0" smtClean="0"/>
            </a:br>
            <a:r>
              <a:rPr lang="ru-RU" sz="2800" dirty="0"/>
              <a:t>5 — форсунка;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6 — сливная магистраль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79912" y="313492"/>
            <a:ext cx="5210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Схема системы питания дизеля</a:t>
            </a:r>
            <a:r>
              <a:rPr lang="ru-RU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87733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640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/>
              <a:t>Топливный бак</a:t>
            </a:r>
          </a:p>
          <a:p>
            <a:r>
              <a:rPr lang="ru-RU" sz="2800" dirty="0" smtClean="0"/>
              <a:t>Ёмкость </a:t>
            </a:r>
            <a:r>
              <a:rPr lang="ru-RU" sz="2800" dirty="0"/>
              <a:t>для хранения запаса жидкого топлива (бензин, дизельное топливо) на борту автомобиля. Изготавливаются из металла или пластика</a:t>
            </a:r>
          </a:p>
        </p:txBody>
      </p:sp>
      <p:pic>
        <p:nvPicPr>
          <p:cNvPr id="2050" name="Picture 2" descr="Распределенный впрыск 69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19" r="20898"/>
          <a:stretch/>
        </p:blipFill>
        <p:spPr bwMode="auto">
          <a:xfrm>
            <a:off x="323528" y="3122965"/>
            <a:ext cx="1728192" cy="2970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11760" y="2708920"/>
            <a:ext cx="6606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Топливные </a:t>
            </a:r>
            <a:r>
              <a:rPr lang="ru-RU" sz="2800" dirty="0"/>
              <a:t>фильтры нужны для защиты форсунок от загрязнений.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Обычно фильтр устанавливают в отсеке двигателя или рядом с бензобаком</a:t>
            </a:r>
            <a:r>
              <a:rPr lang="ru-RU" sz="2800" dirty="0" smtClean="0"/>
              <a:t>. Грязные частицы удерживаются фильтрационной бумагой. </a:t>
            </a:r>
            <a:br>
              <a:rPr lang="ru-RU" sz="2800" dirty="0" smtClean="0"/>
            </a:br>
            <a:r>
              <a:rPr lang="ru-RU" sz="2800" b="1" dirty="0" err="1" smtClean="0"/>
              <a:t>Грязеёмкость</a:t>
            </a:r>
            <a:r>
              <a:rPr lang="ru-RU" sz="2800" dirty="0"/>
              <a:t> фильтров зависит от площади фильтрующей поверхности и пористости </a:t>
            </a:r>
            <a:r>
              <a:rPr lang="ru-RU" sz="2800" dirty="0" smtClean="0"/>
              <a:t>бумаги. 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204864"/>
            <a:ext cx="3383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 smtClean="0"/>
              <a:t>Топливные фильтры</a:t>
            </a:r>
            <a:endParaRPr lang="ru-RU" sz="2800" b="1" u="sng" dirty="0"/>
          </a:p>
        </p:txBody>
      </p:sp>
    </p:spTree>
    <p:extLst>
      <p:ext uri="{BB962C8B-B14F-4D97-AF65-F5344CB8AC3E}">
        <p14:creationId xmlns:p14="http://schemas.microsoft.com/office/powerpoint/2010/main" val="186494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4624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/>
              <a:t>Топливный насос высокого давления (ТНВД)</a:t>
            </a:r>
          </a:p>
          <a:p>
            <a:r>
              <a:rPr lang="ru-RU" sz="2800" dirty="0" smtClean="0"/>
              <a:t>Предназначен для создания высокого давления впрыскиваемого топлива и  распределения его </a:t>
            </a:r>
            <a:r>
              <a:rPr lang="ru-RU" sz="2800" dirty="0"/>
              <a:t>по форсункам соответствующих цилиндров в соответствии с порядком работы двигателя. </a:t>
            </a:r>
          </a:p>
        </p:txBody>
      </p:sp>
      <p:pic>
        <p:nvPicPr>
          <p:cNvPr id="3074" name="Picture 2" descr="Устройство рядного топливного насоса высокого давл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96096"/>
            <a:ext cx="5760640" cy="464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8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Устройство рядного топливного насоса высокого давления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01"/>
          <a:stretch/>
        </p:blipFill>
        <p:spPr bwMode="auto">
          <a:xfrm>
            <a:off x="25250" y="44624"/>
            <a:ext cx="4401400" cy="669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70666" y="404664"/>
            <a:ext cx="460984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/>
              <a:t>штуцер напорной магистрали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седло клапана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пружина клапана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корпус насосной секции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нагнетательный клапан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впускное и выпускное отверстия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наклонная поверхность плунжера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плунжер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втулка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рычаг управления плунжером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возвратная плунжерная пружина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пружина толкателя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роликовый толкатель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кулачок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427984" y="0"/>
            <a:ext cx="0" cy="68853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337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Файл:ТНВД 9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3" t="3357" r="11516" b="3586"/>
          <a:stretch/>
        </p:blipFill>
        <p:spPr bwMode="auto">
          <a:xfrm>
            <a:off x="35496" y="654465"/>
            <a:ext cx="6026727" cy="4502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97468"/>
            <a:ext cx="532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Схема работы плунжерной пары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28184" y="764704"/>
            <a:ext cx="2843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 </a:t>
            </a:r>
            <a:r>
              <a:rPr lang="ru-RU" sz="2000" dirty="0"/>
              <a:t>— кулачок;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2 — толкатель;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3 — плунжер;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4 — втулка плунжера;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5 — нагнетательный клапан;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6 — пружина </a:t>
            </a:r>
            <a:r>
              <a:rPr lang="ru-RU" sz="2000" dirty="0" smtClean="0"/>
              <a:t>клапана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345921"/>
            <a:ext cx="45365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I — впуск топлива (наполнение);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II — начало движения плунжера вверх;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III — момент начала нагнетания;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IV — момент отсечки подачи</a:t>
            </a:r>
            <a:r>
              <a:rPr lang="ru-RU" sz="2000" dirty="0" smtClean="0"/>
              <a:t>;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48672" y="3789040"/>
            <a:ext cx="29158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А </a:t>
            </a:r>
            <a:r>
              <a:rPr lang="ru-RU" sz="2000" dirty="0"/>
              <a:t>— отсечная кромка;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Б — перепускное окно;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В — впускное окно;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Г — </a:t>
            </a:r>
            <a:r>
              <a:rPr lang="ru-RU" sz="2000" dirty="0" err="1"/>
              <a:t>надплунжерное</a:t>
            </a:r>
            <a:r>
              <a:rPr lang="ru-RU" sz="2000" dirty="0"/>
              <a:t> пространство;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Д — разгрузочный поясок;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Е — запорная часть клапана</a:t>
            </a:r>
            <a:r>
              <a:rPr lang="ru-RU" sz="2000" dirty="0" smtClean="0"/>
              <a:t>;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402828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626</Words>
  <Application>Microsoft Office PowerPoint</Application>
  <PresentationFormat>Экран (4:3)</PresentationFormat>
  <Paragraphs>74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Система питания дизеля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питания дизеля</dc:title>
  <dc:creator>Николай</dc:creator>
  <cp:lastModifiedBy>User</cp:lastModifiedBy>
  <cp:revision>10</cp:revision>
  <dcterms:created xsi:type="dcterms:W3CDTF">2015-05-04T12:27:21Z</dcterms:created>
  <dcterms:modified xsi:type="dcterms:W3CDTF">2017-01-30T06:37:07Z</dcterms:modified>
</cp:coreProperties>
</file>