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5" r:id="rId3"/>
  </p:sldMasterIdLst>
  <p:sldIdLst>
    <p:sldId id="287" r:id="rId4"/>
    <p:sldId id="267" r:id="rId5"/>
    <p:sldId id="270" r:id="rId6"/>
    <p:sldId id="294" r:id="rId7"/>
    <p:sldId id="288" r:id="rId8"/>
    <p:sldId id="289" r:id="rId9"/>
    <p:sldId id="290" r:id="rId10"/>
    <p:sldId id="295" r:id="rId11"/>
    <p:sldId id="29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7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857364"/>
            <a:ext cx="7429552" cy="1470025"/>
          </a:xfrm>
        </p:spPr>
        <p:txBody>
          <a:bodyPr/>
          <a:lstStyle>
            <a:lvl1pPr>
              <a:defRPr b="1" cap="none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5500702"/>
            <a:ext cx="5000660" cy="11430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8991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27732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6195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68346"/>
          </a:xfrm>
        </p:spPr>
        <p:txBody>
          <a:bodyPr/>
          <a:lstStyle>
            <a:lvl1pPr>
              <a:defRPr b="1" cap="none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30358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C9FB9F7-15C8-4AC7-ACE0-87CF32387D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68346"/>
          </a:xfrm>
        </p:spPr>
        <p:txBody>
          <a:bodyPr/>
          <a:lstStyle>
            <a:lvl1pPr>
              <a:defRPr b="1" cap="none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30358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1832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9955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31502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13390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7425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86709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178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06.02.2022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solidFill>
                  <a:srgbClr val="000000"/>
                </a:solidFill>
                <a:latin typeface="굴림" pitchFamily="50" charset="-127"/>
                <a:cs typeface="+mn-cs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solidFill>
                  <a:srgbClr val="000000"/>
                </a:solidFill>
                <a:latin typeface="굴림" pitchFamily="50" charset="-127"/>
                <a:cs typeface="+mn-cs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solidFill>
                  <a:srgbClr val="000000"/>
                </a:solidFill>
                <a:latin typeface="굴림" pitchFamily="50" charset="-127"/>
                <a:cs typeface="+mn-cs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solidFill>
                  <a:srgbClr val="000000"/>
                </a:solidFill>
                <a:latin typeface="굴림" pitchFamily="50" charset="-127"/>
                <a:cs typeface="+mn-cs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solidFill>
                  <a:srgbClr val="000000"/>
                </a:solidFill>
                <a:latin typeface="굴림" pitchFamily="50" charset="-127"/>
                <a:cs typeface="+mn-cs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solidFill>
                  <a:srgbClr val="000000"/>
                </a:solidFill>
                <a:latin typeface="굴림" pitchFamily="50" charset="-127"/>
                <a:cs typeface="+mn-cs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solidFill>
                  <a:srgbClr val="000000"/>
                </a:solidFill>
                <a:latin typeface="굴림" pitchFamily="50" charset="-127"/>
                <a:cs typeface="+mn-cs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solidFill>
                  <a:srgbClr val="000000"/>
                </a:solidFill>
                <a:latin typeface="굴림" pitchFamily="50" charset="-127"/>
                <a:cs typeface="+mn-cs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solidFill>
                  <a:srgbClr val="000000"/>
                </a:solidFill>
                <a:latin typeface="굴림" pitchFamily="50" charset="-127"/>
                <a:cs typeface="+mn-cs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solidFill>
                  <a:srgbClr val="000000"/>
                </a:solidFill>
                <a:latin typeface="굴림" pitchFamily="50" charset="-127"/>
                <a:cs typeface="+mn-cs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solidFill>
                  <a:srgbClr val="000000"/>
                </a:solidFill>
                <a:latin typeface="굴림" pitchFamily="50" charset="-127"/>
                <a:cs typeface="+mn-cs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6427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0808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64275"/>
            <a:ext cx="2895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80808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67450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0808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6D7EE0-6711-445A-8891-FCD696380E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vk.com/id407022472" TargetMode="External"/><Relationship Id="rId5" Type="http://schemas.openxmlformats.org/officeDocument/2006/relationships/hyperlink" Target="mailto:olgadumnova80@mail.ru" TargetMode="Externa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Непосредственное интегрирование</a:t>
            </a:r>
            <a:endParaRPr lang="ru-RU" sz="5400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800" b="1" i="1" dirty="0" smtClean="0"/>
              <a:t>      </a:t>
            </a:r>
            <a:r>
              <a:rPr lang="ru-RU" sz="2800" b="1" i="1" dirty="0" smtClean="0">
                <a:solidFill>
                  <a:srgbClr val="FF0000"/>
                </a:solidFill>
              </a:rPr>
              <a:t>Непосредственное   интегрирование  </a:t>
            </a:r>
            <a:r>
              <a:rPr lang="ru-RU" sz="2800" b="1" i="1" dirty="0" smtClean="0"/>
              <a:t>– это метод,  основанный  на    применении тождественных     преобразований подынтегральной   функции,   а    также основных   свойств    неопределенного интеграла    и   табличных     интегралов.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Непосредственное интегрирование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Наиболее   часто    используются следующие     преобразования подынтегральной      функции: </a:t>
            </a:r>
          </a:p>
          <a:p>
            <a:pPr>
              <a:buFont typeface="Wingdings" pitchFamily="2" charset="2"/>
              <a:buChar char="ü"/>
            </a:pPr>
            <a:r>
              <a:rPr lang="ru-RU" b="1" i="1" dirty="0" smtClean="0"/>
              <a:t>Деление    числителя   на   знаменатель </a:t>
            </a:r>
            <a:r>
              <a:rPr lang="ru-RU" b="1" i="1" dirty="0" err="1" smtClean="0"/>
              <a:t>почленно</a:t>
            </a:r>
            <a:r>
              <a:rPr lang="ru-RU" b="1" i="1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b="1" i="1" dirty="0" smtClean="0"/>
              <a:t>Применение    формул   сокращенного умножения;</a:t>
            </a:r>
          </a:p>
          <a:p>
            <a:pPr>
              <a:buFont typeface="Wingdings" pitchFamily="2" charset="2"/>
              <a:buChar char="ü"/>
            </a:pPr>
            <a:r>
              <a:rPr lang="ru-RU" b="1" i="1" dirty="0" smtClean="0"/>
              <a:t>Применение   тригонометрических тождеств.</a:t>
            </a:r>
          </a:p>
          <a:p>
            <a:endParaRPr lang="ru-RU" b="1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u="sng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Пример № 1.</a:t>
            </a:r>
            <a:r>
              <a:rPr lang="ru-RU" sz="280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Найти</a:t>
            </a:r>
            <a: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неопределенный </a:t>
            </a:r>
            <a: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интеграл методом</a:t>
            </a:r>
            <a: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непосредственного </a:t>
            </a:r>
            <a: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интегрирования.</a:t>
            </a:r>
            <a:endParaRPr lang="ru-RU" sz="2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214554"/>
            <a:ext cx="8929718" cy="3911609"/>
          </a:xfrm>
        </p:spPr>
        <p:txBody>
          <a:bodyPr/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Используя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свойство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неопределенного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интеграла, вынесем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знак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интеграла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постоянный множитель. 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Затем,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выполняя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элементарные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математические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преобразования,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приведем подынтегральную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функцию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к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степенному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виду: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866" name="Picture 2" descr="http://gigabaza.ru/images/72/142126/52c144f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1500174"/>
            <a:ext cx="1928826" cy="746642"/>
          </a:xfrm>
          <a:prstGeom prst="rect">
            <a:avLst/>
          </a:prstGeom>
          <a:noFill/>
        </p:spPr>
      </p:pic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28596" y="5286388"/>
          <a:ext cx="8428038" cy="1303338"/>
        </p:xfrm>
        <a:graphic>
          <a:graphicData uri="http://schemas.openxmlformats.org/presentationml/2006/ole">
            <p:oleObj spid="_x0000_s67586" name="Формула" r:id="rId4" imgW="3365280" imgH="52056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3643306" cy="57150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Пример № 2.</a:t>
            </a:r>
            <a:endParaRPr lang="ru-RU" sz="4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4347944" y="95532"/>
          <a:ext cx="2510072" cy="1118889"/>
        </p:xfrm>
        <a:graphic>
          <a:graphicData uri="http://schemas.openxmlformats.org/presentationml/2006/ole">
            <p:oleObj spid="_x0000_s62466" name="Формула" r:id="rId3" imgW="1054080" imgH="469800" progId="Equation.3">
              <p:embed/>
            </p:oleObj>
          </a:graphicData>
        </a:graphic>
      </p:graphicFrame>
      <p:graphicFrame>
        <p:nvGraphicFramePr>
          <p:cNvPr id="39939" name="Содержимое 3"/>
          <p:cNvGraphicFramePr>
            <a:graphicFrameLocks noChangeAspect="1"/>
          </p:cNvGraphicFramePr>
          <p:nvPr/>
        </p:nvGraphicFramePr>
        <p:xfrm>
          <a:off x="2214546" y="1571612"/>
          <a:ext cx="6391275" cy="4705350"/>
        </p:xfrm>
        <a:graphic>
          <a:graphicData uri="http://schemas.openxmlformats.org/presentationml/2006/ole">
            <p:oleObj spid="_x0000_s62467" name="Формула" r:id="rId4" imgW="2692080" imgH="198108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8596" y="1285860"/>
            <a:ext cx="2003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Решение: 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Пример № 3.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571472" y="1500174"/>
          <a:ext cx="2614694" cy="933672"/>
        </p:xfrm>
        <a:graphic>
          <a:graphicData uri="http://schemas.openxmlformats.org/presentationml/2006/ole">
            <p:oleObj spid="_x0000_s63490" name="Формула" r:id="rId3" imgW="888840" imgH="31716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28992" y="2500306"/>
            <a:ext cx="19010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Решение: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58371" name="Содержимое 3"/>
          <p:cNvGraphicFramePr>
            <a:graphicFrameLocks noChangeAspect="1"/>
          </p:cNvGraphicFramePr>
          <p:nvPr/>
        </p:nvGraphicFramePr>
        <p:xfrm>
          <a:off x="1000100" y="3857628"/>
          <a:ext cx="7277100" cy="2151063"/>
        </p:xfrm>
        <a:graphic>
          <a:graphicData uri="http://schemas.openxmlformats.org/presentationml/2006/ole">
            <p:oleObj spid="_x0000_s63491" name="Формула" r:id="rId4" imgW="2920680" imgH="86328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Пример № 4.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idx="1"/>
          </p:nvPr>
        </p:nvGraphicFramePr>
        <p:xfrm>
          <a:off x="928662" y="1428736"/>
          <a:ext cx="2036762" cy="933450"/>
        </p:xfrm>
        <a:graphic>
          <a:graphicData uri="http://schemas.openxmlformats.org/presentationml/2006/ole">
            <p:oleObj spid="_x0000_s64514" name="Формула" r:id="rId3" imgW="609480" imgH="27936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00430" y="2357430"/>
            <a:ext cx="19010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Решение: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58371" name="Содержимое 3"/>
          <p:cNvGraphicFramePr>
            <a:graphicFrameLocks noChangeAspect="1"/>
          </p:cNvGraphicFramePr>
          <p:nvPr/>
        </p:nvGraphicFramePr>
        <p:xfrm>
          <a:off x="785786" y="3357562"/>
          <a:ext cx="7672780" cy="2714644"/>
        </p:xfrm>
        <a:graphic>
          <a:graphicData uri="http://schemas.openxmlformats.org/presentationml/2006/ole">
            <p:oleObj spid="_x0000_s64515" name="Формула" r:id="rId4" imgW="2438280" imgH="86328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Пример № </a:t>
            </a:r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5.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785786" y="1428736"/>
          <a:ext cx="2857520" cy="906636"/>
        </p:xfrm>
        <a:graphic>
          <a:graphicData uri="http://schemas.openxmlformats.org/presentationml/2006/ole">
            <p:oleObj spid="_x0000_s91138" name="Формула" r:id="rId3" imgW="1459866" imgH="495085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00430" y="2143116"/>
            <a:ext cx="19010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Решение: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91139" name="Object 3"/>
          <p:cNvGraphicFramePr>
            <a:graphicFrameLocks noChangeAspect="1"/>
          </p:cNvGraphicFramePr>
          <p:nvPr/>
        </p:nvGraphicFramePr>
        <p:xfrm>
          <a:off x="2000232" y="2571744"/>
          <a:ext cx="4635500" cy="990600"/>
        </p:xfrm>
        <a:graphic>
          <a:graphicData uri="http://schemas.openxmlformats.org/presentationml/2006/ole">
            <p:oleObj spid="_x0000_s91139" name="Формула" r:id="rId4" imgW="1409088" imgH="431613" progId="Equation.3">
              <p:embed/>
            </p:oleObj>
          </a:graphicData>
        </a:graphic>
      </p:graphicFrame>
      <p:graphicFrame>
        <p:nvGraphicFramePr>
          <p:cNvPr id="91140" name="Object 4"/>
          <p:cNvGraphicFramePr>
            <a:graphicFrameLocks noChangeAspect="1"/>
          </p:cNvGraphicFramePr>
          <p:nvPr/>
        </p:nvGraphicFramePr>
        <p:xfrm>
          <a:off x="2000232" y="3571876"/>
          <a:ext cx="4762500" cy="914400"/>
        </p:xfrm>
        <a:graphic>
          <a:graphicData uri="http://schemas.openxmlformats.org/presentationml/2006/ole">
            <p:oleObj spid="_x0000_s91140" name="Формула" r:id="rId5" imgW="1739900" imgH="393700" progId="Equation.3">
              <p:embed/>
            </p:oleObj>
          </a:graphicData>
        </a:graphic>
      </p:graphicFrame>
      <p:graphicFrame>
        <p:nvGraphicFramePr>
          <p:cNvPr id="91141" name="Object 5"/>
          <p:cNvGraphicFramePr>
            <a:graphicFrameLocks noChangeAspect="1"/>
          </p:cNvGraphicFramePr>
          <p:nvPr/>
        </p:nvGraphicFramePr>
        <p:xfrm>
          <a:off x="2000232" y="4357694"/>
          <a:ext cx="5067300" cy="990600"/>
        </p:xfrm>
        <a:graphic>
          <a:graphicData uri="http://schemas.openxmlformats.org/presentationml/2006/ole">
            <p:oleObj spid="_x0000_s91141" name="Формула" r:id="rId6" imgW="1841400" imgH="393480" progId="Equation.3">
              <p:embed/>
            </p:oleObj>
          </a:graphicData>
        </a:graphic>
      </p:graphicFrame>
      <p:graphicFrame>
        <p:nvGraphicFramePr>
          <p:cNvPr id="91142" name="Object 6"/>
          <p:cNvGraphicFramePr>
            <a:graphicFrameLocks noChangeAspect="1"/>
          </p:cNvGraphicFramePr>
          <p:nvPr/>
        </p:nvGraphicFramePr>
        <p:xfrm>
          <a:off x="2071670" y="5357826"/>
          <a:ext cx="4813300" cy="914400"/>
        </p:xfrm>
        <a:graphic>
          <a:graphicData uri="http://schemas.openxmlformats.org/presentationml/2006/ole">
            <p:oleObj spid="_x0000_s91142" name="Формула" r:id="rId7" imgW="17526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Домашнее задание: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64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2214554"/>
            <a:ext cx="2000264" cy="59024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857356" y="1357298"/>
            <a:ext cx="51382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2400" dirty="0" smtClean="0"/>
              <a:t>Написать конспект;</a:t>
            </a:r>
          </a:p>
          <a:p>
            <a:pPr marL="342900" indent="-342900">
              <a:buAutoNum type="arabicParenR"/>
            </a:pPr>
            <a:r>
              <a:rPr lang="ru-RU" sz="2400" dirty="0" smtClean="0"/>
              <a:t>Найти неопределённые интегралы:</a:t>
            </a:r>
            <a:endParaRPr lang="ru-RU" sz="2400" dirty="0"/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64770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180" name="Rectangle 20"/>
          <p:cNvSpPr>
            <a:spLocks noChangeArrowheads="1"/>
          </p:cNvSpPr>
          <p:nvPr/>
        </p:nvSpPr>
        <p:spPr bwMode="auto">
          <a:xfrm>
            <a:off x="64770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18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81" name="Picture 2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3071810"/>
            <a:ext cx="1857388" cy="692299"/>
          </a:xfrm>
          <a:prstGeom prst="rect">
            <a:avLst/>
          </a:prstGeom>
          <a:noFill/>
        </p:spPr>
      </p:pic>
      <p:sp>
        <p:nvSpPr>
          <p:cNvPr id="92184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83" name="Picture 2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3857628"/>
            <a:ext cx="1571636" cy="673558"/>
          </a:xfrm>
          <a:prstGeom prst="rect">
            <a:avLst/>
          </a:prstGeom>
          <a:noFill/>
        </p:spPr>
      </p:pic>
      <p:sp>
        <p:nvSpPr>
          <p:cNvPr id="92185" name="Rectangle 25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28662" y="4786322"/>
            <a:ext cx="7715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Сфотографировать свою работу и </a:t>
            </a:r>
            <a:r>
              <a:rPr lang="ru-RU" dirty="0" smtClean="0">
                <a:solidFill>
                  <a:srgbClr val="C00000"/>
                </a:solidFill>
              </a:rPr>
              <a:t>отправить на электронную почту преподавателя </a:t>
            </a:r>
            <a:r>
              <a:rPr lang="en-US" dirty="0" smtClean="0">
                <a:solidFill>
                  <a:srgbClr val="C00000"/>
                </a:solidFill>
                <a:hlinkClick r:id="rId5"/>
              </a:rPr>
              <a:t>olgadumnova80@mail.ru</a:t>
            </a:r>
            <a:r>
              <a:rPr lang="ru-RU" dirty="0" smtClean="0">
                <a:solidFill>
                  <a:srgbClr val="C00000"/>
                </a:solidFill>
              </a:rPr>
              <a:t> или в личные сообщения «В контакте» </a:t>
            </a:r>
            <a:r>
              <a:rPr lang="ru-RU" u="sng" dirty="0" smtClean="0">
                <a:hlinkClick r:id="rId6"/>
              </a:rPr>
              <a:t>https://vk.com/id407022472</a:t>
            </a:r>
            <a:r>
              <a:rPr lang="ru-RU" dirty="0" smtClean="0"/>
              <a:t> Ольга </a:t>
            </a:r>
            <a:r>
              <a:rPr lang="ru-RU" dirty="0" err="1" smtClean="0"/>
              <a:t>Думнова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22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1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0069040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Тема122</Template>
  <TotalTime>910</TotalTime>
  <Words>146</Words>
  <PresentationFormat>Экран (4:3)</PresentationFormat>
  <Paragraphs>22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Тема122</vt:lpstr>
      <vt:lpstr>Тема1</vt:lpstr>
      <vt:lpstr>10069040</vt:lpstr>
      <vt:lpstr>Формула</vt:lpstr>
      <vt:lpstr>Microsoft Equation 3.0</vt:lpstr>
      <vt:lpstr>Непосредственное интегрирование</vt:lpstr>
      <vt:lpstr>Слайд 2</vt:lpstr>
      <vt:lpstr>Непосредственное интегрирование</vt:lpstr>
      <vt:lpstr>Пример № 1. Найти  неопределенный  интеграл методом  непосредственного  интегрирования.</vt:lpstr>
      <vt:lpstr>Пример № 2.</vt:lpstr>
      <vt:lpstr>Пример № 3.</vt:lpstr>
      <vt:lpstr>Пример № 4.</vt:lpstr>
      <vt:lpstr>Пример № 5.</vt:lpstr>
      <vt:lpstr>Домашнее задание: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 интегрирования</dc:title>
  <dc:creator>user</dc:creator>
  <cp:lastModifiedBy>SERGEY</cp:lastModifiedBy>
  <cp:revision>14</cp:revision>
  <dcterms:created xsi:type="dcterms:W3CDTF">2018-01-05T15:13:16Z</dcterms:created>
  <dcterms:modified xsi:type="dcterms:W3CDTF">2022-02-06T09:01:37Z</dcterms:modified>
</cp:coreProperties>
</file>