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42" r:id="rId1"/>
  </p:sldMasterIdLst>
  <p:notesMasterIdLst>
    <p:notesMasterId r:id="rId17"/>
  </p:notesMasterIdLst>
  <p:sldIdLst>
    <p:sldId id="256" r:id="rId2"/>
    <p:sldId id="257" r:id="rId3"/>
    <p:sldId id="284" r:id="rId4"/>
    <p:sldId id="264" r:id="rId5"/>
    <p:sldId id="266" r:id="rId6"/>
    <p:sldId id="278" r:id="rId7"/>
    <p:sldId id="267" r:id="rId8"/>
    <p:sldId id="285" r:id="rId9"/>
    <p:sldId id="268" r:id="rId10"/>
    <p:sldId id="272" r:id="rId11"/>
    <p:sldId id="286" r:id="rId12"/>
    <p:sldId id="273" r:id="rId13"/>
    <p:sldId id="287" r:id="rId14"/>
    <p:sldId id="281" r:id="rId15"/>
    <p:sldId id="282" r:id="rId16"/>
  </p:sldIdLst>
  <p:sldSz cx="9144000" cy="6858000" type="screen4x3"/>
  <p:notesSz cx="6858000" cy="9144000"/>
  <p:defaultTextStyle>
    <a:defPPr>
      <a:defRPr lang="en-GB"/>
    </a:defPPr>
    <a:lvl1pPr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4572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9144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3716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18288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60"/>
  </p:normalViewPr>
  <p:slideViewPr>
    <p:cSldViewPr>
      <p:cViewPr varScale="1">
        <p:scale>
          <a:sx n="69" d="100"/>
          <a:sy n="69" d="100"/>
        </p:scale>
        <p:origin x="-1524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8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-12503150"/>
            <a:ext cx="0" cy="26392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4125763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3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7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1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3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87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5AED58-17CF-4B11-BF3C-770D764A362C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3BCC24-108D-4F5D-A42F-38E09E3096B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6C71B6-E8C7-4963-A2D1-FE89910A9FC1}" type="datetimeFigureOut">
              <a:rPr lang="en-US" smtClean="0"/>
              <a:pPr>
                <a:defRPr/>
              </a:pPr>
              <a:t>10/30/2017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A763FC-D683-4134-B807-FD01C49B49D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DCBDDB-B79C-4016-BE10-6F927068C496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FB4C800-6062-4F74-8BCC-446577FFF7C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01625" y="-263525"/>
            <a:ext cx="8534400" cy="6361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>
          <a:xfrm>
            <a:off x="6553200" y="6245225"/>
            <a:ext cx="2282825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0F13A-D227-4E5D-BC68-31E002EBC2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-263525"/>
            <a:ext cx="8534400" cy="21193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1000" cy="449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1910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3924300"/>
            <a:ext cx="4191000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0"/>
          </p:nvPr>
        </p:nvSpPr>
        <p:spPr>
          <a:xfrm>
            <a:off x="6553200" y="6245225"/>
            <a:ext cx="2282825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E79BD-48DE-4878-8578-1419EF535B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25E988-5238-4ABF-9C47-64D9B60EF7B6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727F46C-FAF6-45BC-BE4A-06AB2E535F2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D3F3FC4-F01D-4E35-B096-E3143650616F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F67B15C-74BD-4243-955F-6B999085D9E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91A055-7D9F-4CA6-BAD6-3CBE8D4C3586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D7D28E-B6B0-415A-A02E-3A014C544FA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982437C-6D00-45CF-ACB8-7F867923514B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2CE992-F527-4C3B-AC58-F80710D3B04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ACC7D8-7EFE-4520-BD21-83F7B800B446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83D06D-2DBB-48B4-BDC8-E774B927FD4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50BE03-14E0-4D24-8337-B3D76CB77CE1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45F10C7-5D44-4B76-BB1E-C6AC0458A62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BC30A6-F9FE-4EF3-A340-DF9A72BAD614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10C88F-D8AA-462E-A5C0-37F3EEDCB7C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45E704-2F55-4533-BAA1-E5FA858F3F35}" type="datetimeFigureOut">
              <a:rPr lang="en-US" smtClean="0"/>
              <a:pPr>
                <a:defRPr/>
              </a:pPr>
              <a:t>10/30/2017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4EA4F-3801-4A58-9FB0-71FCB43B845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3A3AB68C-9AA2-422E-8FB7-2B3E5C27F6B2}" type="datetimeFigureOut">
              <a:rPr lang="en-US" smtClean="0"/>
              <a:pPr>
                <a:defRPr/>
              </a:pPr>
              <a:t>10/30/2017</a:t>
            </a:fld>
            <a:endParaRPr lang="en-US" sz="100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375F6A66-E1D9-4FEE-8128-1A006C5B7EE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Microsoft_Word_97_-_2003_Document2.doc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Microsoft_Word_97_-_2003_Document3.doc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285728"/>
            <a:ext cx="9144000" cy="5556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 anchorCtr="1"/>
          <a:lstStyle/>
          <a:p>
            <a:pPr algn="ctr">
              <a:lnSpc>
                <a:spcPct val="89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400" b="1" dirty="0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en-GB" sz="5400" b="1" dirty="0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4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Подшипники качения </a:t>
            </a:r>
            <a:endParaRPr lang="en-GB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-539750" y="3419475"/>
            <a:ext cx="180975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57290" y="2214554"/>
            <a:ext cx="184731" cy="333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1" y="2143116"/>
            <a:ext cx="8001056" cy="3091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chemeClr val="tx1"/>
                </a:solidFill>
              </a:rPr>
              <a:t>Вопросы: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Общие сведения, классификация и маркировка подшипников качения.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solidFill>
                  <a:schemeClr val="tx1"/>
                </a:solidFill>
              </a:rPr>
              <a:t>Критерии </a:t>
            </a:r>
            <a:r>
              <a:rPr lang="ru-RU" sz="2800" dirty="0" smtClean="0">
                <a:solidFill>
                  <a:schemeClr val="tx1"/>
                </a:solidFill>
              </a:rPr>
              <a:t>работоспособности подшипников </a:t>
            </a:r>
            <a:r>
              <a:rPr lang="ru-RU" sz="2800" dirty="0" smtClean="0">
                <a:solidFill>
                  <a:schemeClr val="tx1"/>
                </a:solidFill>
              </a:rPr>
              <a:t>качения.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solidFill>
                  <a:schemeClr val="tx1"/>
                </a:solidFill>
              </a:rPr>
              <a:t>Причины </a:t>
            </a:r>
            <a:r>
              <a:rPr lang="ru-RU" sz="2800" dirty="0">
                <a:solidFill>
                  <a:schemeClr val="tx1"/>
                </a:solidFill>
              </a:rPr>
              <a:t>потери работоспособности подшипниками </a:t>
            </a:r>
            <a:r>
              <a:rPr lang="ru-RU" sz="2800" dirty="0" smtClean="0">
                <a:solidFill>
                  <a:schemeClr val="tx1"/>
                </a:solidFill>
              </a:rPr>
              <a:t>качения: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solidFill>
                  <a:schemeClr val="tx1"/>
                </a:solidFill>
              </a:rPr>
              <a:t>Подбор</a:t>
            </a:r>
            <a:r>
              <a:rPr lang="ru-RU" sz="2800" dirty="0">
                <a:solidFill>
                  <a:schemeClr val="tx1"/>
                </a:solidFill>
              </a:rPr>
              <a:t>, посадки, крепление и смазка ПК.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7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0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1" name="Rectangle 2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3" name="Rectangle 2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5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6" name="Rectangle 3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7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8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9" name="Rectangle 4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0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1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2" name="Rectangle 47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3" name="Text Box 51"/>
          <p:cNvSpPr txBox="1">
            <a:spLocks noChangeArrowheads="1"/>
          </p:cNvSpPr>
          <p:nvPr/>
        </p:nvSpPr>
        <p:spPr bwMode="auto">
          <a:xfrm>
            <a:off x="214282" y="0"/>
            <a:ext cx="8715436" cy="673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 algn="just">
              <a:lnSpc>
                <a:spcPct val="100000"/>
              </a:lnSpc>
            </a:pPr>
            <a:r>
              <a:rPr lang="ru-RU" dirty="0"/>
              <a:t>	</a:t>
            </a:r>
            <a:endParaRPr lang="ru-RU" sz="2400" b="1" dirty="0"/>
          </a:p>
          <a:p>
            <a:pPr indent="365125" algn="ctr">
              <a:lnSpc>
                <a:spcPct val="100000"/>
              </a:lnSpc>
              <a:spcBef>
                <a:spcPts val="500"/>
              </a:spcBef>
            </a:pPr>
            <a:r>
              <a:rPr lang="ru-RU" sz="28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Причины потери работоспособности подшипниками качения: </a:t>
            </a:r>
            <a:endParaRPr lang="ru-RU" sz="2800" b="1" u="sng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indent="365125" algn="ctr">
              <a:lnSpc>
                <a:spcPct val="100000"/>
              </a:lnSpc>
              <a:spcBef>
                <a:spcPts val="500"/>
              </a:spcBef>
            </a:pPr>
            <a:endParaRPr lang="ru-RU" sz="1600" b="1" u="sng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indent="365125" algn="just">
              <a:lnSpc>
                <a:spcPct val="100000"/>
              </a:lnSpc>
              <a:spcBef>
                <a:spcPts val="200"/>
              </a:spcBef>
            </a:pPr>
            <a:r>
              <a:rPr lang="ru-RU" sz="2400" b="1" dirty="0">
                <a:solidFill>
                  <a:schemeClr val="tx1"/>
                </a:solidFill>
              </a:rPr>
              <a:t>1. Усталостное </a:t>
            </a:r>
            <a:r>
              <a:rPr lang="ru-RU" sz="2400" b="1" dirty="0" err="1">
                <a:solidFill>
                  <a:schemeClr val="tx1"/>
                </a:solidFill>
              </a:rPr>
              <a:t>выкрашивание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  <a:sym typeface="Symbol" pitchFamily="18" charset="2"/>
              </a:rPr>
              <a:t>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отслаивание частичек металла с рабочих поверхностей и появление на них раковин является следствием циклического </a:t>
            </a:r>
            <a:r>
              <a:rPr lang="ru-RU" sz="2400" dirty="0" err="1">
                <a:solidFill>
                  <a:schemeClr val="tx1"/>
                </a:solidFill>
              </a:rPr>
              <a:t>нагружения</a:t>
            </a:r>
            <a:r>
              <a:rPr lang="ru-RU" sz="2400" dirty="0">
                <a:solidFill>
                  <a:schemeClr val="tx1"/>
                </a:solidFill>
              </a:rPr>
              <a:t> контактных поверхностей тел качения и беговых дорожек колец.</a:t>
            </a:r>
          </a:p>
          <a:p>
            <a:pPr indent="365125" algn="just">
              <a:lnSpc>
                <a:spcPct val="100000"/>
              </a:lnSpc>
              <a:spcBef>
                <a:spcPts val="200"/>
              </a:spcBef>
            </a:pPr>
            <a:r>
              <a:rPr lang="ru-RU" sz="2400" b="1" dirty="0">
                <a:solidFill>
                  <a:schemeClr val="tx1"/>
                </a:solidFill>
              </a:rPr>
              <a:t>2. Смятие (пластическая деформация) поверхности тел качения и беговых дорожек </a:t>
            </a:r>
            <a:r>
              <a:rPr lang="ru-RU" sz="2400" dirty="0">
                <a:solidFill>
                  <a:schemeClr val="tx1"/>
                </a:solidFill>
              </a:rPr>
              <a:t>на кольцах возникает вследствие чрезмерных статических нагрузок или при действии однократных ударных нагрузок. Признак: для тел качения – нарушение геометрической формы; для колец </a:t>
            </a:r>
            <a:r>
              <a:rPr lang="ru-RU" sz="2400" dirty="0">
                <a:solidFill>
                  <a:schemeClr val="tx1"/>
                </a:solidFill>
                <a:sym typeface="Symbol" pitchFamily="18" charset="2"/>
              </a:rPr>
              <a:t></a:t>
            </a:r>
            <a:r>
              <a:rPr lang="ru-RU" sz="2400" dirty="0">
                <a:solidFill>
                  <a:schemeClr val="tx1"/>
                </a:solidFill>
              </a:rPr>
              <a:t> местные углубления на беговых дорожках, по форме повторяющие поверхность тел качения (наиболее характерно для внутреннего кольца</a:t>
            </a:r>
            <a:r>
              <a:rPr lang="ru-RU" sz="2400" dirty="0" smtClean="0">
                <a:solidFill>
                  <a:schemeClr val="tx1"/>
                </a:solidFill>
              </a:rPr>
              <a:t>).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714356"/>
            <a:ext cx="8358246" cy="5314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5125" algn="just">
              <a:lnSpc>
                <a:spcPct val="100000"/>
              </a:lnSpc>
              <a:spcBef>
                <a:spcPts val="20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3. Разрушение тел качения или колец под воздействием чрезмерных ударных нагрузок, </a:t>
            </a:r>
            <a:r>
              <a:rPr lang="ru-RU" sz="2400" dirty="0" smtClean="0">
                <a:solidFill>
                  <a:schemeClr val="tx1"/>
                </a:solidFill>
              </a:rPr>
              <a:t>возникающих вследствие неправильного монтажа или нарушения правил эксплуатации (раскалывание тел качения или колец, скалывание бортов колец и т.п.).</a:t>
            </a:r>
          </a:p>
          <a:p>
            <a:pPr indent="365125" algn="just">
              <a:lnSpc>
                <a:spcPct val="100000"/>
              </a:lnSpc>
              <a:spcBef>
                <a:spcPts val="20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4. Абразивное изнашивание </a:t>
            </a:r>
            <a:r>
              <a:rPr lang="ru-RU" sz="2400" dirty="0" smtClean="0">
                <a:solidFill>
                  <a:schemeClr val="tx1"/>
                </a:solidFill>
              </a:rPr>
              <a:t>при попадании в подшипник частиц высокой твёрдости через нарушенные уплотнительные элементы.</a:t>
            </a:r>
          </a:p>
          <a:p>
            <a:pPr indent="365125" algn="just">
              <a:lnSpc>
                <a:spcPct val="100000"/>
              </a:lnSpc>
              <a:spcBef>
                <a:spcPts val="20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5. Разрушение сепараторов </a:t>
            </a:r>
            <a:r>
              <a:rPr lang="ru-RU" sz="2400" dirty="0" smtClean="0">
                <a:solidFill>
                  <a:schemeClr val="tx1"/>
                </a:solidFill>
              </a:rPr>
              <a:t>происходит из-за изнашивания их за счёт трения о тела качения при недостаточной смазке, от воздействия тел качения на них при наличии центробежных сил большой величины (при больших скоростях вращения) и некоторых других причин.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1" name="Rectangle 16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3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5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8" name="Object 38"/>
          <p:cNvGraphicFramePr>
            <a:graphicFrameLocks noGrp="1" noChangeAspect="1"/>
          </p:cNvGraphicFramePr>
          <p:nvPr>
            <p:ph/>
          </p:nvPr>
        </p:nvGraphicFramePr>
        <p:xfrm>
          <a:off x="1463675" y="3703638"/>
          <a:ext cx="6091238" cy="17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Документ" r:id="rId4" imgW="6093000" imgH="175320" progId="Word.Document.8">
                  <p:embed/>
                </p:oleObj>
              </mc:Choice>
              <mc:Fallback>
                <p:oleObj name="Документ" r:id="rId4" imgW="6093000" imgH="175320" progId="Word.Document.8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3703638"/>
                        <a:ext cx="6091238" cy="174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40"/>
          <p:cNvSpPr>
            <a:spLocks noChangeArrowheads="1"/>
          </p:cNvSpPr>
          <p:nvPr/>
        </p:nvSpPr>
        <p:spPr bwMode="auto">
          <a:xfrm>
            <a:off x="285720" y="500042"/>
            <a:ext cx="8643998" cy="451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ru-RU" i="1" dirty="0"/>
              <a:t>	</a:t>
            </a:r>
            <a:r>
              <a:rPr lang="ru-RU" sz="2400" b="1" dirty="0">
                <a:solidFill>
                  <a:schemeClr val="tx1"/>
                </a:solidFill>
              </a:rPr>
              <a:t>Внешними признаками потери работоспособности</a:t>
            </a:r>
            <a:r>
              <a:rPr lang="ru-RU" sz="2400" dirty="0">
                <a:solidFill>
                  <a:schemeClr val="tx1"/>
                </a:solidFill>
              </a:rPr>
              <a:t> подшипниками качения являются </a:t>
            </a:r>
            <a:r>
              <a:rPr lang="ru-RU" sz="2400" i="1" dirty="0">
                <a:solidFill>
                  <a:schemeClr val="tx1"/>
                </a:solidFill>
              </a:rPr>
              <a:t>повышенный шум при работе механизма, перегрев подшипникового узла (увеличение потерь мощности в подшипниковом узле), излишние люфты, то есть потеря точности вращения валов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ru-RU" sz="2400" dirty="0" smtClean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  <a:buFont typeface="Wingdings" pitchFamily="2" charset="2"/>
              <a:buChar char="v"/>
            </a:pPr>
            <a:endParaRPr lang="ru-RU" sz="2400" dirty="0" smtClean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tx1"/>
                </a:solidFill>
              </a:rPr>
              <a:t>Внешним </a:t>
            </a:r>
            <a:r>
              <a:rPr lang="ru-RU" sz="2400" b="1" i="1" dirty="0">
                <a:solidFill>
                  <a:schemeClr val="tx1"/>
                </a:solidFill>
              </a:rPr>
              <a:t>признаком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i="1" dirty="0">
                <a:solidFill>
                  <a:schemeClr val="tx1"/>
                </a:solidFill>
              </a:rPr>
              <a:t>усталостного </a:t>
            </a:r>
            <a:r>
              <a:rPr lang="ru-RU" sz="2400" b="1" i="1" dirty="0" err="1">
                <a:solidFill>
                  <a:schemeClr val="tx1"/>
                </a:solidFill>
              </a:rPr>
              <a:t>выкрашивания</a:t>
            </a:r>
            <a:r>
              <a:rPr lang="ru-RU" sz="2400" dirty="0">
                <a:solidFill>
                  <a:schemeClr val="tx1"/>
                </a:solidFill>
              </a:rPr>
              <a:t> являются </a:t>
            </a:r>
            <a:r>
              <a:rPr lang="ru-RU" sz="2400" i="1" dirty="0">
                <a:solidFill>
                  <a:schemeClr val="tx1"/>
                </a:solidFill>
              </a:rPr>
              <a:t>появление зеркальных частичек в смазочной жидкости, повышенная шумность в процессе работы механизма, чрезмерная вибрация валов при вращении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endParaRPr lang="ru-RU" sz="1900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  <a:spcBef>
                <a:spcPts val="500"/>
              </a:spcBef>
            </a:pPr>
            <a:r>
              <a:rPr lang="ru-RU" sz="1900" dirty="0"/>
              <a:t>	</a:t>
            </a:r>
          </a:p>
        </p:txBody>
      </p:sp>
      <p:graphicFrame>
        <p:nvGraphicFramePr>
          <p:cNvPr id="40104" name="Group 168"/>
          <p:cNvGraphicFramePr>
            <a:graphicFrameLocks noGrp="1"/>
          </p:cNvGraphicFramePr>
          <p:nvPr/>
        </p:nvGraphicFramePr>
        <p:xfrm>
          <a:off x="1844675" y="4208463"/>
          <a:ext cx="4875213" cy="492570"/>
        </p:xfrm>
        <a:graphic>
          <a:graphicData uri="http://schemas.openxmlformats.org/drawingml/2006/table">
            <a:tbl>
              <a:tblPr/>
              <a:tblGrid>
                <a:gridCol w="4875213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4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A3C145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13" name="Rectangle 17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4" name="Rectangle 1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5" name="Rectangle 18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6" name="Rectangle 1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85728"/>
            <a:ext cx="8358246" cy="5650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2. Критерии работоспособности подшипников качения. </a:t>
            </a: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	1. </a:t>
            </a:r>
            <a:r>
              <a:rPr lang="ru-RU" sz="2200" b="1" dirty="0" smtClean="0">
                <a:solidFill>
                  <a:schemeClr val="tx1"/>
                </a:solidFill>
              </a:rPr>
              <a:t>износостойкость</a:t>
            </a:r>
            <a:r>
              <a:rPr lang="ru-RU" sz="2200" dirty="0" smtClean="0">
                <a:solidFill>
                  <a:schemeClr val="tx1"/>
                </a:solidFill>
              </a:rPr>
              <a:t> поверхностей качения, </a:t>
            </a: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	2. </a:t>
            </a:r>
            <a:r>
              <a:rPr lang="ru-RU" sz="2200" b="1" dirty="0" smtClean="0">
                <a:solidFill>
                  <a:schemeClr val="tx1"/>
                </a:solidFill>
              </a:rPr>
              <a:t>сопротивляемость</a:t>
            </a:r>
            <a:r>
              <a:rPr lang="ru-RU" sz="2200" dirty="0" smtClean="0">
                <a:solidFill>
                  <a:schemeClr val="tx1"/>
                </a:solidFill>
              </a:rPr>
              <a:t> пластическим деформациям и</a:t>
            </a: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	3. </a:t>
            </a:r>
            <a:r>
              <a:rPr lang="ru-RU" sz="2200" b="1" dirty="0" smtClean="0">
                <a:solidFill>
                  <a:schemeClr val="tx1"/>
                </a:solidFill>
              </a:rPr>
              <a:t>долговечность</a:t>
            </a:r>
            <a:r>
              <a:rPr lang="ru-RU" sz="2200" dirty="0" smtClean="0">
                <a:solidFill>
                  <a:schemeClr val="tx1"/>
                </a:solidFill>
              </a:rPr>
              <a:t> подшипника.</a:t>
            </a:r>
          </a:p>
          <a:p>
            <a:pPr indent="365125" algn="ctr">
              <a:lnSpc>
                <a:spcPct val="100000"/>
              </a:lnSpc>
              <a:spcBef>
                <a:spcPts val="500"/>
              </a:spcBef>
              <a:buFont typeface="Wingdings" pitchFamily="2" charset="2"/>
              <a:buChar char="v"/>
            </a:pPr>
            <a:r>
              <a:rPr lang="ru-RU" sz="2200" b="1" dirty="0" smtClean="0">
                <a:solidFill>
                  <a:schemeClr val="tx1"/>
                </a:solidFill>
              </a:rPr>
              <a:t>	</a:t>
            </a:r>
            <a:r>
              <a:rPr lang="ru-RU" sz="2200" i="1" u="sng" dirty="0" smtClean="0">
                <a:solidFill>
                  <a:schemeClr val="tx1"/>
                </a:solidFill>
              </a:rPr>
              <a:t>Проектный расчёт для стандартизованных подшипников качения заменяется процедурой подбора подшипника.</a:t>
            </a: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	</a:t>
            </a:r>
            <a:r>
              <a:rPr lang="ru-RU" sz="2200" b="1" dirty="0" smtClean="0">
                <a:solidFill>
                  <a:schemeClr val="tx1"/>
                </a:solidFill>
              </a:rPr>
              <a:t>Выбор</a:t>
            </a:r>
            <a:r>
              <a:rPr lang="ru-RU" sz="2200" dirty="0" smtClean="0">
                <a:solidFill>
                  <a:schemeClr val="tx1"/>
                </a:solidFill>
              </a:rPr>
              <a:t> подшипника качения определяется:</a:t>
            </a:r>
            <a:endParaRPr lang="ru-RU" sz="2200" i="1" dirty="0" smtClean="0">
              <a:solidFill>
                <a:schemeClr val="tx1"/>
              </a:solidFill>
            </a:endParaRP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i="1" dirty="0" smtClean="0">
                <a:solidFill>
                  <a:schemeClr val="tx1"/>
                </a:solidFill>
              </a:rPr>
              <a:t>	1) </a:t>
            </a:r>
            <a:r>
              <a:rPr lang="ru-RU" sz="2200" b="1" i="1" dirty="0" smtClean="0">
                <a:solidFill>
                  <a:schemeClr val="tx1"/>
                </a:solidFill>
              </a:rPr>
              <a:t>характером нагрузки</a:t>
            </a:r>
            <a:r>
              <a:rPr lang="ru-RU" sz="2200" dirty="0" smtClean="0">
                <a:solidFill>
                  <a:schemeClr val="tx1"/>
                </a:solidFill>
              </a:rPr>
              <a:t> (постоянная, переменная, ударная), её </a:t>
            </a:r>
            <a:r>
              <a:rPr lang="ru-RU" sz="2200" b="1" dirty="0" smtClean="0">
                <a:solidFill>
                  <a:schemeClr val="tx1"/>
                </a:solidFill>
              </a:rPr>
              <a:t>величиной</a:t>
            </a:r>
            <a:r>
              <a:rPr lang="ru-RU" sz="2200" dirty="0" smtClean="0">
                <a:solidFill>
                  <a:schemeClr val="tx1"/>
                </a:solidFill>
              </a:rPr>
              <a:t> и </a:t>
            </a:r>
            <a:r>
              <a:rPr lang="ru-RU" sz="2200" b="1" dirty="0" smtClean="0">
                <a:solidFill>
                  <a:schemeClr val="tx1"/>
                </a:solidFill>
              </a:rPr>
              <a:t>направлением</a:t>
            </a:r>
            <a:r>
              <a:rPr lang="ru-RU" sz="2200" dirty="0" smtClean="0">
                <a:solidFill>
                  <a:schemeClr val="tx1"/>
                </a:solidFill>
              </a:rPr>
              <a:t> действия;</a:t>
            </a:r>
            <a:endParaRPr lang="ru-RU" sz="2200" i="1" dirty="0" smtClean="0">
              <a:solidFill>
                <a:schemeClr val="tx1"/>
              </a:solidFill>
            </a:endParaRP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i="1" dirty="0" smtClean="0">
                <a:solidFill>
                  <a:schemeClr val="tx1"/>
                </a:solidFill>
              </a:rPr>
              <a:t>	2) </a:t>
            </a:r>
            <a:r>
              <a:rPr lang="ru-RU" sz="2200" b="1" i="1" dirty="0" smtClean="0">
                <a:solidFill>
                  <a:schemeClr val="tx1"/>
                </a:solidFill>
              </a:rPr>
              <a:t>диаметром цапф</a:t>
            </a:r>
            <a:r>
              <a:rPr lang="ru-RU" sz="2200" dirty="0" smtClean="0">
                <a:solidFill>
                  <a:schemeClr val="tx1"/>
                </a:solidFill>
              </a:rPr>
              <a:t> вала и частотой его вращения;</a:t>
            </a: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	3) необходимой </a:t>
            </a:r>
            <a:r>
              <a:rPr lang="ru-RU" sz="2200" b="1" i="1" dirty="0" smtClean="0">
                <a:solidFill>
                  <a:schemeClr val="tx1"/>
                </a:solidFill>
              </a:rPr>
              <a:t>долговечностью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i="1" dirty="0" smtClean="0">
                <a:solidFill>
                  <a:schemeClr val="tx1"/>
                </a:solidFill>
              </a:rPr>
              <a:t>подшипникового узла</a:t>
            </a:r>
            <a:r>
              <a:rPr lang="ru-RU" sz="2200" dirty="0" smtClean="0">
                <a:solidFill>
                  <a:schemeClr val="tx1"/>
                </a:solidFill>
              </a:rPr>
              <a:t>;</a:t>
            </a:r>
            <a:endParaRPr lang="ru-RU" sz="2200" i="1" dirty="0" smtClean="0">
              <a:solidFill>
                <a:schemeClr val="tx1"/>
              </a:solidFill>
            </a:endParaRPr>
          </a:p>
          <a:p>
            <a:pPr indent="365125">
              <a:lnSpc>
                <a:spcPct val="100000"/>
              </a:lnSpc>
              <a:spcBef>
                <a:spcPts val="500"/>
              </a:spcBef>
            </a:pPr>
            <a:r>
              <a:rPr lang="ru-RU" sz="2200" i="1" dirty="0" smtClean="0">
                <a:solidFill>
                  <a:schemeClr val="tx1"/>
                </a:solidFill>
              </a:rPr>
              <a:t>	4) </a:t>
            </a:r>
            <a:r>
              <a:rPr lang="ru-RU" sz="2200" b="1" i="1" dirty="0" smtClean="0">
                <a:solidFill>
                  <a:schemeClr val="tx1"/>
                </a:solidFill>
              </a:rPr>
              <a:t>нагрузочной способностью подшипника</a:t>
            </a:r>
            <a:r>
              <a:rPr lang="ru-RU" sz="2200" dirty="0" smtClean="0">
                <a:solidFill>
                  <a:schemeClr val="tx1"/>
                </a:solidFill>
              </a:rPr>
              <a:t> (статическая и динамическая грузоподъёмность).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214282" y="0"/>
            <a:ext cx="8715436" cy="649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	</a:t>
            </a:r>
            <a:endParaRPr lang="ru-RU" dirty="0" smtClean="0"/>
          </a:p>
          <a:p>
            <a:pPr algn="ctr">
              <a:lnSpc>
                <a:spcPct val="90000"/>
              </a:lnSpc>
            </a:pPr>
            <a:r>
              <a:rPr lang="ru-RU" sz="28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Сборка подшипников качения.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Подшипники качения обладают полной взаимозаменяемостью. Присоединительными размерами этих подшипников являются внутренний диаметр </a:t>
            </a:r>
            <a:r>
              <a:rPr lang="ru-RU" sz="2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наружный диаметр </a:t>
            </a:r>
            <a:r>
              <a:rPr lang="ru-RU" sz="2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ширина кольца </a:t>
            </a:r>
            <a:r>
              <a:rPr lang="ru-RU" sz="2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ru-RU" sz="2000" b="1" dirty="0" smtClean="0"/>
          </a:p>
          <a:p>
            <a:pPr>
              <a:lnSpc>
                <a:spcPct val="90000"/>
              </a:lnSpc>
            </a:pPr>
            <a:r>
              <a:rPr lang="ru-RU" sz="2200" b="1" dirty="0" smtClean="0">
                <a:solidFill>
                  <a:schemeClr val="tx1"/>
                </a:solidFill>
              </a:rPr>
              <a:t>Вращающиеся </a:t>
            </a:r>
            <a:r>
              <a:rPr lang="ru-RU" sz="2200" b="1" dirty="0">
                <a:solidFill>
                  <a:schemeClr val="tx1"/>
                </a:solidFill>
              </a:rPr>
              <a:t>кольца </a:t>
            </a:r>
            <a:r>
              <a:rPr lang="ru-RU" sz="2200" dirty="0">
                <a:solidFill>
                  <a:schemeClr val="tx1"/>
                </a:solidFill>
              </a:rPr>
              <a:t>ставят </a:t>
            </a:r>
            <a:r>
              <a:rPr lang="ru-RU" sz="2200" b="1" dirty="0">
                <a:solidFill>
                  <a:schemeClr val="tx1"/>
                </a:solidFill>
              </a:rPr>
              <a:t>с натягом,</a:t>
            </a:r>
            <a:r>
              <a:rPr lang="ru-RU" sz="2200" dirty="0">
                <a:solidFill>
                  <a:schemeClr val="tx1"/>
                </a:solidFill>
              </a:rPr>
              <a:t> исключая проворачивание их на цапфах, смятие и фрикционную коррозию посадочных поверхностей.</a:t>
            </a:r>
          </a:p>
          <a:p>
            <a:pPr algn="just">
              <a:lnSpc>
                <a:spcPct val="90000"/>
              </a:lnSpc>
            </a:pPr>
            <a:r>
              <a:rPr lang="ru-RU" sz="2200" b="1" dirty="0" err="1" smtClean="0">
                <a:solidFill>
                  <a:schemeClr val="tx1"/>
                </a:solidFill>
              </a:rPr>
              <a:t>Невращающиеся</a:t>
            </a: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sz="2200" b="1" dirty="0">
                <a:solidFill>
                  <a:schemeClr val="tx1"/>
                </a:solidFill>
              </a:rPr>
              <a:t>кольца</a:t>
            </a:r>
            <a:r>
              <a:rPr lang="ru-RU" sz="2200" dirty="0">
                <a:solidFill>
                  <a:schemeClr val="tx1"/>
                </a:solidFill>
              </a:rPr>
              <a:t> устанавливают с минимальным зазором, обеспечивая равномерность износа беговых дорожек на этих кольцах за счёт их медленного проворачивания вслед за вращением подвижного кольца.</a:t>
            </a:r>
          </a:p>
          <a:p>
            <a:pPr algn="just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</a:rPr>
              <a:t>	Посадочные поверхности под подшипники должны иметь качественную </a:t>
            </a:r>
            <a:r>
              <a:rPr lang="ru-RU" sz="2200" dirty="0" smtClean="0">
                <a:solidFill>
                  <a:schemeClr val="tx1"/>
                </a:solidFill>
              </a:rPr>
              <a:t>обработку. Лучшие </a:t>
            </a:r>
            <a:r>
              <a:rPr lang="ru-RU" sz="2200" dirty="0">
                <a:solidFill>
                  <a:schemeClr val="tx1"/>
                </a:solidFill>
              </a:rPr>
              <a:t>результаты дает </a:t>
            </a:r>
            <a:r>
              <a:rPr lang="ru-RU" sz="2200" b="1" dirty="0">
                <a:solidFill>
                  <a:schemeClr val="tx1"/>
                </a:solidFill>
              </a:rPr>
              <a:t>тепловая сборка</a:t>
            </a:r>
            <a:r>
              <a:rPr lang="ru-RU" sz="2200" dirty="0">
                <a:solidFill>
                  <a:schemeClr val="tx1"/>
                </a:solidFill>
              </a:rPr>
              <a:t> (нагрев подшипника в масляной ванне с одновременным охлаждением вала твердой углекислотой или жидким азотом). Демонтаж подшипников следует выполнять с применением специального инструмента (съемников). Применяемая в ремонтном производстве силовая сборка снижает долговечность подшипника из-за взаимного перекоса колец после сборки.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/>
              <a:t>	</a:t>
            </a:r>
            <a:r>
              <a:rPr lang="ru-RU" dirty="0">
                <a:solidFill>
                  <a:schemeClr val="tx1"/>
                </a:solidFill>
              </a:rPr>
              <a:t>Вид смазывающего материала и способ его подачи к поверхностям трения зависит от условий работы подшипника и скорости относительного движения подвижного и неподвижного колец подшипника, характеризуемой однозначно произведением внутреннего диаметра подшипника 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</a:rPr>
              <a:t>d</a:t>
            </a:r>
            <a:r>
              <a:rPr lang="ru-RU" sz="2000" b="1" i="1" baseline="-25000" dirty="0" err="1">
                <a:solidFill>
                  <a:schemeClr val="tx1"/>
                </a:solidFill>
                <a:latin typeface="Times New Roman" pitchFamily="18" charset="0"/>
              </a:rPr>
              <a:t>п</a:t>
            </a:r>
            <a:r>
              <a:rPr lang="ru-RU" dirty="0">
                <a:solidFill>
                  <a:schemeClr val="tx1"/>
                </a:solidFill>
              </a:rPr>
              <a:t> на частоту вращения подвижного кольца 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</a:rPr>
              <a:t>n</a:t>
            </a:r>
            <a:r>
              <a:rPr lang="ru-RU" dirty="0">
                <a:solidFill>
                  <a:schemeClr val="tx1"/>
                </a:solidFill>
              </a:rPr>
              <a:t>. В первом приближении характер смазки можно выбрать по  </a:t>
            </a:r>
            <a:r>
              <a:rPr lang="ru-RU" dirty="0" smtClean="0">
                <a:solidFill>
                  <a:schemeClr val="tx1"/>
                </a:solidFill>
              </a:rPr>
              <a:t>таблице 1.</a:t>
            </a: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tx1"/>
                </a:solidFill>
              </a:rPr>
              <a:t>Таблица </a:t>
            </a:r>
            <a:r>
              <a:rPr lang="ru-RU" b="1" dirty="0" smtClean="0">
                <a:solidFill>
                  <a:schemeClr val="tx1"/>
                </a:solidFill>
              </a:rPr>
              <a:t>1. </a:t>
            </a:r>
            <a:r>
              <a:rPr lang="ru-RU" b="1" dirty="0">
                <a:solidFill>
                  <a:schemeClr val="tx1"/>
                </a:solidFill>
              </a:rPr>
              <a:t>Назначение смазки и выбор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уплотнительных элементов для разных условий работы подшипников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ru-RU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tx1"/>
                </a:solidFill>
              </a:rPr>
              <a:t>	</a:t>
            </a:r>
          </a:p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</a:rPr>
              <a:t>	В дальнейшем смазывание подшипников согласуется со схемой смазывания агрегата, в котором эти подшипники установлены.</a:t>
            </a:r>
          </a:p>
        </p:txBody>
      </p:sp>
      <p:graphicFrame>
        <p:nvGraphicFramePr>
          <p:cNvPr id="8194" name="Object 19"/>
          <p:cNvGraphicFramePr>
            <a:graphicFrameLocks noGrp="1" noChangeAspect="1"/>
          </p:cNvGraphicFramePr>
          <p:nvPr>
            <p:ph sz="half" idx="1"/>
          </p:nvPr>
        </p:nvGraphicFramePr>
        <p:xfrm>
          <a:off x="319088" y="3789363"/>
          <a:ext cx="4154487" cy="11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Документ" r:id="rId4" imgW="6093000" imgH="175320" progId="Word.Document.8">
                  <p:embed/>
                </p:oleObj>
              </mc:Choice>
              <mc:Fallback>
                <p:oleObj name="Документ" r:id="rId4" imgW="6093000" imgH="175320" progId="Word.Document.8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3789363"/>
                        <a:ext cx="4154487" cy="119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656" name="Group 14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63164729"/>
              </p:ext>
            </p:extLst>
          </p:nvPr>
        </p:nvGraphicFramePr>
        <p:xfrm>
          <a:off x="179388" y="2420938"/>
          <a:ext cx="8785225" cy="3581468"/>
        </p:xfrm>
        <a:graphic>
          <a:graphicData uri="http://schemas.openxmlformats.org/drawingml/2006/table">
            <a:tbl>
              <a:tblPr/>
              <a:tblGrid>
                <a:gridCol w="1952625"/>
                <a:gridCol w="4260850"/>
                <a:gridCol w="2571750"/>
              </a:tblGrid>
              <a:tr h="8207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ru-RU" sz="1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,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10</a:t>
                      </a:r>
                      <a:r>
                        <a:rPr kumimoji="0" lang="ru-RU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6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мм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об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/мин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Смазка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Уплотнение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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0,55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Консистентная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Сальник, лабиринт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342900" marR="0" lvl="0" indent="-34290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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0,60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Жидкая погружением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Резиновая манжета,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маслосгонная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канавка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342900" marR="0" lvl="0" indent="-34290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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0,75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Жидкая фитильная и капельная – 5…10 капель в час.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pPr marL="342900" marR="0" lvl="0" indent="-34290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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1,70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Жидкая масляным туманом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Металлические кольца, полиамидная манжета, центробежное уплотнение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marL="342900" marR="0" lvl="0" indent="-34290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&gt;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2,0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54000" marR="54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Жидкая струйная под углом 15-20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  <a:sym typeface="Symbol" pitchFamily="18" charset="2"/>
                        </a:rPr>
                        <a:t>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к оси подшипника, охлаждение потоком масла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285720" y="642918"/>
            <a:ext cx="8540750" cy="536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FFFFCC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Общие </a:t>
            </a: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сведения, условия работы и критерии работоспособности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подшипников качения.</a:t>
            </a:r>
            <a:endParaRPr lang="en-GB" sz="32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0" y="1052513"/>
            <a:ext cx="9144000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indent="2667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/>
          </a:p>
        </p:txBody>
      </p:sp>
      <p:sp>
        <p:nvSpPr>
          <p:cNvPr id="24580" name="Text Box 9"/>
          <p:cNvSpPr txBox="1">
            <a:spLocks noChangeArrowheads="1"/>
          </p:cNvSpPr>
          <p:nvPr/>
        </p:nvSpPr>
        <p:spPr bwMode="auto">
          <a:xfrm>
            <a:off x="5651500" y="6526213"/>
            <a:ext cx="34925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ru-RU"/>
          </a:p>
        </p:txBody>
      </p:sp>
      <p:sp>
        <p:nvSpPr>
          <p:cNvPr id="24581" name="Text Box 15"/>
          <p:cNvSpPr txBox="1">
            <a:spLocks noChangeArrowheads="1"/>
          </p:cNvSpPr>
          <p:nvPr/>
        </p:nvSpPr>
        <p:spPr bwMode="auto">
          <a:xfrm>
            <a:off x="500034" y="2071678"/>
            <a:ext cx="821536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82563">
              <a:lnSpc>
                <a:spcPct val="100000"/>
              </a:lnSpc>
            </a:pPr>
            <a:r>
              <a:rPr lang="ru-RU" sz="2800" b="1" i="1" dirty="0">
                <a:solidFill>
                  <a:schemeClr val="tx1"/>
                </a:solidFill>
              </a:rPr>
              <a:t>Подшипник качения </a:t>
            </a:r>
            <a:r>
              <a:rPr lang="ru-RU" sz="2800" i="1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– </a:t>
            </a:r>
            <a:r>
              <a:rPr lang="ru-RU" sz="2800" i="1" dirty="0">
                <a:solidFill>
                  <a:schemeClr val="tx1"/>
                </a:solidFill>
              </a:rPr>
              <a:t>подшипник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i="1" dirty="0">
                <a:solidFill>
                  <a:schemeClr val="tx1"/>
                </a:solidFill>
              </a:rPr>
              <a:t>работающий по принципу трения качения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</a:p>
          <a:p>
            <a:pPr indent="182563">
              <a:lnSpc>
                <a:spcPct val="100000"/>
              </a:lnSpc>
            </a:pPr>
            <a:endParaRPr lang="ru-RU" sz="2800" dirty="0" smtClean="0">
              <a:solidFill>
                <a:schemeClr val="tx1"/>
              </a:solidFill>
            </a:endParaRPr>
          </a:p>
          <a:p>
            <a:pPr indent="182563">
              <a:lnSpc>
                <a:spcPct val="100000"/>
              </a:lnSpc>
            </a:pPr>
            <a:r>
              <a:rPr lang="ru-RU" sz="2800" dirty="0" smtClean="0">
                <a:solidFill>
                  <a:schemeClr val="tx1"/>
                </a:solidFill>
              </a:rPr>
              <a:t>Подшипник </a:t>
            </a:r>
            <a:r>
              <a:rPr lang="ru-RU" sz="2800" dirty="0">
                <a:solidFill>
                  <a:schemeClr val="tx1"/>
                </a:solidFill>
              </a:rPr>
              <a:t>качения </a:t>
            </a:r>
            <a:r>
              <a:rPr lang="ru-RU" sz="2800" dirty="0">
                <a:solidFill>
                  <a:schemeClr val="tx1"/>
                </a:solidFill>
                <a:sym typeface="Symbol" pitchFamily="18" charset="2"/>
              </a:rPr>
              <a:t>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готовое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стандартное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изделие </a:t>
            </a:r>
            <a:r>
              <a:rPr lang="ru-RU" sz="2800" dirty="0">
                <a:solidFill>
                  <a:schemeClr val="tx1"/>
                </a:solidFill>
              </a:rPr>
              <a:t>(изготавливаемое на специализированном заводе), которое устанавливается в механизм или машину без дополнительной доработки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428604"/>
            <a:ext cx="4357718" cy="513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>
              <a:lnSpc>
                <a:spcPct val="100000"/>
              </a:lnSpc>
            </a:pPr>
            <a:r>
              <a:rPr lang="ru-RU" sz="2200" dirty="0" smtClean="0">
                <a:solidFill>
                  <a:schemeClr val="tx1"/>
                </a:solidFill>
              </a:rPr>
              <a:t>Конструктивно подшипник качения (рис. 1), как правило, включает 4 основных элемента:</a:t>
            </a:r>
          </a:p>
          <a:p>
            <a:pPr indent="182563">
              <a:lnSpc>
                <a:spcPct val="100000"/>
              </a:lnSpc>
              <a:buAutoNum type="arabicParenR"/>
            </a:pPr>
            <a:r>
              <a:rPr lang="ru-RU" sz="2200" dirty="0" smtClean="0">
                <a:solidFill>
                  <a:schemeClr val="tx1"/>
                </a:solidFill>
              </a:rPr>
              <a:t> наружное кольцо, устанавливаемое обычно в корпусе; </a:t>
            </a:r>
          </a:p>
          <a:p>
            <a:pPr indent="182563">
              <a:lnSpc>
                <a:spcPct val="100000"/>
              </a:lnSpc>
            </a:pPr>
            <a:r>
              <a:rPr lang="ru-RU" sz="2200" dirty="0" smtClean="0">
                <a:solidFill>
                  <a:schemeClr val="tx1"/>
                </a:solidFill>
              </a:rPr>
              <a:t>2) внутреннее кольцо, обычно насаживаемое на цапфу вала;   </a:t>
            </a:r>
          </a:p>
          <a:p>
            <a:pPr indent="182563">
              <a:lnSpc>
                <a:spcPct val="100000"/>
              </a:lnSpc>
            </a:pPr>
            <a:r>
              <a:rPr lang="ru-RU" sz="2200" dirty="0" smtClean="0">
                <a:solidFill>
                  <a:schemeClr val="tx1"/>
                </a:solidFill>
              </a:rPr>
              <a:t>3) тела качения (шарики или ролики), обкатывающиеся при работе подшипника по беговым дорожкам наружного и внутреннего колец; </a:t>
            </a:r>
          </a:p>
          <a:p>
            <a:pPr indent="365125">
              <a:lnSpc>
                <a:spcPct val="95000"/>
              </a:lnSpc>
            </a:pPr>
            <a:r>
              <a:rPr lang="ru-RU" sz="2200" dirty="0" smtClean="0">
                <a:solidFill>
                  <a:schemeClr val="tx1"/>
                </a:solidFill>
              </a:rPr>
              <a:t>4) сепаратор, разделяющий тела качения друг от друга.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Picture 22" descr="ПК_конструкция"/>
          <p:cNvPicPr>
            <a:picLocks noChangeAspect="1" noChangeArrowheads="1"/>
          </p:cNvPicPr>
          <p:nvPr/>
        </p:nvPicPr>
        <p:blipFill>
          <a:blip r:embed="rId2" cstate="print">
            <a:lum bright="19000"/>
          </a:blip>
          <a:srcRect/>
          <a:stretch>
            <a:fillRect/>
          </a:stretch>
        </p:blipFill>
        <p:spPr bwMode="auto">
          <a:xfrm>
            <a:off x="214282" y="214289"/>
            <a:ext cx="4357718" cy="479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2910" y="5214950"/>
            <a:ext cx="2821030" cy="8152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Рис. 1. Подшипник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качения (конструкция).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0" y="620713"/>
            <a:ext cx="9144000" cy="5654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indent="336550">
              <a:lnSpc>
                <a:spcPct val="100000"/>
              </a:lnSpc>
              <a:spcBef>
                <a:spcPts val="400"/>
              </a:spcBef>
              <a:buClr>
                <a:srgbClr val="A3C145"/>
              </a:buClr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/>
          </a:p>
        </p:txBody>
      </p:sp>
      <p:sp>
        <p:nvSpPr>
          <p:cNvPr id="256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285720" y="285728"/>
            <a:ext cx="864399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>
              <a:lnSpc>
                <a:spcPct val="100000"/>
              </a:lnSpc>
            </a:pPr>
            <a:r>
              <a:rPr lang="ru-RU" b="1" dirty="0"/>
              <a:t>	</a:t>
            </a:r>
            <a:r>
              <a:rPr lang="ru-RU" sz="2800" b="1" u="sng" dirty="0">
                <a:solidFill>
                  <a:schemeClr val="tx1"/>
                </a:solidFill>
              </a:rPr>
              <a:t>Достоинства</a:t>
            </a:r>
            <a:r>
              <a:rPr lang="ru-RU" sz="2800" u="sng" dirty="0">
                <a:solidFill>
                  <a:schemeClr val="tx1"/>
                </a:solidFill>
              </a:rPr>
              <a:t> подшипников качения:</a:t>
            </a:r>
            <a:endParaRPr lang="ru-RU" sz="2000" u="sng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1. </a:t>
            </a:r>
            <a:r>
              <a:rPr lang="ru-RU" sz="2400" i="1" dirty="0">
                <a:solidFill>
                  <a:schemeClr val="tx1"/>
                </a:solidFill>
              </a:rPr>
              <a:t>малые потери на </a:t>
            </a:r>
            <a:r>
              <a:rPr lang="ru-RU" sz="2400" i="1" dirty="0" smtClean="0">
                <a:solidFill>
                  <a:schemeClr val="tx1"/>
                </a:solidFill>
              </a:rPr>
              <a:t>трение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ru-RU" sz="2400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2. </a:t>
            </a:r>
            <a:r>
              <a:rPr lang="ru-RU" sz="2400" i="1" dirty="0">
                <a:solidFill>
                  <a:schemeClr val="tx1"/>
                </a:solidFill>
              </a:rPr>
              <a:t>малые габариты в осевом направлении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3. </a:t>
            </a:r>
            <a:r>
              <a:rPr lang="ru-RU" sz="2400" i="1" dirty="0">
                <a:solidFill>
                  <a:schemeClr val="tx1"/>
                </a:solidFill>
              </a:rPr>
              <a:t>низкая стоимость при высокой степени взаимозаменяемости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</a:t>
            </a:r>
            <a:r>
              <a:rPr lang="ru-RU" sz="2400" dirty="0" smtClean="0">
                <a:solidFill>
                  <a:schemeClr val="tx1"/>
                </a:solidFill>
              </a:rPr>
              <a:t>4.</a:t>
            </a:r>
            <a:r>
              <a:rPr lang="ru-RU" sz="2400" i="1" dirty="0" smtClean="0">
                <a:solidFill>
                  <a:schemeClr val="tx1"/>
                </a:solidFill>
              </a:rPr>
              <a:t>малый </a:t>
            </a:r>
            <a:r>
              <a:rPr lang="ru-RU" sz="2400" i="1" dirty="0">
                <a:solidFill>
                  <a:schemeClr val="tx1"/>
                </a:solidFill>
              </a:rPr>
              <a:t>пусковой момент </a:t>
            </a:r>
            <a:r>
              <a:rPr lang="ru-RU" sz="2400" i="1" dirty="0" smtClean="0">
                <a:solidFill>
                  <a:schemeClr val="tx1"/>
                </a:solidFill>
              </a:rPr>
              <a:t>сопротивления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ru-RU" sz="2400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5.  </a:t>
            </a:r>
            <a:r>
              <a:rPr lang="ru-RU" sz="2400" i="1" dirty="0">
                <a:solidFill>
                  <a:schemeClr val="tx1"/>
                </a:solidFill>
              </a:rPr>
              <a:t>малый расход смазочных </a:t>
            </a:r>
            <a:r>
              <a:rPr lang="ru-RU" sz="2400" i="1" dirty="0" smtClean="0">
                <a:solidFill>
                  <a:schemeClr val="tx1"/>
                </a:solidFill>
              </a:rPr>
              <a:t>материалов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ru-RU" sz="2400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6.  </a:t>
            </a:r>
            <a:r>
              <a:rPr lang="ru-RU" sz="2400" i="1" dirty="0">
                <a:solidFill>
                  <a:schemeClr val="tx1"/>
                </a:solidFill>
              </a:rPr>
              <a:t>пониженные требования к материалу и качеству обработки цапф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indent="365125" algn="just"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r>
              <a:rPr lang="ru-RU" sz="2800" b="1" u="sng" dirty="0">
                <a:solidFill>
                  <a:schemeClr val="tx1"/>
                </a:solidFill>
              </a:rPr>
              <a:t>Недостатки</a:t>
            </a:r>
            <a:r>
              <a:rPr lang="ru-RU" sz="2800" u="sng" dirty="0">
                <a:solidFill>
                  <a:schemeClr val="tx1"/>
                </a:solidFill>
              </a:rPr>
              <a:t> подшипников качения:</a:t>
            </a:r>
            <a:endParaRPr lang="ru-RU" sz="2000" u="sng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400" dirty="0">
                <a:solidFill>
                  <a:schemeClr val="tx1"/>
                </a:solidFill>
              </a:rPr>
              <a:t>1. </a:t>
            </a:r>
            <a:r>
              <a:rPr lang="ru-RU" sz="2400" i="1" dirty="0">
                <a:solidFill>
                  <a:schemeClr val="tx1"/>
                </a:solidFill>
              </a:rPr>
              <a:t>высокая чувствительность к ударным и вибрационным </a:t>
            </a:r>
            <a:r>
              <a:rPr lang="ru-RU" sz="2400" i="1" dirty="0" smtClean="0">
                <a:solidFill>
                  <a:schemeClr val="tx1"/>
                </a:solidFill>
              </a:rPr>
              <a:t>нагрузкам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ru-RU" sz="2400" dirty="0">
              <a:solidFill>
                <a:schemeClr val="tx1"/>
              </a:solidFill>
            </a:endParaRP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2. </a:t>
            </a:r>
            <a:r>
              <a:rPr lang="ru-RU" sz="2400" i="1" dirty="0">
                <a:solidFill>
                  <a:schemeClr val="tx1"/>
                </a:solidFill>
              </a:rPr>
              <a:t>большие габариты в радиальном направлении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pPr indent="365125" algn="just"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</a:rPr>
              <a:t>	3. </a:t>
            </a:r>
            <a:r>
              <a:rPr lang="ru-RU" sz="2400" i="1" dirty="0">
                <a:solidFill>
                  <a:schemeClr val="tx1"/>
                </a:solidFill>
              </a:rPr>
              <a:t>малая надёжность в высокоскоростных приводах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60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6" name="Rectangle 12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8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4932363" y="0"/>
            <a:ext cx="4211637" cy="981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indent="336550"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4859338" y="3716338"/>
            <a:ext cx="4284662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b="1"/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1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0" name="Rectangle 1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0" y="188913"/>
            <a:ext cx="9144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r"/>
            <a:endParaRPr lang="ru-RU"/>
          </a:p>
        </p:txBody>
      </p:sp>
      <p:sp>
        <p:nvSpPr>
          <p:cNvPr id="2663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3" name="Rectangle 20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5" name="Rectangle 2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6" name="Text Box 125"/>
          <p:cNvSpPr txBox="1">
            <a:spLocks noChangeArrowheads="1"/>
          </p:cNvSpPr>
          <p:nvPr/>
        </p:nvSpPr>
        <p:spPr bwMode="auto">
          <a:xfrm>
            <a:off x="6286512" y="500042"/>
            <a:ext cx="2571736" cy="3826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chemeClr val="tx1"/>
                </a:solidFill>
              </a:rPr>
              <a:t>Рис.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ru-RU" b="1" dirty="0">
                <a:solidFill>
                  <a:schemeClr val="tx1"/>
                </a:solidFill>
              </a:rPr>
              <a:t>. Основные формы тел качения, применяемые в подшипниках:</a:t>
            </a:r>
            <a:r>
              <a:rPr lang="ru-RU" b="1" dirty="0"/>
              <a:t> </a:t>
            </a:r>
            <a:endParaRPr lang="ru-RU" b="1" dirty="0" smtClean="0"/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а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шарик;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dirty="0" smtClean="0">
                <a:solidFill>
                  <a:schemeClr val="tx1"/>
                </a:solidFill>
              </a:rPr>
              <a:t>ролики: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б</a:t>
            </a:r>
            <a:r>
              <a:rPr lang="ru-RU" b="1" dirty="0">
                <a:solidFill>
                  <a:schemeClr val="tx1"/>
                </a:solidFill>
              </a:rPr>
              <a:t>)</a:t>
            </a:r>
            <a:r>
              <a:rPr lang="ru-RU" dirty="0">
                <a:solidFill>
                  <a:schemeClr val="tx1"/>
                </a:solidFill>
              </a:rPr>
              <a:t> цилиндрический; 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в</a:t>
            </a:r>
            <a:r>
              <a:rPr lang="ru-RU" b="1" dirty="0">
                <a:solidFill>
                  <a:schemeClr val="tx1"/>
                </a:solidFill>
              </a:rPr>
              <a:t>)</a:t>
            </a:r>
            <a:r>
              <a:rPr lang="ru-RU" dirty="0">
                <a:solidFill>
                  <a:schemeClr val="tx1"/>
                </a:solidFill>
              </a:rPr>
              <a:t> конический;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г)</a:t>
            </a:r>
            <a:r>
              <a:rPr lang="ru-RU" dirty="0">
                <a:solidFill>
                  <a:schemeClr val="tx1"/>
                </a:solidFill>
              </a:rPr>
              <a:t> бочкообразный;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b="1" dirty="0" err="1" smtClean="0">
                <a:solidFill>
                  <a:schemeClr val="tx1"/>
                </a:solidFill>
              </a:rPr>
              <a:t>д</a:t>
            </a:r>
            <a:r>
              <a:rPr lang="ru-RU" b="1" dirty="0">
                <a:solidFill>
                  <a:schemeClr val="tx1"/>
                </a:solidFill>
              </a:rPr>
              <a:t>)</a:t>
            </a:r>
            <a:r>
              <a:rPr lang="ru-RU" dirty="0">
                <a:solidFill>
                  <a:schemeClr val="tx1"/>
                </a:solidFill>
              </a:rPr>
              <a:t> игольчатый;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е</a:t>
            </a:r>
            <a:r>
              <a:rPr lang="ru-RU" b="1" dirty="0">
                <a:solidFill>
                  <a:schemeClr val="tx1"/>
                </a:solidFill>
              </a:rPr>
              <a:t>)</a:t>
            </a:r>
            <a:r>
              <a:rPr lang="ru-RU" dirty="0">
                <a:solidFill>
                  <a:schemeClr val="tx1"/>
                </a:solidFill>
              </a:rPr>
              <a:t> витой</a:t>
            </a:r>
          </a:p>
        </p:txBody>
      </p:sp>
      <p:pic>
        <p:nvPicPr>
          <p:cNvPr id="26637" name="Picture 126" descr="ПК_тела_кач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0"/>
            <a:ext cx="609480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8" name="Text Box 127"/>
          <p:cNvSpPr txBox="1">
            <a:spLocks noChangeArrowheads="1"/>
          </p:cNvSpPr>
          <p:nvPr/>
        </p:nvSpPr>
        <p:spPr bwMode="auto">
          <a:xfrm>
            <a:off x="0" y="1"/>
            <a:ext cx="9144000" cy="68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 algn="ctr">
              <a:spcBef>
                <a:spcPct val="50000"/>
              </a:spcBef>
            </a:pPr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Классификация подшипников качения:</a:t>
            </a:r>
          </a:p>
          <a:p>
            <a:pPr indent="365125" algn="just"/>
            <a:r>
              <a:rPr lang="ru-RU" sz="2000" i="1" dirty="0"/>
              <a:t>	</a:t>
            </a:r>
            <a:endParaRPr lang="ru-RU" sz="2000" dirty="0"/>
          </a:p>
        </p:txBody>
      </p:sp>
      <p:sp>
        <p:nvSpPr>
          <p:cNvPr id="26639" name="Text Box 130"/>
          <p:cNvSpPr txBox="1">
            <a:spLocks noChangeArrowheads="1"/>
          </p:cNvSpPr>
          <p:nvPr/>
        </p:nvSpPr>
        <p:spPr bwMode="auto">
          <a:xfrm>
            <a:off x="0" y="3927454"/>
            <a:ext cx="9144000" cy="298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</a:rPr>
              <a:t>1) по </a:t>
            </a:r>
            <a:r>
              <a:rPr lang="ru-RU" sz="2400" i="1" dirty="0" smtClean="0">
                <a:solidFill>
                  <a:schemeClr val="tx1"/>
                </a:solidFill>
              </a:rPr>
              <a:t>форме тел качения</a:t>
            </a:r>
            <a:r>
              <a:rPr lang="ru-RU" sz="2400" dirty="0" smtClean="0">
                <a:solidFill>
                  <a:schemeClr val="tx1"/>
                </a:solidFill>
              </a:rPr>
              <a:t> (рис. 2) –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шариковые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роликовые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игольчатые</a:t>
            </a:r>
            <a:r>
              <a:rPr lang="ru-RU" sz="2400" dirty="0" smtClean="0">
                <a:solidFill>
                  <a:schemeClr val="tx1"/>
                </a:solidFill>
              </a:rPr>
              <a:t>;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i="1" dirty="0" smtClean="0">
                <a:solidFill>
                  <a:schemeClr val="tx1"/>
                </a:solidFill>
              </a:rPr>
              <a:t>2</a:t>
            </a:r>
            <a:r>
              <a:rPr lang="ru-RU" sz="2400" i="1" dirty="0">
                <a:solidFill>
                  <a:schemeClr val="tx1"/>
                </a:solidFill>
              </a:rPr>
              <a:t>) по количеству рядов тел качения</a:t>
            </a:r>
            <a:r>
              <a:rPr lang="ru-RU" sz="2400" dirty="0">
                <a:solidFill>
                  <a:schemeClr val="tx1"/>
                </a:solidFill>
              </a:rPr>
              <a:t> – </a:t>
            </a:r>
            <a:r>
              <a:rPr lang="ru-RU" sz="2400" b="1" dirty="0">
                <a:solidFill>
                  <a:schemeClr val="tx1"/>
                </a:solidFill>
              </a:rPr>
              <a:t>однорядные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b="1" dirty="0">
                <a:solidFill>
                  <a:schemeClr val="tx1"/>
                </a:solidFill>
              </a:rPr>
              <a:t>двух-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b="1" dirty="0">
                <a:solidFill>
                  <a:schemeClr val="tx1"/>
                </a:solidFill>
              </a:rPr>
              <a:t>трёх-</a:t>
            </a:r>
            <a:r>
              <a:rPr lang="ru-RU" sz="2400" dirty="0">
                <a:solidFill>
                  <a:schemeClr val="tx1"/>
                </a:solidFill>
              </a:rPr>
              <a:t> и более рядные;</a:t>
            </a:r>
            <a:endParaRPr lang="ru-RU" sz="2400" i="1" dirty="0">
              <a:solidFill>
                <a:schemeClr val="tx1"/>
              </a:solidFill>
            </a:endParaRPr>
          </a:p>
          <a:p>
            <a:r>
              <a:rPr lang="ru-RU" sz="2400" i="1" dirty="0" smtClean="0">
                <a:solidFill>
                  <a:schemeClr val="tx1"/>
                </a:solidFill>
              </a:rPr>
              <a:t>3</a:t>
            </a:r>
            <a:r>
              <a:rPr lang="ru-RU" sz="2400" i="1" dirty="0">
                <a:solidFill>
                  <a:schemeClr val="tx1"/>
                </a:solidFill>
              </a:rPr>
              <a:t>) по направлению</a:t>
            </a:r>
            <a:r>
              <a:rPr lang="ru-RU" sz="2400" dirty="0">
                <a:solidFill>
                  <a:schemeClr val="tx1"/>
                </a:solidFill>
              </a:rPr>
              <a:t> воспринимаемой </a:t>
            </a:r>
            <a:r>
              <a:rPr lang="ru-RU" sz="2400" i="1" dirty="0">
                <a:solidFill>
                  <a:schemeClr val="tx1"/>
                </a:solidFill>
              </a:rPr>
              <a:t>нагрузки</a:t>
            </a:r>
            <a:r>
              <a:rPr lang="ru-RU" sz="2400" dirty="0">
                <a:solidFill>
                  <a:schemeClr val="tx1"/>
                </a:solidFill>
              </a:rPr>
              <a:t>  – </a:t>
            </a:r>
            <a:r>
              <a:rPr lang="ru-RU" sz="2400" b="1" dirty="0" smtClean="0">
                <a:solidFill>
                  <a:schemeClr val="tx1"/>
                </a:solidFill>
              </a:rPr>
              <a:t>радиальные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радиально-упорные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упорно-радиальные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упорные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комбинированные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4</a:t>
            </a:r>
            <a:r>
              <a:rPr lang="ru-RU" sz="2400" i="1" dirty="0" smtClean="0">
                <a:solidFill>
                  <a:schemeClr val="tx1"/>
                </a:solidFill>
              </a:rPr>
              <a:t>) по </a:t>
            </a:r>
            <a:r>
              <a:rPr lang="ru-RU" sz="2400" i="1" dirty="0" err="1" smtClean="0">
                <a:solidFill>
                  <a:schemeClr val="tx1"/>
                </a:solidFill>
              </a:rPr>
              <a:t>самоустанавливаемости</a:t>
            </a:r>
            <a:r>
              <a:rPr lang="ru-RU" sz="2400" dirty="0" smtClean="0">
                <a:solidFill>
                  <a:schemeClr val="tx1"/>
                </a:solidFill>
              </a:rPr>
              <a:t> – </a:t>
            </a:r>
            <a:r>
              <a:rPr lang="ru-RU" sz="2400" b="1" dirty="0" smtClean="0">
                <a:solidFill>
                  <a:schemeClr val="tx1"/>
                </a:solidFill>
              </a:rPr>
              <a:t>несамоустанавливающиеся</a:t>
            </a:r>
            <a:r>
              <a:rPr lang="ru-RU" sz="2400" dirty="0" smtClean="0">
                <a:solidFill>
                  <a:schemeClr val="tx1"/>
                </a:solidFill>
              </a:rPr>
              <a:t> и </a:t>
            </a:r>
            <a:r>
              <a:rPr lang="ru-RU" sz="2400" b="1" dirty="0" smtClean="0">
                <a:solidFill>
                  <a:schemeClr val="tx1"/>
                </a:solidFill>
              </a:rPr>
              <a:t>самоустанавливающиеся</a:t>
            </a:r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3205163" y="1657350"/>
            <a:ext cx="26797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8" name="Text Box 9"/>
          <p:cNvSpPr txBox="1">
            <a:spLocks noChangeArrowheads="1"/>
          </p:cNvSpPr>
          <p:nvPr/>
        </p:nvSpPr>
        <p:spPr bwMode="auto">
          <a:xfrm>
            <a:off x="0" y="2420938"/>
            <a:ext cx="9144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ru-RU"/>
          </a:p>
        </p:txBody>
      </p:sp>
      <p:sp>
        <p:nvSpPr>
          <p:cNvPr id="102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16"/>
          <p:cNvGraphicFramePr>
            <a:graphicFrameLocks noChangeAspect="1"/>
          </p:cNvGraphicFramePr>
          <p:nvPr/>
        </p:nvGraphicFramePr>
        <p:xfrm>
          <a:off x="3132138" y="1397000"/>
          <a:ext cx="287813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Документ" r:id="rId5" imgW="5810400" imgH="8210520" progId="Word.Document.12">
                  <p:embed/>
                </p:oleObj>
              </mc:Choice>
              <mc:Fallback>
                <p:oleObj name="Документ" r:id="rId5" imgW="5810400" imgH="8210520" progId="Word.Document.12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397000"/>
                        <a:ext cx="2878137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19"/>
          <p:cNvSpPr txBox="1">
            <a:spLocks noChangeArrowheads="1"/>
          </p:cNvSpPr>
          <p:nvPr/>
        </p:nvSpPr>
        <p:spPr bwMode="auto">
          <a:xfrm>
            <a:off x="0" y="3213100"/>
            <a:ext cx="5364163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33" name="Text Box 21"/>
          <p:cNvSpPr txBox="1">
            <a:spLocks noChangeArrowheads="1"/>
          </p:cNvSpPr>
          <p:nvPr/>
        </p:nvSpPr>
        <p:spPr bwMode="auto">
          <a:xfrm>
            <a:off x="0" y="18891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>
              <a:lnSpc>
                <a:spcPct val="100000"/>
              </a:lnSpc>
            </a:pPr>
            <a:r>
              <a:rPr lang="ru-RU" b="1" dirty="0"/>
              <a:t>	</a:t>
            </a:r>
            <a:endParaRPr lang="ru-RU" sz="2000" i="1" dirty="0"/>
          </a:p>
        </p:txBody>
      </p:sp>
      <p:pic>
        <p:nvPicPr>
          <p:cNvPr id="1034" name="Picture 23" descr="ПК_габарит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85728"/>
            <a:ext cx="6143668" cy="351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ext Box 24"/>
          <p:cNvSpPr txBox="1">
            <a:spLocks noChangeArrowheads="1"/>
          </p:cNvSpPr>
          <p:nvPr/>
        </p:nvSpPr>
        <p:spPr bwMode="auto">
          <a:xfrm>
            <a:off x="6286512" y="500042"/>
            <a:ext cx="2566978" cy="319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chemeClr val="tx1"/>
                </a:solidFill>
              </a:rPr>
              <a:t>Рис. </a:t>
            </a: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ru-RU" b="1" dirty="0">
                <a:solidFill>
                  <a:schemeClr val="tx1"/>
                </a:solidFill>
              </a:rPr>
              <a:t>. Серии диаметров и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ширин подшипников качения: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1) </a:t>
            </a:r>
            <a:r>
              <a:rPr lang="ru-RU" dirty="0">
                <a:solidFill>
                  <a:schemeClr val="tx1"/>
                </a:solidFill>
              </a:rPr>
              <a:t>особо лёгкая;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лёгкая;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лёгкая широкая;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4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средняя;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5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средняя широкая;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6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тяжёлая.</a:t>
            </a:r>
          </a:p>
        </p:txBody>
      </p:sp>
      <p:sp>
        <p:nvSpPr>
          <p:cNvPr id="1036" name="Text Box 25"/>
          <p:cNvSpPr txBox="1">
            <a:spLocks noChangeArrowheads="1"/>
          </p:cNvSpPr>
          <p:nvPr/>
        </p:nvSpPr>
        <p:spPr bwMode="auto">
          <a:xfrm>
            <a:off x="285720" y="4286256"/>
            <a:ext cx="8643998" cy="215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 algn="just"/>
            <a:r>
              <a:rPr lang="ru-RU" sz="2200" i="1" dirty="0" smtClean="0">
                <a:solidFill>
                  <a:schemeClr val="tx1"/>
                </a:solidFill>
              </a:rPr>
              <a:t>5)</a:t>
            </a: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sz="2200" i="1" dirty="0" smtClean="0">
                <a:solidFill>
                  <a:schemeClr val="tx1"/>
                </a:solidFill>
              </a:rPr>
              <a:t>по габаритным размерам (рис. 3) – </a:t>
            </a:r>
            <a:r>
              <a:rPr lang="ru-RU" sz="2200" b="1" dirty="0" smtClean="0">
                <a:solidFill>
                  <a:schemeClr val="tx1"/>
                </a:solidFill>
              </a:rPr>
              <a:t>особо лёгкая, лёгкая, лёгкая широкая, средняя, средняя широкая, тяжелая серии</a:t>
            </a:r>
            <a:r>
              <a:rPr lang="ru-RU" sz="2200" i="1" dirty="0" smtClean="0">
                <a:solidFill>
                  <a:schemeClr val="tx1"/>
                </a:solidFill>
              </a:rPr>
              <a:t>; </a:t>
            </a:r>
          </a:p>
          <a:p>
            <a:pPr indent="365125" algn="just"/>
            <a:r>
              <a:rPr lang="ru-RU" sz="2200" i="1" dirty="0" smtClean="0">
                <a:solidFill>
                  <a:schemeClr val="tx1"/>
                </a:solidFill>
              </a:rPr>
              <a:t>6</a:t>
            </a:r>
            <a:r>
              <a:rPr lang="ru-RU" sz="2200" i="1" dirty="0">
                <a:solidFill>
                  <a:schemeClr val="tx1"/>
                </a:solidFill>
              </a:rPr>
              <a:t>) по точности изготовления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– стандартом </a:t>
            </a:r>
            <a:r>
              <a:rPr lang="ru-RU" sz="2200" dirty="0">
                <a:solidFill>
                  <a:schemeClr val="tx1"/>
                </a:solidFill>
              </a:rPr>
              <a:t>(ГОСТ 520-71) предусмотрены </a:t>
            </a:r>
            <a:r>
              <a:rPr lang="ru-RU" sz="2200" b="1" dirty="0">
                <a:solidFill>
                  <a:schemeClr val="tx1"/>
                </a:solidFill>
              </a:rPr>
              <a:t>5 классов точности</a:t>
            </a:r>
            <a:r>
              <a:rPr lang="ru-RU" sz="2200" dirty="0">
                <a:solidFill>
                  <a:schemeClr val="tx1"/>
                </a:solidFill>
              </a:rPr>
              <a:t> (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</a:rPr>
              <a:t>Р0, Р6, Р5, Р4,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</a:rPr>
              <a:t>Р2);</a:t>
            </a:r>
            <a:endParaRPr lang="ru-RU" sz="2200" i="1" dirty="0">
              <a:solidFill>
                <a:schemeClr val="tx1"/>
              </a:solidFill>
            </a:endParaRPr>
          </a:p>
          <a:p>
            <a:pPr indent="365125" algn="just"/>
            <a:r>
              <a:rPr lang="ru-RU" sz="2200" i="1" dirty="0">
                <a:solidFill>
                  <a:schemeClr val="tx1"/>
                </a:solidFill>
              </a:rPr>
              <a:t>7) по конструктивным особенностям</a:t>
            </a:r>
            <a:r>
              <a:rPr lang="ru-RU" sz="2200" dirty="0">
                <a:solidFill>
                  <a:schemeClr val="tx1"/>
                </a:solidFill>
              </a:rPr>
              <a:t> – с защитными шайбами, с упорным бортом на наружном кольце, с канавкой на наружном кольце, с составными кольцами и др.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3375025" y="2500313"/>
            <a:ext cx="23939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52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>
              <a:lnSpc>
                <a:spcPct val="100000"/>
              </a:lnSpc>
            </a:pPr>
            <a:r>
              <a:rPr lang="ru-RU" dirty="0"/>
              <a:t>	</a:t>
            </a:r>
            <a:r>
              <a:rPr lang="ru-RU" sz="2000" b="1" dirty="0">
                <a:solidFill>
                  <a:schemeClr val="tx1"/>
                </a:solidFill>
              </a:rPr>
              <a:t>Условные обозначения</a:t>
            </a:r>
            <a:r>
              <a:rPr lang="ru-RU" sz="2000" dirty="0">
                <a:solidFill>
                  <a:schemeClr val="tx1"/>
                </a:solidFill>
              </a:rPr>
              <a:t> (</a:t>
            </a:r>
            <a:r>
              <a:rPr lang="ru-RU" sz="2000" dirty="0" smtClean="0">
                <a:solidFill>
                  <a:schemeClr val="tx1"/>
                </a:solidFill>
              </a:rPr>
              <a:t>маркировка) </a:t>
            </a:r>
            <a:r>
              <a:rPr lang="ru-RU" sz="2000" dirty="0">
                <a:solidFill>
                  <a:schemeClr val="tx1"/>
                </a:solidFill>
              </a:rPr>
              <a:t>подшипников качения (</a:t>
            </a:r>
            <a:r>
              <a:rPr lang="ru-RU" sz="2000" dirty="0" smtClean="0">
                <a:solidFill>
                  <a:schemeClr val="tx1"/>
                </a:solidFill>
              </a:rPr>
              <a:t>рис. 4</a:t>
            </a:r>
            <a:r>
              <a:rPr lang="ru-RU" sz="2000" dirty="0">
                <a:solidFill>
                  <a:schemeClr val="tx1"/>
                </a:solidFill>
              </a:rPr>
              <a:t>) являются в основном цифровыми и наносятся на торцовые поверхности колец. Основное обозначение подшипника может включать от двух до семи </a:t>
            </a:r>
            <a:r>
              <a:rPr lang="ru-RU" sz="2000" dirty="0" smtClean="0">
                <a:solidFill>
                  <a:schemeClr val="tx1"/>
                </a:solidFill>
              </a:rPr>
              <a:t>цифр.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05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5" name="Rectangle 2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6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7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8" name="Rectangle 3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9" name="Text Box 42"/>
          <p:cNvSpPr txBox="1">
            <a:spLocks noChangeArrowheads="1"/>
          </p:cNvSpPr>
          <p:nvPr/>
        </p:nvSpPr>
        <p:spPr bwMode="auto">
          <a:xfrm>
            <a:off x="0" y="6308725"/>
            <a:ext cx="91440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57158" y="5715016"/>
            <a:ext cx="8501122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Рис. </a:t>
            </a:r>
            <a:r>
              <a:rPr lang="ru-RU" sz="2400" dirty="0" smtClean="0">
                <a:solidFill>
                  <a:schemeClr val="tx1"/>
                </a:solidFill>
              </a:rPr>
              <a:t>4</a:t>
            </a:r>
            <a:r>
              <a:rPr lang="ru-RU" sz="2400" dirty="0">
                <a:solidFill>
                  <a:schemeClr val="tx1"/>
                </a:solidFill>
              </a:rPr>
              <a:t>. Схема построения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условного обозначения подшипника качения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58" y="1500174"/>
          <a:ext cx="8429683" cy="4071967"/>
        </p:xfrm>
        <a:graphic>
          <a:graphicData uri="http://schemas.openxmlformats.org/drawingml/2006/table">
            <a:tbl>
              <a:tblPr/>
              <a:tblGrid>
                <a:gridCol w="845990"/>
                <a:gridCol w="722387"/>
                <a:gridCol w="847362"/>
                <a:gridCol w="762215"/>
                <a:gridCol w="762215"/>
                <a:gridCol w="847362"/>
                <a:gridCol w="848736"/>
                <a:gridCol w="762215"/>
                <a:gridCol w="762215"/>
                <a:gridCol w="1268986"/>
              </a:tblGrid>
              <a:tr h="438402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402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sym typeface="Symbol"/>
                        </a:rPr>
                        <a:t>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5163"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 точности</a:t>
                      </a:r>
                    </a:p>
                  </a:txBody>
                  <a:tcPr marL="68580" marR="68580" marT="0" marB="0" vert="vert2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Тире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Серия ширин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Коструктивная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разновидность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Тип подшипника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Серия диаметров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Диаметр </a:t>
                      </a:r>
                      <a:b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отверстия / 5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Специальные буквенные обозначения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6"/>
          <p:cNvSpPr txBox="1">
            <a:spLocks noChangeArrowheads="1"/>
          </p:cNvSpPr>
          <p:nvPr/>
        </p:nvSpPr>
        <p:spPr bwMode="auto">
          <a:xfrm>
            <a:off x="428596" y="785794"/>
            <a:ext cx="8286808" cy="51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5125" algn="just">
              <a:spcBef>
                <a:spcPct val="50000"/>
              </a:spcBef>
            </a:pPr>
            <a:r>
              <a:rPr lang="ru-RU" sz="2400" b="1" dirty="0">
                <a:solidFill>
                  <a:schemeClr val="tx1"/>
                </a:solidFill>
              </a:rPr>
              <a:t>Две последние цифры справа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равны диаметру </a:t>
            </a:r>
            <a:r>
              <a:rPr lang="ru-RU" sz="2400" dirty="0">
                <a:solidFill>
                  <a:schemeClr val="tx1"/>
                </a:solidFill>
              </a:rPr>
              <a:t>отверстия во внутреннем кольце (</a:t>
            </a:r>
            <a:r>
              <a:rPr lang="ru-RU" sz="2400" dirty="0" smtClean="0">
                <a:solidFill>
                  <a:schemeClr val="tx1"/>
                </a:solidFill>
              </a:rPr>
              <a:t>диаметру </a:t>
            </a:r>
            <a:r>
              <a:rPr lang="ru-RU" sz="2400" dirty="0">
                <a:solidFill>
                  <a:schemeClr val="tx1"/>
                </a:solidFill>
              </a:rPr>
              <a:t>цапфы вала), </a:t>
            </a:r>
            <a:r>
              <a:rPr lang="ru-RU" sz="2400" dirty="0" smtClean="0">
                <a:solidFill>
                  <a:schemeClr val="tx1"/>
                </a:solidFill>
              </a:rPr>
              <a:t>делённому </a:t>
            </a:r>
            <a:r>
              <a:rPr lang="ru-RU" sz="2400" dirty="0">
                <a:solidFill>
                  <a:schemeClr val="tx1"/>
                </a:solidFill>
              </a:rPr>
              <a:t>на </a:t>
            </a:r>
            <a:r>
              <a:rPr lang="ru-RU" sz="2400" b="1" dirty="0">
                <a:solidFill>
                  <a:schemeClr val="tx1"/>
                </a:solidFill>
              </a:rPr>
              <a:t>5</a:t>
            </a:r>
            <a:r>
              <a:rPr lang="ru-RU" sz="2400" dirty="0">
                <a:solidFill>
                  <a:schemeClr val="tx1"/>
                </a:solidFill>
              </a:rPr>
              <a:t>, за исключением следующих четырёх размеров: диаметр </a:t>
            </a:r>
            <a:r>
              <a:rPr lang="ru-RU" sz="2400" b="1" dirty="0">
                <a:solidFill>
                  <a:schemeClr val="tx1"/>
                </a:solidFill>
              </a:rPr>
              <a:t>10</a:t>
            </a:r>
            <a:r>
              <a:rPr lang="ru-RU" sz="2400" dirty="0">
                <a:solidFill>
                  <a:schemeClr val="tx1"/>
                </a:solidFill>
              </a:rPr>
              <a:t> мм </a:t>
            </a:r>
            <a:r>
              <a:rPr lang="ru-RU" sz="2400" dirty="0" smtClean="0">
                <a:solidFill>
                  <a:schemeClr val="tx1"/>
                </a:solidFill>
                <a:sym typeface="Symbol" pitchFamily="18" charset="2"/>
              </a:rPr>
              <a:t>обозначается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цифрами 00; 12 мм – 01; 15 мм – 02, и 17 мм – 03. Далее 20 мм </a:t>
            </a:r>
            <a:r>
              <a:rPr lang="ru-RU" sz="2400" dirty="0">
                <a:solidFill>
                  <a:schemeClr val="tx1"/>
                </a:solidFill>
                <a:sym typeface="Symbol" pitchFamily="18" charset="2"/>
              </a:rPr>
              <a:t></a:t>
            </a:r>
            <a:r>
              <a:rPr lang="ru-RU" sz="2400" dirty="0">
                <a:solidFill>
                  <a:schemeClr val="tx1"/>
                </a:solidFill>
              </a:rPr>
              <a:t> 04, с диаметром 75 мм – 15, с диаметром 495 мм – 99 и т.д. </a:t>
            </a:r>
            <a:endParaRPr lang="ru-RU" sz="2400" dirty="0" smtClean="0">
              <a:solidFill>
                <a:schemeClr val="tx1"/>
              </a:solidFill>
            </a:endParaRPr>
          </a:p>
          <a:p>
            <a:pPr indent="365125" algn="just">
              <a:spcBef>
                <a:spcPct val="500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Следовательно</a:t>
            </a:r>
            <a:r>
              <a:rPr lang="ru-RU" sz="2400" dirty="0">
                <a:solidFill>
                  <a:schemeClr val="tx1"/>
                </a:solidFill>
              </a:rPr>
              <a:t>, для большей части подшипников </a:t>
            </a:r>
            <a:r>
              <a:rPr lang="ru-RU" sz="2400" i="1" dirty="0">
                <a:solidFill>
                  <a:schemeClr val="tx1"/>
                </a:solidFill>
              </a:rPr>
              <a:t>диаметр отверстия внутреннего кольца изменяется с шагом 5 мм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indent="365125" algn="just">
              <a:spcBef>
                <a:spcPct val="50000"/>
              </a:spcBef>
            </a:pPr>
            <a:r>
              <a:rPr lang="ru-RU" sz="2400" b="1" dirty="0" smtClean="0">
                <a:solidFill>
                  <a:schemeClr val="tx1"/>
                </a:solidFill>
                <a:sym typeface="Symbol" pitchFamily="18" charset="2"/>
              </a:rPr>
              <a:t>Третья цифра справа</a:t>
            </a:r>
            <a:r>
              <a:rPr lang="ru-RU" sz="2400" dirty="0" smtClean="0">
                <a:solidFill>
                  <a:schemeClr val="tx1"/>
                </a:solidFill>
                <a:sym typeface="Symbol" pitchFamily="18" charset="2"/>
              </a:rPr>
              <a:t> равна серии диаметров наружных колец (наружных диаметров подшипника): сверхлёгкая серия – 8 или 9; особо лёгкая – 1; лёгкая – 2; средняя – 3; тяжёлая – 4.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859338" y="0"/>
            <a:ext cx="4284662" cy="5627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indent="3365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indent="336550"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00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4" imgW="73080" imgH="178200" progId="">
                  <p:embed/>
                </p:oleObj>
              </mc:Choice>
              <mc:Fallback>
                <p:oleObj r:id="rId4" imgW="73080" imgH="1782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6" name="Rectangle 83"/>
          <p:cNvSpPr>
            <a:spLocks noChangeArrowheads="1"/>
          </p:cNvSpPr>
          <p:nvPr/>
        </p:nvSpPr>
        <p:spPr bwMode="auto">
          <a:xfrm>
            <a:off x="0" y="4100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87" name="Rectangle 1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8" name="Rectangle 1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9" name="Rectangle 1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90" name="Rectangle 12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91" name="Rectangle 122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92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93" name="Rectangle 1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94" name="Picture 129" descr="ПК_тип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4343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5" name="Text Box 130"/>
          <p:cNvSpPr txBox="1">
            <a:spLocks noChangeArrowheads="1"/>
          </p:cNvSpPr>
          <p:nvPr/>
        </p:nvSpPr>
        <p:spPr bwMode="auto">
          <a:xfrm>
            <a:off x="4500562" y="214290"/>
            <a:ext cx="4356100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1"/>
                </a:solidFill>
              </a:rPr>
              <a:t>Рис. </a:t>
            </a:r>
            <a:r>
              <a:rPr lang="ru-RU" sz="2000" b="1" dirty="0" smtClean="0">
                <a:solidFill>
                  <a:schemeClr val="tx1"/>
                </a:solidFill>
              </a:rPr>
              <a:t>5</a:t>
            </a:r>
            <a:r>
              <a:rPr lang="ru-RU" sz="2000" b="1" dirty="0">
                <a:solidFill>
                  <a:schemeClr val="tx1"/>
                </a:solidFill>
              </a:rPr>
              <a:t>. Некоторые типы подшипников качения: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верхний ряд – шариковые;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нижний ряд – роликовые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(тип подшипника указан цифрой).</a:t>
            </a:r>
          </a:p>
        </p:txBody>
      </p:sp>
      <p:sp>
        <p:nvSpPr>
          <p:cNvPr id="3096" name="Text Box 131"/>
          <p:cNvSpPr txBox="1">
            <a:spLocks noChangeArrowheads="1"/>
          </p:cNvSpPr>
          <p:nvPr/>
        </p:nvSpPr>
        <p:spPr bwMode="auto">
          <a:xfrm>
            <a:off x="4643406" y="1571612"/>
            <a:ext cx="450059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tx1"/>
                </a:solidFill>
                <a:sym typeface="Symbol" pitchFamily="18" charset="2"/>
              </a:rPr>
              <a:t>Четвёртая </a:t>
            </a:r>
            <a:r>
              <a:rPr lang="ru-RU" sz="2000" b="1" dirty="0">
                <a:solidFill>
                  <a:schemeClr val="tx1"/>
                </a:solidFill>
                <a:sym typeface="Symbol" pitchFamily="18" charset="2"/>
              </a:rPr>
              <a:t>цифра справа</a:t>
            </a: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sym typeface="Symbol" pitchFamily="18" charset="2"/>
              </a:rPr>
              <a:t>– </a:t>
            </a: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тип подшипника: </a:t>
            </a:r>
            <a:br>
              <a:rPr lang="ru-RU" sz="2000" dirty="0">
                <a:solidFill>
                  <a:schemeClr val="tx1"/>
                </a:solidFill>
                <a:sym typeface="Symbol" pitchFamily="18" charset="2"/>
              </a:rPr>
            </a:b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шариковый радиальный – 0; шариковый сферический – 1; роликовый радиальный – 2; роликовый сферический – 3; игольчатый – 4; </a:t>
            </a:r>
            <a:br>
              <a:rPr lang="ru-RU" sz="2000" dirty="0">
                <a:solidFill>
                  <a:schemeClr val="tx1"/>
                </a:solidFill>
                <a:sym typeface="Symbol" pitchFamily="18" charset="2"/>
              </a:rPr>
            </a:b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роликовый с витыми роликами – 5; шариковый радиально-упорный – 6; </a:t>
            </a:r>
            <a:r>
              <a:rPr lang="ru-RU" sz="2000" dirty="0" smtClean="0">
                <a:solidFill>
                  <a:schemeClr val="tx1"/>
                </a:solidFill>
                <a:sym typeface="Symbol" pitchFamily="18" charset="2"/>
              </a:rPr>
              <a:t>роликовый </a:t>
            </a: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радиально-упорный – 7; </a:t>
            </a:r>
            <a:r>
              <a:rPr lang="ru-RU" sz="2000" dirty="0" smtClean="0">
                <a:solidFill>
                  <a:schemeClr val="tx1"/>
                </a:solidFill>
                <a:sym typeface="Symbol" pitchFamily="18" charset="2"/>
              </a:rPr>
              <a:t>шариковый </a:t>
            </a:r>
            <a:r>
              <a:rPr lang="ru-RU" sz="2000" dirty="0">
                <a:solidFill>
                  <a:schemeClr val="tx1"/>
                </a:solidFill>
                <a:sym typeface="Symbol" pitchFamily="18" charset="2"/>
              </a:rPr>
              <a:t>упорный – 8; роликовый упорный – 9</a:t>
            </a:r>
            <a:r>
              <a:rPr lang="ru-RU" sz="2000" dirty="0" smtClean="0">
                <a:solidFill>
                  <a:schemeClr val="tx1"/>
                </a:solidFill>
                <a:sym typeface="Symbol" pitchFamily="18" charset="2"/>
              </a:rPr>
              <a:t>.</a:t>
            </a:r>
            <a:endParaRPr lang="ru-RU" sz="2000" dirty="0"/>
          </a:p>
        </p:txBody>
      </p: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0" y="5214950"/>
            <a:ext cx="9144000" cy="1447793"/>
          </a:xfrm>
          <a:prstGeom prst="rect">
            <a:avLst/>
          </a:prstGeom>
        </p:spPr>
        <p:txBody>
          <a:bodyPr/>
          <a:lstStyle/>
          <a:p>
            <a:pPr marL="0" marR="0" lvl="0" indent="357188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itchFamily="18" charset="2"/>
              </a:rPr>
              <a:t>Пятая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itchFamily="18" charset="2"/>
              </a:rPr>
              <a:t>и шестая цифры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itchFamily="18" charset="2"/>
              </a:rPr>
              <a:t> отведены для обозначения конструктивной разновидности подшипника.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Symbol" pitchFamily="18" charset="2"/>
            </a:endParaRPr>
          </a:p>
          <a:p>
            <a:pPr marL="0" marR="0" lvl="0" indent="357188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itchFamily="18" charset="2"/>
              </a:rPr>
              <a:t>Седьмой цифрой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itchFamily="18" charset="2"/>
              </a:rPr>
              <a:t> обозначается серия ширин (цифры от 0 до 9), лёгкой серии обычно соответствует 0 или 1.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7536</TotalTime>
  <Words>699</Words>
  <Application>Microsoft Office PowerPoint</Application>
  <PresentationFormat>Экран (4:3)</PresentationFormat>
  <Paragraphs>147</Paragraphs>
  <Slides>15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Солнцестояние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Валы и подшипники. Лекция № 11. Подшипники качения.</dc:title>
  <dc:creator>Коробков Владлен Викторович</dc:creator>
  <cp:lastModifiedBy>Краснобережский ГАК</cp:lastModifiedBy>
  <cp:revision>137</cp:revision>
  <dcterms:modified xsi:type="dcterms:W3CDTF">2017-10-30T17:24:39Z</dcterms:modified>
</cp:coreProperties>
</file>