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42" r:id="rId1"/>
  </p:sldMasterIdLst>
  <p:notesMasterIdLst>
    <p:notesMasterId r:id="rId17"/>
  </p:notesMasterIdLst>
  <p:sldIdLst>
    <p:sldId id="256" r:id="rId2"/>
    <p:sldId id="257" r:id="rId3"/>
    <p:sldId id="284" r:id="rId4"/>
    <p:sldId id="264" r:id="rId5"/>
    <p:sldId id="266" r:id="rId6"/>
    <p:sldId id="278" r:id="rId7"/>
    <p:sldId id="267" r:id="rId8"/>
    <p:sldId id="285" r:id="rId9"/>
    <p:sldId id="268" r:id="rId10"/>
    <p:sldId id="272" r:id="rId11"/>
    <p:sldId id="286" r:id="rId12"/>
    <p:sldId id="273" r:id="rId13"/>
    <p:sldId id="287" r:id="rId14"/>
    <p:sldId id="281" r:id="rId15"/>
    <p:sldId id="282" r:id="rId16"/>
  </p:sldIdLst>
  <p:sldSz cx="9144000" cy="6858000" type="screen4x3"/>
  <p:notesSz cx="6858000" cy="9144000"/>
  <p:defaultTextStyle>
    <a:defPPr>
      <a:defRPr lang="en-GB"/>
    </a:defPPr>
    <a:lvl1pPr algn="l" defTabSz="449263" rtl="0" fontAlgn="base">
      <a:lnSpc>
        <a:spcPct val="87000"/>
      </a:lnSpc>
      <a:spcBef>
        <a:spcPct val="0"/>
      </a:spcBef>
      <a:spcAft>
        <a:spcPct val="0"/>
      </a:spcAft>
      <a:buClr>
        <a:srgbClr val="FFFFFF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Lucida Sans Unicode" pitchFamily="34" charset="0"/>
        <a:cs typeface="Lucida Sans Unicode" pitchFamily="34" charset="0"/>
      </a:defRPr>
    </a:lvl1pPr>
    <a:lvl2pPr marL="457200" algn="l" defTabSz="449263" rtl="0" fontAlgn="base">
      <a:lnSpc>
        <a:spcPct val="87000"/>
      </a:lnSpc>
      <a:spcBef>
        <a:spcPct val="0"/>
      </a:spcBef>
      <a:spcAft>
        <a:spcPct val="0"/>
      </a:spcAft>
      <a:buClr>
        <a:srgbClr val="FFFFFF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Lucida Sans Unicode" pitchFamily="34" charset="0"/>
        <a:cs typeface="Lucida Sans Unicode" pitchFamily="34" charset="0"/>
      </a:defRPr>
    </a:lvl2pPr>
    <a:lvl3pPr marL="914400" algn="l" defTabSz="449263" rtl="0" fontAlgn="base">
      <a:lnSpc>
        <a:spcPct val="87000"/>
      </a:lnSpc>
      <a:spcBef>
        <a:spcPct val="0"/>
      </a:spcBef>
      <a:spcAft>
        <a:spcPct val="0"/>
      </a:spcAft>
      <a:buClr>
        <a:srgbClr val="FFFFFF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Lucida Sans Unicode" pitchFamily="34" charset="0"/>
        <a:cs typeface="Lucida Sans Unicode" pitchFamily="34" charset="0"/>
      </a:defRPr>
    </a:lvl3pPr>
    <a:lvl4pPr marL="1371600" algn="l" defTabSz="449263" rtl="0" fontAlgn="base">
      <a:lnSpc>
        <a:spcPct val="87000"/>
      </a:lnSpc>
      <a:spcBef>
        <a:spcPct val="0"/>
      </a:spcBef>
      <a:spcAft>
        <a:spcPct val="0"/>
      </a:spcAft>
      <a:buClr>
        <a:srgbClr val="FFFFFF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Lucida Sans Unicode" pitchFamily="34" charset="0"/>
        <a:cs typeface="Lucida Sans Unicode" pitchFamily="34" charset="0"/>
      </a:defRPr>
    </a:lvl4pPr>
    <a:lvl5pPr marL="1828800" algn="l" defTabSz="449263" rtl="0" fontAlgn="base">
      <a:lnSpc>
        <a:spcPct val="87000"/>
      </a:lnSpc>
      <a:spcBef>
        <a:spcPct val="0"/>
      </a:spcBef>
      <a:spcAft>
        <a:spcPct val="0"/>
      </a:spcAft>
      <a:buClr>
        <a:srgbClr val="FFFFFF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Lucida Sans Unicode" pitchFamily="34" charset="0"/>
        <a:cs typeface="Lucida Sans Unicode" pitchFamily="34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Lucida Sans Unicode" pitchFamily="34" charset="0"/>
        <a:cs typeface="Lucida Sans Unicode" pitchFamily="34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Lucida Sans Unicode" pitchFamily="34" charset="0"/>
        <a:cs typeface="Lucida Sans Unicode" pitchFamily="34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Lucida Sans Unicode" pitchFamily="34" charset="0"/>
        <a:cs typeface="Lucida Sans Unicode" pitchFamily="34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Lucida Sans Unicode" pitchFamily="34" charset="0"/>
        <a:cs typeface="Lucida Sans Unicode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F5F5"/>
    <a:srgbClr val="5F5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74" autoAdjust="0"/>
    <p:restoredTop sz="94660"/>
  </p:normalViewPr>
  <p:slideViewPr>
    <p:cSldViewPr>
      <p:cViewPr varScale="1">
        <p:scale>
          <a:sx n="69" d="100"/>
          <a:sy n="69" d="100"/>
        </p:scale>
        <p:origin x="-1524" y="-9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3075" name="AutoShape 3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34821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0" y="-12503150"/>
            <a:ext cx="0" cy="263921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0050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noProof="0" smtClean="0"/>
          </a:p>
        </p:txBody>
      </p:sp>
    </p:spTree>
    <p:extLst>
      <p:ext uri="{BB962C8B-B14F-4D97-AF65-F5344CB8AC3E}">
        <p14:creationId xmlns:p14="http://schemas.microsoft.com/office/powerpoint/2010/main" val="41257634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1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5843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685800" y="4343400"/>
            <a:ext cx="5481638" cy="4114800"/>
          </a:xfrm>
          <a:noFill/>
          <a:ln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1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6867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685800" y="4343400"/>
            <a:ext cx="5481638" cy="4114800"/>
          </a:xfrm>
          <a:noFill/>
          <a:ln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1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7891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685800" y="4343400"/>
            <a:ext cx="5481638" cy="4114800"/>
          </a:xfrm>
          <a:noFill/>
          <a:ln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1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8915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685800" y="4343400"/>
            <a:ext cx="5481638" cy="4114800"/>
          </a:xfrm>
          <a:noFill/>
          <a:ln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2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81638" cy="4114800"/>
          </a:xfrm>
          <a:noFill/>
          <a:ln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ext Box 1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0963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685800" y="4343400"/>
            <a:ext cx="5481638" cy="4114800"/>
          </a:xfrm>
          <a:noFill/>
          <a:ln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1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987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685800" y="4343400"/>
            <a:ext cx="5481638" cy="4114800"/>
          </a:xfrm>
          <a:noFill/>
          <a:ln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F5AED58-17CF-4B11-BF3C-770D764A362C}" type="datetimeFigureOut">
              <a:rPr lang="en-US" smtClean="0"/>
              <a:pPr>
                <a:defRPr/>
              </a:pPr>
              <a:t>10/30/2017</a:t>
            </a:fld>
            <a:endParaRPr lang="en-US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43BCC24-108D-4F5D-A42F-38E09E3096B6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E6C71B6-E8C7-4963-A2D1-FE89910A9FC1}" type="datetimeFigureOut">
              <a:rPr lang="en-US" smtClean="0"/>
              <a:pPr>
                <a:defRPr/>
              </a:pPr>
              <a:t>10/30/2017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7A763FC-D683-4134-B807-FD01C49B49D6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7DCBDDB-B79C-4016-BE10-6F927068C496}" type="datetimeFigureOut">
              <a:rPr lang="en-US" smtClean="0"/>
              <a:pPr>
                <a:defRPr/>
              </a:pPr>
              <a:t>10/30/2017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FB4C800-6062-4F74-8BCC-446577FFF7CC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301625" y="-263525"/>
            <a:ext cx="8534400" cy="636111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idx="10"/>
          </p:nvPr>
        </p:nvSpPr>
        <p:spPr>
          <a:xfrm>
            <a:off x="6553200" y="6245225"/>
            <a:ext cx="2282825" cy="47148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60F13A-D227-4E5D-BC68-31E002EBC2A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625" y="-263525"/>
            <a:ext cx="8534400" cy="211931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01625" y="1600200"/>
            <a:ext cx="4191000" cy="44973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5025" y="1600200"/>
            <a:ext cx="4191000" cy="21717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5025" y="3924300"/>
            <a:ext cx="4191000" cy="2173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idx="10"/>
          </p:nvPr>
        </p:nvSpPr>
        <p:spPr>
          <a:xfrm>
            <a:off x="6553200" y="6245225"/>
            <a:ext cx="2282825" cy="47148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2E79BD-48DE-4878-8578-1419EF535B9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925E988-5238-4ABF-9C47-64D9B60EF7B6}" type="datetimeFigureOut">
              <a:rPr lang="en-US" smtClean="0"/>
              <a:pPr>
                <a:defRPr/>
              </a:pPr>
              <a:t>10/30/2017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727F46C-FAF6-45BC-BE4A-06AB2E535F2E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D3F3FC4-F01D-4E35-B096-E3143650616F}" type="datetimeFigureOut">
              <a:rPr lang="en-US" smtClean="0"/>
              <a:pPr>
                <a:defRPr/>
              </a:pPr>
              <a:t>10/30/2017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F67B15C-74BD-4243-955F-6B999085D9E6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C91A055-7D9F-4CA6-BAD6-3CBE8D4C3586}" type="datetimeFigureOut">
              <a:rPr lang="en-US" smtClean="0"/>
              <a:pPr>
                <a:defRPr/>
              </a:pPr>
              <a:t>10/30/2017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3D7D28E-B6B0-415A-A02E-3A014C544FA9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982437C-6D00-45CF-ACB8-7F867923514B}" type="datetimeFigureOut">
              <a:rPr lang="en-US" smtClean="0"/>
              <a:pPr>
                <a:defRPr/>
              </a:pPr>
              <a:t>10/30/2017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E2CE992-F527-4C3B-AC58-F80710D3B04D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EACC7D8-7EFE-4520-BD21-83F7B800B446}" type="datetimeFigureOut">
              <a:rPr lang="en-US" smtClean="0"/>
              <a:pPr>
                <a:defRPr/>
              </a:pPr>
              <a:t>10/30/2017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383D06D-2DBB-48B4-BDC8-E774B927FD4A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C50BE03-14E0-4D24-8337-B3D76CB77CE1}" type="datetimeFigureOut">
              <a:rPr lang="en-US" smtClean="0"/>
              <a:pPr>
                <a:defRPr/>
              </a:pPr>
              <a:t>10/30/2017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45F10C7-5D44-4B76-BB1E-C6AC0458A624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EBC30A6-F9FE-4EF3-A340-DF9A72BAD614}" type="datetimeFigureOut">
              <a:rPr lang="en-US" smtClean="0"/>
              <a:pPr>
                <a:defRPr/>
              </a:pPr>
              <a:t>10/30/2017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310C88F-D8AA-462E-A5C0-37F3EEDCB7C1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045E704-2F55-4533-BAA1-E5FA858F3F35}" type="datetimeFigureOut">
              <a:rPr lang="en-US" smtClean="0"/>
              <a:pPr>
                <a:defRPr/>
              </a:pPr>
              <a:t>10/30/2017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834EA4F-3801-4A58-9FB0-71FCB43B8453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fld id="{3A3AB68C-9AA2-422E-8FB7-2B3E5C27F6B2}" type="datetimeFigureOut">
              <a:rPr lang="en-US" smtClean="0"/>
              <a:pPr>
                <a:defRPr/>
              </a:pPr>
              <a:t>10/30/2017</a:t>
            </a:fld>
            <a:endParaRPr lang="en-US" sz="1000">
              <a:solidFill>
                <a:schemeClr val="tx2">
                  <a:shade val="50000"/>
                </a:schemeClr>
              </a:solidFill>
            </a:endParaRPr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fld id="{375F6A66-E1D9-4FEE-8128-1A006C5B7EE9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  <p:sldLayoutId id="2147483754" r:id="rId12"/>
    <p:sldLayoutId id="2147483755" r:id="rId13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8.wmf"/><Relationship Id="rId4" Type="http://schemas.openxmlformats.org/officeDocument/2006/relationships/oleObject" Target="../embeddings/Microsoft_Word_97_-_2003_Document2.doc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8.wmf"/><Relationship Id="rId4" Type="http://schemas.openxmlformats.org/officeDocument/2006/relationships/oleObject" Target="../embeddings/Microsoft_Word_97_-_2003_Document3.doc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Microsoft_Word_97_-_2003_Document1.doc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png"/><Relationship Id="rId5" Type="http://schemas.openxmlformats.org/officeDocument/2006/relationships/image" Target="../media/image6.emf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ext Box 1"/>
          <p:cNvSpPr txBox="1">
            <a:spLocks noChangeArrowheads="1"/>
          </p:cNvSpPr>
          <p:nvPr/>
        </p:nvSpPr>
        <p:spPr bwMode="auto">
          <a:xfrm>
            <a:off x="0" y="285728"/>
            <a:ext cx="9144000" cy="55564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 anchorCtr="1"/>
          <a:lstStyle/>
          <a:p>
            <a:pPr algn="ctr">
              <a:lnSpc>
                <a:spcPct val="89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5400" b="1" dirty="0">
                <a:solidFill>
                  <a:srgbClr val="FFFF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/>
            </a:r>
            <a:br>
              <a:rPr lang="en-GB" sz="5400" b="1" dirty="0">
                <a:solidFill>
                  <a:srgbClr val="FFFF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</a:br>
            <a:r>
              <a:rPr lang="ru-RU" sz="4000" b="1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Подшипники качения </a:t>
            </a:r>
            <a:endParaRPr lang="en-GB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3556" name="Text Box 3"/>
          <p:cNvSpPr txBox="1">
            <a:spLocks noChangeArrowheads="1"/>
          </p:cNvSpPr>
          <p:nvPr/>
        </p:nvSpPr>
        <p:spPr bwMode="auto">
          <a:xfrm>
            <a:off x="-539750" y="3419475"/>
            <a:ext cx="180975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1357290" y="2214554"/>
            <a:ext cx="184731" cy="3332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642911" y="2143116"/>
            <a:ext cx="8001056" cy="3091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u="sng" dirty="0" smtClean="0">
                <a:solidFill>
                  <a:schemeClr val="tx1"/>
                </a:solidFill>
              </a:rPr>
              <a:t>Вопросы:</a:t>
            </a:r>
          </a:p>
          <a:p>
            <a:pPr marL="514350" indent="-514350">
              <a:buAutoNum type="arabicPeriod"/>
            </a:pPr>
            <a:r>
              <a:rPr lang="ru-RU" sz="2800" dirty="0" smtClean="0">
                <a:solidFill>
                  <a:schemeClr val="tx1"/>
                </a:solidFill>
              </a:rPr>
              <a:t>Общие сведения, классификация и маркировка подшипников качения.</a:t>
            </a:r>
          </a:p>
          <a:p>
            <a:pPr marL="514350" indent="-514350">
              <a:buAutoNum type="arabicPeriod" startAt="2"/>
            </a:pPr>
            <a:r>
              <a:rPr lang="ru-RU" sz="2800" dirty="0" smtClean="0">
                <a:solidFill>
                  <a:schemeClr val="tx1"/>
                </a:solidFill>
              </a:rPr>
              <a:t>Критерии </a:t>
            </a:r>
            <a:r>
              <a:rPr lang="ru-RU" sz="2800" dirty="0" smtClean="0">
                <a:solidFill>
                  <a:schemeClr val="tx1"/>
                </a:solidFill>
              </a:rPr>
              <a:t>работоспособности подшипников </a:t>
            </a:r>
            <a:r>
              <a:rPr lang="ru-RU" sz="2800" dirty="0" smtClean="0">
                <a:solidFill>
                  <a:schemeClr val="tx1"/>
                </a:solidFill>
              </a:rPr>
              <a:t>качения.</a:t>
            </a:r>
          </a:p>
          <a:p>
            <a:pPr marL="514350" indent="-514350">
              <a:buAutoNum type="arabicPeriod" startAt="2"/>
            </a:pPr>
            <a:r>
              <a:rPr lang="ru-RU" sz="2800" dirty="0" smtClean="0">
                <a:solidFill>
                  <a:schemeClr val="tx1"/>
                </a:solidFill>
              </a:rPr>
              <a:t>Причины </a:t>
            </a:r>
            <a:r>
              <a:rPr lang="ru-RU" sz="2800" dirty="0">
                <a:solidFill>
                  <a:schemeClr val="tx1"/>
                </a:solidFill>
              </a:rPr>
              <a:t>потери работоспособности подшипниками </a:t>
            </a:r>
            <a:r>
              <a:rPr lang="ru-RU" sz="2800" dirty="0" smtClean="0">
                <a:solidFill>
                  <a:schemeClr val="tx1"/>
                </a:solidFill>
              </a:rPr>
              <a:t>качения:</a:t>
            </a:r>
          </a:p>
          <a:p>
            <a:pPr marL="514350" indent="-514350">
              <a:buAutoNum type="arabicPeriod" startAt="2"/>
            </a:pPr>
            <a:r>
              <a:rPr lang="ru-RU" sz="2800" dirty="0" smtClean="0">
                <a:solidFill>
                  <a:schemeClr val="tx1"/>
                </a:solidFill>
              </a:rPr>
              <a:t>Подбор</a:t>
            </a:r>
            <a:r>
              <a:rPr lang="ru-RU" sz="2800" dirty="0">
                <a:solidFill>
                  <a:schemeClr val="tx1"/>
                </a:solidFill>
              </a:rPr>
              <a:t>, посадки, крепление и смазка ПК.</a:t>
            </a:r>
            <a:endParaRPr lang="ru-RU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867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8676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8677" name="Rectangle 11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8678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8679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8680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8681" name="Rectangle 25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8682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8683" name="Rectangle 29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8684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8685" name="Rectangle 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8686" name="Rectangle 35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8687" name="Rectangle 3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8688" name="Rectangle 3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8689" name="Rectangle 41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8690" name="Rectangle 4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8691" name="Rectangle 4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8692" name="Rectangle 47"/>
          <p:cNvSpPr>
            <a:spLocks noChangeArrowheads="1"/>
          </p:cNvSpPr>
          <p:nvPr/>
        </p:nvSpPr>
        <p:spPr bwMode="auto">
          <a:xfrm>
            <a:off x="0" y="3048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8693" name="Text Box 51"/>
          <p:cNvSpPr txBox="1">
            <a:spLocks noChangeArrowheads="1"/>
          </p:cNvSpPr>
          <p:nvPr/>
        </p:nvSpPr>
        <p:spPr bwMode="auto">
          <a:xfrm>
            <a:off x="214282" y="0"/>
            <a:ext cx="8715436" cy="6735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indent="365125" algn="just">
              <a:lnSpc>
                <a:spcPct val="100000"/>
              </a:lnSpc>
            </a:pPr>
            <a:r>
              <a:rPr lang="ru-RU" dirty="0"/>
              <a:t>	</a:t>
            </a:r>
            <a:endParaRPr lang="ru-RU" sz="2400" b="1" dirty="0"/>
          </a:p>
          <a:p>
            <a:pPr indent="365125" algn="ctr">
              <a:lnSpc>
                <a:spcPct val="100000"/>
              </a:lnSpc>
              <a:spcBef>
                <a:spcPts val="500"/>
              </a:spcBef>
            </a:pPr>
            <a:r>
              <a:rPr lang="ru-RU" sz="2800" b="1" u="sng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Причины потери работоспособности подшипниками качения: </a:t>
            </a:r>
            <a:endParaRPr lang="ru-RU" sz="2800" b="1" u="sng" dirty="0" smtClean="0">
              <a:solidFill>
                <a:schemeClr val="accent3">
                  <a:lumMod val="40000"/>
                  <a:lumOff val="60000"/>
                </a:schemeClr>
              </a:solidFill>
            </a:endParaRPr>
          </a:p>
          <a:p>
            <a:pPr indent="365125" algn="ctr">
              <a:lnSpc>
                <a:spcPct val="100000"/>
              </a:lnSpc>
              <a:spcBef>
                <a:spcPts val="500"/>
              </a:spcBef>
            </a:pPr>
            <a:endParaRPr lang="ru-RU" sz="1600" b="1" u="sng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  <a:p>
            <a:pPr indent="365125" algn="just">
              <a:lnSpc>
                <a:spcPct val="100000"/>
              </a:lnSpc>
              <a:spcBef>
                <a:spcPts val="200"/>
              </a:spcBef>
            </a:pPr>
            <a:r>
              <a:rPr lang="ru-RU" sz="2400" b="1" dirty="0">
                <a:solidFill>
                  <a:schemeClr val="tx1"/>
                </a:solidFill>
              </a:rPr>
              <a:t>1. Усталостное </a:t>
            </a:r>
            <a:r>
              <a:rPr lang="ru-RU" sz="2400" b="1" dirty="0" err="1">
                <a:solidFill>
                  <a:schemeClr val="tx1"/>
                </a:solidFill>
              </a:rPr>
              <a:t>выкрашивание</a:t>
            </a:r>
            <a:r>
              <a:rPr lang="ru-RU" sz="2400" b="1" dirty="0">
                <a:solidFill>
                  <a:schemeClr val="tx1"/>
                </a:solidFill>
              </a:rPr>
              <a:t> </a:t>
            </a:r>
            <a:r>
              <a:rPr lang="ru-RU" sz="2400" b="1" dirty="0">
                <a:solidFill>
                  <a:schemeClr val="tx1"/>
                </a:solidFill>
                <a:sym typeface="Symbol" pitchFamily="18" charset="2"/>
              </a:rPr>
              <a:t></a:t>
            </a:r>
            <a:r>
              <a:rPr lang="ru-RU" sz="2400" b="1" dirty="0">
                <a:solidFill>
                  <a:schemeClr val="tx1"/>
                </a:solidFill>
              </a:rPr>
              <a:t> </a:t>
            </a:r>
            <a:r>
              <a:rPr lang="ru-RU" sz="2400" dirty="0">
                <a:solidFill>
                  <a:schemeClr val="tx1"/>
                </a:solidFill>
              </a:rPr>
              <a:t>отслаивание частичек металла с рабочих поверхностей и появление на них раковин является следствием циклического </a:t>
            </a:r>
            <a:r>
              <a:rPr lang="ru-RU" sz="2400" dirty="0" err="1">
                <a:solidFill>
                  <a:schemeClr val="tx1"/>
                </a:solidFill>
              </a:rPr>
              <a:t>нагружения</a:t>
            </a:r>
            <a:r>
              <a:rPr lang="ru-RU" sz="2400" dirty="0">
                <a:solidFill>
                  <a:schemeClr val="tx1"/>
                </a:solidFill>
              </a:rPr>
              <a:t> контактных поверхностей тел качения и беговых дорожек колец.</a:t>
            </a:r>
          </a:p>
          <a:p>
            <a:pPr indent="365125" algn="just">
              <a:lnSpc>
                <a:spcPct val="100000"/>
              </a:lnSpc>
              <a:spcBef>
                <a:spcPts val="200"/>
              </a:spcBef>
            </a:pPr>
            <a:r>
              <a:rPr lang="ru-RU" sz="2400" b="1" dirty="0">
                <a:solidFill>
                  <a:schemeClr val="tx1"/>
                </a:solidFill>
              </a:rPr>
              <a:t>2. Смятие (пластическая деформация) поверхности тел качения и беговых дорожек </a:t>
            </a:r>
            <a:r>
              <a:rPr lang="ru-RU" sz="2400" dirty="0">
                <a:solidFill>
                  <a:schemeClr val="tx1"/>
                </a:solidFill>
              </a:rPr>
              <a:t>на кольцах возникает вследствие чрезмерных статических нагрузок или при действии однократных ударных нагрузок. Признак: для тел качения – нарушение геометрической формы; для колец </a:t>
            </a:r>
            <a:r>
              <a:rPr lang="ru-RU" sz="2400" dirty="0">
                <a:solidFill>
                  <a:schemeClr val="tx1"/>
                </a:solidFill>
                <a:sym typeface="Symbol" pitchFamily="18" charset="2"/>
              </a:rPr>
              <a:t></a:t>
            </a:r>
            <a:r>
              <a:rPr lang="ru-RU" sz="2400" dirty="0">
                <a:solidFill>
                  <a:schemeClr val="tx1"/>
                </a:solidFill>
              </a:rPr>
              <a:t> местные углубления на беговых дорожках, по форме повторяющие поверхность тел качения (наиболее характерно для внутреннего кольца</a:t>
            </a:r>
            <a:r>
              <a:rPr lang="ru-RU" sz="2400" dirty="0" smtClean="0">
                <a:solidFill>
                  <a:schemeClr val="tx1"/>
                </a:solidFill>
              </a:rPr>
              <a:t>).</a:t>
            </a:r>
            <a:endParaRPr lang="ru-RU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7158" y="714356"/>
            <a:ext cx="8358246" cy="5314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5125" algn="just">
              <a:lnSpc>
                <a:spcPct val="100000"/>
              </a:lnSpc>
              <a:spcBef>
                <a:spcPts val="200"/>
              </a:spcBef>
            </a:pPr>
            <a:r>
              <a:rPr lang="ru-RU" sz="2400" b="1" dirty="0" smtClean="0">
                <a:solidFill>
                  <a:schemeClr val="tx1"/>
                </a:solidFill>
              </a:rPr>
              <a:t>3. Разрушение тел качения или колец под воздействием чрезмерных ударных нагрузок, </a:t>
            </a:r>
            <a:r>
              <a:rPr lang="ru-RU" sz="2400" dirty="0" smtClean="0">
                <a:solidFill>
                  <a:schemeClr val="tx1"/>
                </a:solidFill>
              </a:rPr>
              <a:t>возникающих вследствие неправильного монтажа или нарушения правил эксплуатации (раскалывание тел качения или колец, скалывание бортов колец и т.п.).</a:t>
            </a:r>
          </a:p>
          <a:p>
            <a:pPr indent="365125" algn="just">
              <a:lnSpc>
                <a:spcPct val="100000"/>
              </a:lnSpc>
              <a:spcBef>
                <a:spcPts val="200"/>
              </a:spcBef>
            </a:pPr>
            <a:r>
              <a:rPr lang="ru-RU" sz="2400" b="1" dirty="0" smtClean="0">
                <a:solidFill>
                  <a:schemeClr val="tx1"/>
                </a:solidFill>
              </a:rPr>
              <a:t>4. Абразивное изнашивание </a:t>
            </a:r>
            <a:r>
              <a:rPr lang="ru-RU" sz="2400" dirty="0" smtClean="0">
                <a:solidFill>
                  <a:schemeClr val="tx1"/>
                </a:solidFill>
              </a:rPr>
              <a:t>при попадании в подшипник частиц высокой твёрдости через нарушенные уплотнительные элементы.</a:t>
            </a:r>
          </a:p>
          <a:p>
            <a:pPr indent="365125" algn="just">
              <a:lnSpc>
                <a:spcPct val="100000"/>
              </a:lnSpc>
              <a:spcBef>
                <a:spcPts val="200"/>
              </a:spcBef>
            </a:pPr>
            <a:r>
              <a:rPr lang="ru-RU" sz="2400" b="1" dirty="0" smtClean="0">
                <a:solidFill>
                  <a:schemeClr val="tx1"/>
                </a:solidFill>
              </a:rPr>
              <a:t>5. Разрушение сепараторов </a:t>
            </a:r>
            <a:r>
              <a:rPr lang="ru-RU" sz="2400" dirty="0" smtClean="0">
                <a:solidFill>
                  <a:schemeClr val="tx1"/>
                </a:solidFill>
              </a:rPr>
              <a:t>происходит из-за изнашивания их за счёт трения о тела качения при недостаточной смазке, от воздействия тел качения на них при наличии центробежных сил большой величины (при больших скоростях вращения) и некоторых других причин.</a:t>
            </a:r>
            <a:endParaRPr lang="ru-RU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100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101" name="Rectangle 16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102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103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104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105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106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107" name="Rectangle 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098" name="Object 38"/>
          <p:cNvGraphicFramePr>
            <a:graphicFrameLocks noGrp="1" noChangeAspect="1"/>
          </p:cNvGraphicFramePr>
          <p:nvPr>
            <p:ph/>
          </p:nvPr>
        </p:nvGraphicFramePr>
        <p:xfrm>
          <a:off x="1463675" y="3703638"/>
          <a:ext cx="6091238" cy="174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Документ" r:id="rId4" imgW="6093000" imgH="175320" progId="Word.Document.8">
                  <p:embed/>
                </p:oleObj>
              </mc:Choice>
              <mc:Fallback>
                <p:oleObj name="Документ" r:id="rId4" imgW="6093000" imgH="175320" progId="Word.Document.8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3675" y="3703638"/>
                        <a:ext cx="6091238" cy="174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8" name="Rectangle 40"/>
          <p:cNvSpPr>
            <a:spLocks noChangeArrowheads="1"/>
          </p:cNvSpPr>
          <p:nvPr/>
        </p:nvSpPr>
        <p:spPr bwMode="auto">
          <a:xfrm>
            <a:off x="285720" y="500042"/>
            <a:ext cx="8643998" cy="4511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indent="365125" algn="just">
              <a:lnSpc>
                <a:spcPct val="100000"/>
              </a:lnSpc>
              <a:buFont typeface="Wingdings" pitchFamily="2" charset="2"/>
              <a:buChar char="v"/>
            </a:pPr>
            <a:r>
              <a:rPr lang="ru-RU" i="1" dirty="0"/>
              <a:t>	</a:t>
            </a:r>
            <a:r>
              <a:rPr lang="ru-RU" sz="2400" b="1" dirty="0">
                <a:solidFill>
                  <a:schemeClr val="tx1"/>
                </a:solidFill>
              </a:rPr>
              <a:t>Внешними признаками потери работоспособности</a:t>
            </a:r>
            <a:r>
              <a:rPr lang="ru-RU" sz="2400" dirty="0">
                <a:solidFill>
                  <a:schemeClr val="tx1"/>
                </a:solidFill>
              </a:rPr>
              <a:t> подшипниками качения являются </a:t>
            </a:r>
            <a:r>
              <a:rPr lang="ru-RU" sz="2400" i="1" dirty="0">
                <a:solidFill>
                  <a:schemeClr val="tx1"/>
                </a:solidFill>
              </a:rPr>
              <a:t>повышенный шум при работе механизма, перегрев подшипникового узла (увеличение потерь мощности в подшипниковом узле), излишние люфты, то есть потеря точности вращения валов</a:t>
            </a:r>
            <a:r>
              <a:rPr lang="ru-RU" sz="2400" dirty="0">
                <a:solidFill>
                  <a:schemeClr val="tx1"/>
                </a:solidFill>
              </a:rPr>
              <a:t>. </a:t>
            </a:r>
            <a:endParaRPr lang="ru-RU" sz="2400" dirty="0" smtClean="0">
              <a:solidFill>
                <a:schemeClr val="tx1"/>
              </a:solidFill>
            </a:endParaRPr>
          </a:p>
          <a:p>
            <a:pPr indent="365125" algn="just">
              <a:lnSpc>
                <a:spcPct val="100000"/>
              </a:lnSpc>
              <a:buFont typeface="Wingdings" pitchFamily="2" charset="2"/>
              <a:buChar char="v"/>
            </a:pPr>
            <a:endParaRPr lang="ru-RU" sz="2400" dirty="0" smtClean="0">
              <a:solidFill>
                <a:schemeClr val="tx1"/>
              </a:solidFill>
            </a:endParaRPr>
          </a:p>
          <a:p>
            <a:pPr indent="365125" algn="just">
              <a:lnSpc>
                <a:spcPct val="100000"/>
              </a:lnSpc>
              <a:buFont typeface="Wingdings" pitchFamily="2" charset="2"/>
              <a:buChar char="v"/>
            </a:pPr>
            <a:r>
              <a:rPr lang="ru-RU" sz="2400" b="1" i="1" dirty="0" smtClean="0">
                <a:solidFill>
                  <a:schemeClr val="tx1"/>
                </a:solidFill>
              </a:rPr>
              <a:t>Внешним </a:t>
            </a:r>
            <a:r>
              <a:rPr lang="ru-RU" sz="2400" b="1" i="1" dirty="0">
                <a:solidFill>
                  <a:schemeClr val="tx1"/>
                </a:solidFill>
              </a:rPr>
              <a:t>признаком</a:t>
            </a:r>
            <a:r>
              <a:rPr lang="ru-RU" sz="2400" b="1" dirty="0">
                <a:solidFill>
                  <a:schemeClr val="tx1"/>
                </a:solidFill>
              </a:rPr>
              <a:t> </a:t>
            </a:r>
            <a:r>
              <a:rPr lang="ru-RU" sz="2400" b="1" i="1" dirty="0">
                <a:solidFill>
                  <a:schemeClr val="tx1"/>
                </a:solidFill>
              </a:rPr>
              <a:t>усталостного </a:t>
            </a:r>
            <a:r>
              <a:rPr lang="ru-RU" sz="2400" b="1" i="1" dirty="0" err="1">
                <a:solidFill>
                  <a:schemeClr val="tx1"/>
                </a:solidFill>
              </a:rPr>
              <a:t>выкрашивания</a:t>
            </a:r>
            <a:r>
              <a:rPr lang="ru-RU" sz="2400" dirty="0">
                <a:solidFill>
                  <a:schemeClr val="tx1"/>
                </a:solidFill>
              </a:rPr>
              <a:t> являются </a:t>
            </a:r>
            <a:r>
              <a:rPr lang="ru-RU" sz="2400" i="1" dirty="0">
                <a:solidFill>
                  <a:schemeClr val="tx1"/>
                </a:solidFill>
              </a:rPr>
              <a:t>появление зеркальных частичек в смазочной жидкости, повышенная шумность в процессе работы механизма, чрезмерная вибрация валов при вращении</a:t>
            </a:r>
            <a:r>
              <a:rPr lang="ru-RU" sz="2400" dirty="0">
                <a:solidFill>
                  <a:schemeClr val="tx1"/>
                </a:solidFill>
              </a:rPr>
              <a:t>.</a:t>
            </a:r>
            <a:endParaRPr lang="ru-RU" sz="1900" dirty="0">
              <a:solidFill>
                <a:schemeClr val="tx1"/>
              </a:solidFill>
            </a:endParaRPr>
          </a:p>
          <a:p>
            <a:pPr indent="365125" algn="just">
              <a:lnSpc>
                <a:spcPct val="100000"/>
              </a:lnSpc>
              <a:spcBef>
                <a:spcPts val="500"/>
              </a:spcBef>
            </a:pPr>
            <a:r>
              <a:rPr lang="ru-RU" sz="1900" dirty="0"/>
              <a:t>	</a:t>
            </a:r>
          </a:p>
        </p:txBody>
      </p:sp>
      <p:graphicFrame>
        <p:nvGraphicFramePr>
          <p:cNvPr id="40104" name="Group 168"/>
          <p:cNvGraphicFramePr>
            <a:graphicFrameLocks noGrp="1"/>
          </p:cNvGraphicFramePr>
          <p:nvPr/>
        </p:nvGraphicFramePr>
        <p:xfrm>
          <a:off x="1844675" y="4208463"/>
          <a:ext cx="4875213" cy="492570"/>
        </p:xfrm>
        <a:graphic>
          <a:graphicData uri="http://schemas.openxmlformats.org/drawingml/2006/table">
            <a:tbl>
              <a:tblPr/>
              <a:tblGrid>
                <a:gridCol w="4875213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449263" rtl="0" eaLnBrk="0" fontAlgn="base" latin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A3C145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ahoma" pitchFamily="34" charset="0"/>
                        <a:ea typeface="Lucida Sans Unicode" pitchFamily="34" charset="0"/>
                        <a:cs typeface="Lucida Sans Unicode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113" name="Rectangle 17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114" name="Rectangle 18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115" name="Rectangle 18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116" name="Rectangle 18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28596" y="285728"/>
            <a:ext cx="8358246" cy="5650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5125">
              <a:lnSpc>
                <a:spcPct val="100000"/>
              </a:lnSpc>
              <a:spcBef>
                <a:spcPts val="500"/>
              </a:spcBef>
            </a:pPr>
            <a:r>
              <a:rPr lang="ru-RU" sz="2200" b="1" u="sng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2. Критерии работоспособности подшипников качения. </a:t>
            </a:r>
          </a:p>
          <a:p>
            <a:pPr indent="365125">
              <a:lnSpc>
                <a:spcPct val="100000"/>
              </a:lnSpc>
              <a:spcBef>
                <a:spcPts val="500"/>
              </a:spcBef>
            </a:pPr>
            <a:r>
              <a:rPr lang="ru-RU" sz="2200" dirty="0" smtClean="0">
                <a:solidFill>
                  <a:schemeClr val="tx1"/>
                </a:solidFill>
              </a:rPr>
              <a:t>	1. </a:t>
            </a:r>
            <a:r>
              <a:rPr lang="ru-RU" sz="2200" b="1" dirty="0" smtClean="0">
                <a:solidFill>
                  <a:schemeClr val="tx1"/>
                </a:solidFill>
              </a:rPr>
              <a:t>износостойкость</a:t>
            </a:r>
            <a:r>
              <a:rPr lang="ru-RU" sz="2200" dirty="0" smtClean="0">
                <a:solidFill>
                  <a:schemeClr val="tx1"/>
                </a:solidFill>
              </a:rPr>
              <a:t> поверхностей качения, </a:t>
            </a:r>
          </a:p>
          <a:p>
            <a:pPr indent="365125">
              <a:lnSpc>
                <a:spcPct val="100000"/>
              </a:lnSpc>
              <a:spcBef>
                <a:spcPts val="500"/>
              </a:spcBef>
            </a:pPr>
            <a:r>
              <a:rPr lang="ru-RU" sz="2200" dirty="0" smtClean="0">
                <a:solidFill>
                  <a:schemeClr val="tx1"/>
                </a:solidFill>
              </a:rPr>
              <a:t>	2. </a:t>
            </a:r>
            <a:r>
              <a:rPr lang="ru-RU" sz="2200" b="1" dirty="0" smtClean="0">
                <a:solidFill>
                  <a:schemeClr val="tx1"/>
                </a:solidFill>
              </a:rPr>
              <a:t>сопротивляемость</a:t>
            </a:r>
            <a:r>
              <a:rPr lang="ru-RU" sz="2200" dirty="0" smtClean="0">
                <a:solidFill>
                  <a:schemeClr val="tx1"/>
                </a:solidFill>
              </a:rPr>
              <a:t> пластическим деформациям и</a:t>
            </a:r>
          </a:p>
          <a:p>
            <a:pPr indent="365125">
              <a:lnSpc>
                <a:spcPct val="100000"/>
              </a:lnSpc>
              <a:spcBef>
                <a:spcPts val="500"/>
              </a:spcBef>
            </a:pPr>
            <a:r>
              <a:rPr lang="ru-RU" sz="2200" dirty="0" smtClean="0">
                <a:solidFill>
                  <a:schemeClr val="tx1"/>
                </a:solidFill>
              </a:rPr>
              <a:t>	3. </a:t>
            </a:r>
            <a:r>
              <a:rPr lang="ru-RU" sz="2200" b="1" dirty="0" smtClean="0">
                <a:solidFill>
                  <a:schemeClr val="tx1"/>
                </a:solidFill>
              </a:rPr>
              <a:t>долговечность</a:t>
            </a:r>
            <a:r>
              <a:rPr lang="ru-RU" sz="2200" dirty="0" smtClean="0">
                <a:solidFill>
                  <a:schemeClr val="tx1"/>
                </a:solidFill>
              </a:rPr>
              <a:t> подшипника.</a:t>
            </a:r>
          </a:p>
          <a:p>
            <a:pPr indent="365125" algn="ctr">
              <a:lnSpc>
                <a:spcPct val="100000"/>
              </a:lnSpc>
              <a:spcBef>
                <a:spcPts val="500"/>
              </a:spcBef>
              <a:buFont typeface="Wingdings" pitchFamily="2" charset="2"/>
              <a:buChar char="v"/>
            </a:pPr>
            <a:r>
              <a:rPr lang="ru-RU" sz="2200" b="1" dirty="0" smtClean="0">
                <a:solidFill>
                  <a:schemeClr val="tx1"/>
                </a:solidFill>
              </a:rPr>
              <a:t>	</a:t>
            </a:r>
            <a:r>
              <a:rPr lang="ru-RU" sz="2200" i="1" u="sng" dirty="0" smtClean="0">
                <a:solidFill>
                  <a:schemeClr val="tx1"/>
                </a:solidFill>
              </a:rPr>
              <a:t>Проектный расчёт для стандартизованных подшипников качения заменяется процедурой подбора подшипника.</a:t>
            </a:r>
          </a:p>
          <a:p>
            <a:pPr indent="365125">
              <a:lnSpc>
                <a:spcPct val="100000"/>
              </a:lnSpc>
              <a:spcBef>
                <a:spcPts val="500"/>
              </a:spcBef>
            </a:pPr>
            <a:r>
              <a:rPr lang="ru-RU" sz="2200" dirty="0" smtClean="0">
                <a:solidFill>
                  <a:schemeClr val="tx1"/>
                </a:solidFill>
              </a:rPr>
              <a:t>	</a:t>
            </a:r>
            <a:r>
              <a:rPr lang="ru-RU" sz="2200" b="1" dirty="0" smtClean="0">
                <a:solidFill>
                  <a:schemeClr val="tx1"/>
                </a:solidFill>
              </a:rPr>
              <a:t>Выбор</a:t>
            </a:r>
            <a:r>
              <a:rPr lang="ru-RU" sz="2200" dirty="0" smtClean="0">
                <a:solidFill>
                  <a:schemeClr val="tx1"/>
                </a:solidFill>
              </a:rPr>
              <a:t> подшипника качения определяется:</a:t>
            </a:r>
            <a:endParaRPr lang="ru-RU" sz="2200" i="1" dirty="0" smtClean="0">
              <a:solidFill>
                <a:schemeClr val="tx1"/>
              </a:solidFill>
            </a:endParaRPr>
          </a:p>
          <a:p>
            <a:pPr indent="365125">
              <a:lnSpc>
                <a:spcPct val="100000"/>
              </a:lnSpc>
              <a:spcBef>
                <a:spcPts val="500"/>
              </a:spcBef>
            </a:pPr>
            <a:r>
              <a:rPr lang="ru-RU" sz="2200" i="1" dirty="0" smtClean="0">
                <a:solidFill>
                  <a:schemeClr val="tx1"/>
                </a:solidFill>
              </a:rPr>
              <a:t>	1) </a:t>
            </a:r>
            <a:r>
              <a:rPr lang="ru-RU" sz="2200" b="1" i="1" dirty="0" smtClean="0">
                <a:solidFill>
                  <a:schemeClr val="tx1"/>
                </a:solidFill>
              </a:rPr>
              <a:t>характером нагрузки</a:t>
            </a:r>
            <a:r>
              <a:rPr lang="ru-RU" sz="2200" dirty="0" smtClean="0">
                <a:solidFill>
                  <a:schemeClr val="tx1"/>
                </a:solidFill>
              </a:rPr>
              <a:t> (постоянная, переменная, ударная), её </a:t>
            </a:r>
            <a:r>
              <a:rPr lang="ru-RU" sz="2200" b="1" dirty="0" smtClean="0">
                <a:solidFill>
                  <a:schemeClr val="tx1"/>
                </a:solidFill>
              </a:rPr>
              <a:t>величиной</a:t>
            </a:r>
            <a:r>
              <a:rPr lang="ru-RU" sz="2200" dirty="0" smtClean="0">
                <a:solidFill>
                  <a:schemeClr val="tx1"/>
                </a:solidFill>
              </a:rPr>
              <a:t> и </a:t>
            </a:r>
            <a:r>
              <a:rPr lang="ru-RU" sz="2200" b="1" dirty="0" smtClean="0">
                <a:solidFill>
                  <a:schemeClr val="tx1"/>
                </a:solidFill>
              </a:rPr>
              <a:t>направлением</a:t>
            </a:r>
            <a:r>
              <a:rPr lang="ru-RU" sz="2200" dirty="0" smtClean="0">
                <a:solidFill>
                  <a:schemeClr val="tx1"/>
                </a:solidFill>
              </a:rPr>
              <a:t> действия;</a:t>
            </a:r>
            <a:endParaRPr lang="ru-RU" sz="2200" i="1" dirty="0" smtClean="0">
              <a:solidFill>
                <a:schemeClr val="tx1"/>
              </a:solidFill>
            </a:endParaRPr>
          </a:p>
          <a:p>
            <a:pPr indent="365125">
              <a:lnSpc>
                <a:spcPct val="100000"/>
              </a:lnSpc>
              <a:spcBef>
                <a:spcPts val="500"/>
              </a:spcBef>
            </a:pPr>
            <a:r>
              <a:rPr lang="ru-RU" sz="2200" i="1" dirty="0" smtClean="0">
                <a:solidFill>
                  <a:schemeClr val="tx1"/>
                </a:solidFill>
              </a:rPr>
              <a:t>	2) </a:t>
            </a:r>
            <a:r>
              <a:rPr lang="ru-RU" sz="2200" b="1" i="1" dirty="0" smtClean="0">
                <a:solidFill>
                  <a:schemeClr val="tx1"/>
                </a:solidFill>
              </a:rPr>
              <a:t>диаметром цапф</a:t>
            </a:r>
            <a:r>
              <a:rPr lang="ru-RU" sz="2200" dirty="0" smtClean="0">
                <a:solidFill>
                  <a:schemeClr val="tx1"/>
                </a:solidFill>
              </a:rPr>
              <a:t> вала и частотой его вращения;</a:t>
            </a:r>
          </a:p>
          <a:p>
            <a:pPr indent="365125">
              <a:lnSpc>
                <a:spcPct val="100000"/>
              </a:lnSpc>
              <a:spcBef>
                <a:spcPts val="500"/>
              </a:spcBef>
            </a:pPr>
            <a:r>
              <a:rPr lang="ru-RU" sz="2200" dirty="0" smtClean="0">
                <a:solidFill>
                  <a:schemeClr val="tx1"/>
                </a:solidFill>
              </a:rPr>
              <a:t>	3) необходимой </a:t>
            </a:r>
            <a:r>
              <a:rPr lang="ru-RU" sz="2200" b="1" i="1" dirty="0" smtClean="0">
                <a:solidFill>
                  <a:schemeClr val="tx1"/>
                </a:solidFill>
              </a:rPr>
              <a:t>долговечностью</a:t>
            </a:r>
            <a:r>
              <a:rPr lang="ru-RU" sz="2200" dirty="0" smtClean="0">
                <a:solidFill>
                  <a:schemeClr val="tx1"/>
                </a:solidFill>
              </a:rPr>
              <a:t> </a:t>
            </a:r>
            <a:r>
              <a:rPr lang="ru-RU" sz="2200" i="1" dirty="0" smtClean="0">
                <a:solidFill>
                  <a:schemeClr val="tx1"/>
                </a:solidFill>
              </a:rPr>
              <a:t>подшипникового узла</a:t>
            </a:r>
            <a:r>
              <a:rPr lang="ru-RU" sz="2200" dirty="0" smtClean="0">
                <a:solidFill>
                  <a:schemeClr val="tx1"/>
                </a:solidFill>
              </a:rPr>
              <a:t>;</a:t>
            </a:r>
            <a:endParaRPr lang="ru-RU" sz="2200" i="1" dirty="0" smtClean="0">
              <a:solidFill>
                <a:schemeClr val="tx1"/>
              </a:solidFill>
            </a:endParaRPr>
          </a:p>
          <a:p>
            <a:pPr indent="365125">
              <a:lnSpc>
                <a:spcPct val="100000"/>
              </a:lnSpc>
              <a:spcBef>
                <a:spcPts val="500"/>
              </a:spcBef>
            </a:pPr>
            <a:r>
              <a:rPr lang="ru-RU" sz="2200" i="1" dirty="0" smtClean="0">
                <a:solidFill>
                  <a:schemeClr val="tx1"/>
                </a:solidFill>
              </a:rPr>
              <a:t>	4) </a:t>
            </a:r>
            <a:r>
              <a:rPr lang="ru-RU" sz="2200" b="1" i="1" dirty="0" smtClean="0">
                <a:solidFill>
                  <a:schemeClr val="tx1"/>
                </a:solidFill>
              </a:rPr>
              <a:t>нагрузочной способностью подшипника</a:t>
            </a:r>
            <a:r>
              <a:rPr lang="ru-RU" sz="2200" dirty="0" smtClean="0">
                <a:solidFill>
                  <a:schemeClr val="tx1"/>
                </a:solidFill>
              </a:rPr>
              <a:t> (статическая и динамическая грузоподъёмность).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4"/>
          <p:cNvSpPr txBox="1">
            <a:spLocks noChangeArrowheads="1"/>
          </p:cNvSpPr>
          <p:nvPr/>
        </p:nvSpPr>
        <p:spPr bwMode="auto">
          <a:xfrm>
            <a:off x="214282" y="0"/>
            <a:ext cx="8715436" cy="6491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ru-RU" dirty="0"/>
              <a:t>	</a:t>
            </a:r>
            <a:endParaRPr lang="ru-RU" dirty="0" smtClean="0"/>
          </a:p>
          <a:p>
            <a:pPr algn="ctr">
              <a:lnSpc>
                <a:spcPct val="90000"/>
              </a:lnSpc>
            </a:pPr>
            <a:r>
              <a:rPr lang="ru-RU" sz="2800" b="1" u="sng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Сборка подшипников качения.</a:t>
            </a:r>
          </a:p>
          <a:p>
            <a:pPr>
              <a:lnSpc>
                <a:spcPct val="90000"/>
              </a:lnSpc>
              <a:buFont typeface="Wingdings" pitchFamily="2" charset="2"/>
              <a:buChar char="v"/>
            </a:pPr>
            <a:r>
              <a:rPr lang="ru-RU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Подшипники качения обладают полной взаимозаменяемостью. Присоединительными размерами этих подшипников являются внутренний диаметр </a:t>
            </a:r>
            <a:r>
              <a:rPr lang="ru-RU" sz="2200" b="1" i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ru-RU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наружный диаметр </a:t>
            </a:r>
            <a:r>
              <a:rPr lang="ru-RU" sz="22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 </a:t>
            </a:r>
            <a:r>
              <a:rPr lang="ru-RU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и ширина кольца </a:t>
            </a:r>
            <a:r>
              <a:rPr lang="ru-RU" sz="22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lang="ru-RU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lnSpc>
                <a:spcPct val="90000"/>
              </a:lnSpc>
            </a:pPr>
            <a:endParaRPr lang="ru-RU" sz="2000" b="1" dirty="0" smtClean="0"/>
          </a:p>
          <a:p>
            <a:pPr>
              <a:lnSpc>
                <a:spcPct val="90000"/>
              </a:lnSpc>
            </a:pPr>
            <a:r>
              <a:rPr lang="ru-RU" sz="2200" b="1" dirty="0" smtClean="0">
                <a:solidFill>
                  <a:schemeClr val="tx1"/>
                </a:solidFill>
              </a:rPr>
              <a:t>Вращающиеся </a:t>
            </a:r>
            <a:r>
              <a:rPr lang="ru-RU" sz="2200" b="1" dirty="0">
                <a:solidFill>
                  <a:schemeClr val="tx1"/>
                </a:solidFill>
              </a:rPr>
              <a:t>кольца </a:t>
            </a:r>
            <a:r>
              <a:rPr lang="ru-RU" sz="2200" dirty="0">
                <a:solidFill>
                  <a:schemeClr val="tx1"/>
                </a:solidFill>
              </a:rPr>
              <a:t>ставят </a:t>
            </a:r>
            <a:r>
              <a:rPr lang="ru-RU" sz="2200" b="1" dirty="0">
                <a:solidFill>
                  <a:schemeClr val="tx1"/>
                </a:solidFill>
              </a:rPr>
              <a:t>с натягом,</a:t>
            </a:r>
            <a:r>
              <a:rPr lang="ru-RU" sz="2200" dirty="0">
                <a:solidFill>
                  <a:schemeClr val="tx1"/>
                </a:solidFill>
              </a:rPr>
              <a:t> исключая проворачивание их на цапфах, смятие и фрикционную коррозию посадочных поверхностей.</a:t>
            </a:r>
          </a:p>
          <a:p>
            <a:pPr algn="just">
              <a:lnSpc>
                <a:spcPct val="90000"/>
              </a:lnSpc>
            </a:pPr>
            <a:r>
              <a:rPr lang="ru-RU" sz="2200" b="1" dirty="0" err="1" smtClean="0">
                <a:solidFill>
                  <a:schemeClr val="tx1"/>
                </a:solidFill>
              </a:rPr>
              <a:t>Невращающиеся</a:t>
            </a:r>
            <a:r>
              <a:rPr lang="ru-RU" sz="2200" b="1" dirty="0" smtClean="0">
                <a:solidFill>
                  <a:schemeClr val="tx1"/>
                </a:solidFill>
              </a:rPr>
              <a:t> </a:t>
            </a:r>
            <a:r>
              <a:rPr lang="ru-RU" sz="2200" b="1" dirty="0">
                <a:solidFill>
                  <a:schemeClr val="tx1"/>
                </a:solidFill>
              </a:rPr>
              <a:t>кольца</a:t>
            </a:r>
            <a:r>
              <a:rPr lang="ru-RU" sz="2200" dirty="0">
                <a:solidFill>
                  <a:schemeClr val="tx1"/>
                </a:solidFill>
              </a:rPr>
              <a:t> устанавливают с минимальным зазором, обеспечивая равномерность износа беговых дорожек на этих кольцах за счёт их медленного проворачивания вслед за вращением подвижного кольца.</a:t>
            </a:r>
          </a:p>
          <a:p>
            <a:pPr algn="just">
              <a:lnSpc>
                <a:spcPct val="90000"/>
              </a:lnSpc>
            </a:pPr>
            <a:r>
              <a:rPr lang="ru-RU" sz="2200" dirty="0">
                <a:solidFill>
                  <a:schemeClr val="tx1"/>
                </a:solidFill>
              </a:rPr>
              <a:t>	Посадочные поверхности под подшипники должны иметь качественную </a:t>
            </a:r>
            <a:r>
              <a:rPr lang="ru-RU" sz="2200" dirty="0" smtClean="0">
                <a:solidFill>
                  <a:schemeClr val="tx1"/>
                </a:solidFill>
              </a:rPr>
              <a:t>обработку. Лучшие </a:t>
            </a:r>
            <a:r>
              <a:rPr lang="ru-RU" sz="2200" dirty="0">
                <a:solidFill>
                  <a:schemeClr val="tx1"/>
                </a:solidFill>
              </a:rPr>
              <a:t>результаты дает </a:t>
            </a:r>
            <a:r>
              <a:rPr lang="ru-RU" sz="2200" b="1" dirty="0">
                <a:solidFill>
                  <a:schemeClr val="tx1"/>
                </a:solidFill>
              </a:rPr>
              <a:t>тепловая сборка</a:t>
            </a:r>
            <a:r>
              <a:rPr lang="ru-RU" sz="2200" dirty="0">
                <a:solidFill>
                  <a:schemeClr val="tx1"/>
                </a:solidFill>
              </a:rPr>
              <a:t> (нагрев подшипника в масляной ванне с одновременным охлаждением вала твердой углекислотой или жидким азотом). Демонтаж подшипников следует выполнять с применением специального инструмента (съемников). Применяемая в ремонтном производстве силовая сборка снижает долговечность подшипника из-за взаимного перекоса колец после сборки.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661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2000" dirty="0"/>
              <a:t>	</a:t>
            </a:r>
            <a:r>
              <a:rPr lang="ru-RU" dirty="0">
                <a:solidFill>
                  <a:schemeClr val="tx1"/>
                </a:solidFill>
              </a:rPr>
              <a:t>Вид смазывающего материала и способ его подачи к поверхностям трения зависит от условий работы подшипника и скорости относительного движения подвижного и неподвижного колец подшипника, характеризуемой однозначно произведением внутреннего диаметра подшипника </a:t>
            </a:r>
            <a:r>
              <a:rPr lang="en-US" sz="2000" b="1" i="1" dirty="0">
                <a:solidFill>
                  <a:schemeClr val="tx1"/>
                </a:solidFill>
                <a:latin typeface="Times New Roman" pitchFamily="18" charset="0"/>
              </a:rPr>
              <a:t>d</a:t>
            </a:r>
            <a:r>
              <a:rPr lang="ru-RU" sz="2000" b="1" i="1" baseline="-25000" dirty="0" err="1">
                <a:solidFill>
                  <a:schemeClr val="tx1"/>
                </a:solidFill>
                <a:latin typeface="Times New Roman" pitchFamily="18" charset="0"/>
              </a:rPr>
              <a:t>п</a:t>
            </a:r>
            <a:r>
              <a:rPr lang="ru-RU" dirty="0">
                <a:solidFill>
                  <a:schemeClr val="tx1"/>
                </a:solidFill>
              </a:rPr>
              <a:t> на частоту вращения подвижного кольца </a:t>
            </a:r>
            <a:r>
              <a:rPr lang="en-US" sz="2000" b="1" i="1" dirty="0">
                <a:solidFill>
                  <a:schemeClr val="tx1"/>
                </a:solidFill>
                <a:latin typeface="Times New Roman" pitchFamily="18" charset="0"/>
              </a:rPr>
              <a:t>n</a:t>
            </a:r>
            <a:r>
              <a:rPr lang="ru-RU" dirty="0">
                <a:solidFill>
                  <a:schemeClr val="tx1"/>
                </a:solidFill>
              </a:rPr>
              <a:t>. В первом приближении характер смазки можно выбрать по  </a:t>
            </a:r>
            <a:r>
              <a:rPr lang="ru-RU" dirty="0" smtClean="0">
                <a:solidFill>
                  <a:schemeClr val="tx1"/>
                </a:solidFill>
              </a:rPr>
              <a:t>таблице 1.</a:t>
            </a:r>
            <a:endParaRPr lang="ru-RU" b="1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</a:pPr>
            <a:r>
              <a:rPr lang="ru-RU" b="1" dirty="0">
                <a:solidFill>
                  <a:schemeClr val="tx1"/>
                </a:solidFill>
              </a:rPr>
              <a:t>Таблица </a:t>
            </a:r>
            <a:r>
              <a:rPr lang="ru-RU" b="1" dirty="0" smtClean="0">
                <a:solidFill>
                  <a:schemeClr val="tx1"/>
                </a:solidFill>
              </a:rPr>
              <a:t>1. </a:t>
            </a:r>
            <a:r>
              <a:rPr lang="ru-RU" b="1" dirty="0">
                <a:solidFill>
                  <a:schemeClr val="tx1"/>
                </a:solidFill>
              </a:rPr>
              <a:t>Назначение смазки и выбор </a:t>
            </a:r>
            <a:br>
              <a:rPr lang="ru-RU" b="1" dirty="0">
                <a:solidFill>
                  <a:schemeClr val="tx1"/>
                </a:solidFill>
              </a:rPr>
            </a:br>
            <a:r>
              <a:rPr lang="ru-RU" b="1" dirty="0">
                <a:solidFill>
                  <a:schemeClr val="tx1"/>
                </a:solidFill>
              </a:rPr>
              <a:t>уплотнительных элементов для разных условий работы подшипников</a:t>
            </a:r>
            <a:r>
              <a:rPr lang="ru-RU" sz="2000" b="1" dirty="0">
                <a:solidFill>
                  <a:schemeClr val="tx1"/>
                </a:solidFill>
              </a:rPr>
              <a:t> </a:t>
            </a:r>
            <a:br>
              <a:rPr lang="ru-RU" sz="2000" b="1" dirty="0">
                <a:solidFill>
                  <a:schemeClr val="tx1"/>
                </a:solidFill>
              </a:rPr>
            </a:br>
            <a:endParaRPr lang="ru-RU" sz="2000" b="1" dirty="0">
              <a:solidFill>
                <a:schemeClr val="tx1"/>
              </a:solidFill>
            </a:endParaRPr>
          </a:p>
          <a:p>
            <a:pPr algn="r">
              <a:lnSpc>
                <a:spcPct val="100000"/>
              </a:lnSpc>
            </a:pPr>
            <a:endParaRPr lang="ru-RU" sz="2000" b="1" dirty="0">
              <a:solidFill>
                <a:schemeClr val="tx1"/>
              </a:solidFill>
            </a:endParaRPr>
          </a:p>
          <a:p>
            <a:pPr algn="r">
              <a:lnSpc>
                <a:spcPct val="100000"/>
              </a:lnSpc>
            </a:pPr>
            <a:endParaRPr lang="ru-RU" sz="2000" b="1" dirty="0">
              <a:solidFill>
                <a:schemeClr val="tx1"/>
              </a:solidFill>
            </a:endParaRPr>
          </a:p>
          <a:p>
            <a:pPr algn="r">
              <a:lnSpc>
                <a:spcPct val="100000"/>
              </a:lnSpc>
            </a:pPr>
            <a:endParaRPr lang="ru-RU" sz="2000" b="1" dirty="0">
              <a:solidFill>
                <a:schemeClr val="tx1"/>
              </a:solidFill>
            </a:endParaRPr>
          </a:p>
          <a:p>
            <a:pPr algn="r">
              <a:lnSpc>
                <a:spcPct val="100000"/>
              </a:lnSpc>
            </a:pPr>
            <a:endParaRPr lang="ru-RU" sz="2000" b="1" dirty="0">
              <a:solidFill>
                <a:schemeClr val="tx1"/>
              </a:solidFill>
            </a:endParaRPr>
          </a:p>
          <a:p>
            <a:pPr algn="r">
              <a:lnSpc>
                <a:spcPct val="100000"/>
              </a:lnSpc>
            </a:pPr>
            <a:endParaRPr lang="ru-RU" sz="2000" b="1" dirty="0">
              <a:solidFill>
                <a:schemeClr val="tx1"/>
              </a:solidFill>
            </a:endParaRPr>
          </a:p>
          <a:p>
            <a:pPr algn="r">
              <a:lnSpc>
                <a:spcPct val="100000"/>
              </a:lnSpc>
            </a:pPr>
            <a:endParaRPr lang="ru-RU" sz="2000" b="1" dirty="0">
              <a:solidFill>
                <a:schemeClr val="tx1"/>
              </a:solidFill>
            </a:endParaRPr>
          </a:p>
          <a:p>
            <a:pPr algn="r">
              <a:lnSpc>
                <a:spcPct val="100000"/>
              </a:lnSpc>
            </a:pPr>
            <a:endParaRPr lang="ru-RU" sz="2000" b="1" dirty="0">
              <a:solidFill>
                <a:schemeClr val="tx1"/>
              </a:solidFill>
            </a:endParaRPr>
          </a:p>
          <a:p>
            <a:pPr algn="r">
              <a:lnSpc>
                <a:spcPct val="100000"/>
              </a:lnSpc>
            </a:pPr>
            <a:endParaRPr lang="ru-RU" sz="2000" b="1" dirty="0">
              <a:solidFill>
                <a:schemeClr val="tx1"/>
              </a:solidFill>
            </a:endParaRPr>
          </a:p>
          <a:p>
            <a:pPr algn="r">
              <a:lnSpc>
                <a:spcPct val="100000"/>
              </a:lnSpc>
            </a:pPr>
            <a:endParaRPr lang="ru-RU" sz="2000" b="1" dirty="0">
              <a:solidFill>
                <a:schemeClr val="tx1"/>
              </a:solidFill>
            </a:endParaRPr>
          </a:p>
          <a:p>
            <a:pPr algn="r">
              <a:lnSpc>
                <a:spcPct val="100000"/>
              </a:lnSpc>
            </a:pPr>
            <a:endParaRPr lang="en-US" sz="2000" b="1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</a:pPr>
            <a:r>
              <a:rPr lang="ru-RU" sz="2000" dirty="0">
                <a:solidFill>
                  <a:schemeClr val="tx1"/>
                </a:solidFill>
              </a:rPr>
              <a:t>	</a:t>
            </a:r>
          </a:p>
          <a:p>
            <a:pPr algn="just">
              <a:lnSpc>
                <a:spcPct val="100000"/>
              </a:lnSpc>
            </a:pPr>
            <a:r>
              <a:rPr lang="ru-RU" dirty="0">
                <a:solidFill>
                  <a:schemeClr val="tx1"/>
                </a:solidFill>
              </a:rPr>
              <a:t>	В дальнейшем смазывание подшипников согласуется со схемой смазывания агрегата, в котором эти подшипники установлены.</a:t>
            </a:r>
          </a:p>
        </p:txBody>
      </p:sp>
      <p:graphicFrame>
        <p:nvGraphicFramePr>
          <p:cNvPr id="8194" name="Object 19"/>
          <p:cNvGraphicFramePr>
            <a:graphicFrameLocks noGrp="1" noChangeAspect="1"/>
          </p:cNvGraphicFramePr>
          <p:nvPr>
            <p:ph sz="half" idx="1"/>
          </p:nvPr>
        </p:nvGraphicFramePr>
        <p:xfrm>
          <a:off x="319088" y="3789363"/>
          <a:ext cx="4154487" cy="119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" name="Документ" r:id="rId4" imgW="6093000" imgH="175320" progId="Word.Document.8">
                  <p:embed/>
                </p:oleObj>
              </mc:Choice>
              <mc:Fallback>
                <p:oleObj name="Документ" r:id="rId4" imgW="6093000" imgH="175320" progId="Word.Document.8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088" y="3789363"/>
                        <a:ext cx="4154487" cy="119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656" name="Group 144"/>
          <p:cNvGraphicFramePr>
            <a:graphicFrameLocks noGrp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3763164729"/>
              </p:ext>
            </p:extLst>
          </p:nvPr>
        </p:nvGraphicFramePr>
        <p:xfrm>
          <a:off x="179388" y="2420938"/>
          <a:ext cx="8785225" cy="3581468"/>
        </p:xfrm>
        <a:graphic>
          <a:graphicData uri="http://schemas.openxmlformats.org/drawingml/2006/table">
            <a:tbl>
              <a:tblPr/>
              <a:tblGrid>
                <a:gridCol w="1952625"/>
                <a:gridCol w="4260850"/>
                <a:gridCol w="2571750"/>
              </a:tblGrid>
              <a:tr h="820738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d</a:t>
                      </a:r>
                      <a:r>
                        <a:rPr kumimoji="0" lang="ru-RU" sz="1800" b="1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п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Symbol" pitchFamily="18" charset="2"/>
                        </a:rPr>
                        <a:t>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Symbol" pitchFamily="18" charset="2"/>
                        </a:rPr>
                        <a:t>,</a:t>
                      </a:r>
                      <a:b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Symbol" pitchFamily="18" charset="2"/>
                        </a:rPr>
                      </a:b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Symbol" pitchFamily="18" charset="2"/>
                        </a:rPr>
                        <a:t>10</a:t>
                      </a:r>
                      <a:r>
                        <a:rPr kumimoji="0" lang="ru-RU" sz="18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Symbol" pitchFamily="18" charset="2"/>
                        </a:rPr>
                        <a:t>6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Symbol" pitchFamily="18" charset="2"/>
                        </a:rPr>
                        <a:t> </a:t>
                      </a:r>
                      <a:r>
                        <a:rPr kumimoji="0" lang="ru-RU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Symbol" pitchFamily="18" charset="2"/>
                        </a:rPr>
                        <a:t>мм</a:t>
                      </a:r>
                      <a:r>
                        <a:rPr kumimoji="0" lang="ru-RU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об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/мин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marL="54000" marR="54000" marT="46800" marB="46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Смазка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Lucida Sans Unicode" pitchFamily="34" charset="0"/>
                        <a:cs typeface="Lucida Sans Unicode" pitchFamily="34" charset="0"/>
                      </a:endParaRP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Уплотнение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Lucida Sans Unicode" pitchFamily="34" charset="0"/>
                        <a:cs typeface="Lucida Sans Unicode" pitchFamily="34" charset="0"/>
                      </a:endParaRP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0200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Symbol" pitchFamily="18" charset="2"/>
                        </a:rPr>
                        <a:t>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0,55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marL="54000" marR="54000" marT="46800" marB="46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Консистентная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Lucida Sans Unicode" pitchFamily="34" charset="0"/>
                        <a:cs typeface="Lucida Sans Unicode" pitchFamily="34" charset="0"/>
                      </a:endParaRP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Сальник, лабиринт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Lucida Sans Unicode" pitchFamily="34" charset="0"/>
                        <a:cs typeface="Lucida Sans Unicode" pitchFamily="34" charset="0"/>
                      </a:endParaRP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1788">
                <a:tc>
                  <a:txBody>
                    <a:bodyPr/>
                    <a:lstStyle/>
                    <a:p>
                      <a:pPr marL="342900" marR="0" lvl="0" indent="-342900" algn="ctr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Symbol" pitchFamily="18" charset="2"/>
                        </a:rPr>
                        <a:t>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0,60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marL="54000" marR="54000" marT="46800" marB="46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Жидкая погружением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Lucida Sans Unicode" pitchFamily="34" charset="0"/>
                        <a:cs typeface="Lucida Sans Unicode" pitchFamily="34" charset="0"/>
                      </a:endParaRP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342900" marR="0" lvl="0" indent="-34290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Резиновая манжета, </a:t>
                      </a:r>
                      <a:r>
                        <a:rPr kumimoji="0" lang="ru-R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маслосгонная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канавка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Lucida Sans Unicode" pitchFamily="34" charset="0"/>
                        <a:cs typeface="Lucida Sans Unicode" pitchFamily="34" charset="0"/>
                      </a:endParaRP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6575">
                <a:tc>
                  <a:txBody>
                    <a:bodyPr/>
                    <a:lstStyle/>
                    <a:p>
                      <a:pPr marL="342900" marR="0" lvl="0" indent="-342900" algn="ctr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Symbol" pitchFamily="18" charset="2"/>
                        </a:rPr>
                        <a:t>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0,75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marL="54000" marR="54000" marT="46800" marB="46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Жидкая фитильная и капельная – 5…10 капель в час.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Lucida Sans Unicode" pitchFamily="34" charset="0"/>
                        <a:cs typeface="Lucida Sans Unicode" pitchFamily="34" charset="0"/>
                      </a:endParaRP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30200">
                <a:tc>
                  <a:txBody>
                    <a:bodyPr/>
                    <a:lstStyle/>
                    <a:p>
                      <a:pPr marL="342900" marR="0" lvl="0" indent="-342900" algn="ctr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Symbol" pitchFamily="18" charset="2"/>
                        </a:rPr>
                        <a:t>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1,70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marL="54000" marR="54000" marT="46800" marB="46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Жидкая масляным туманом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Lucida Sans Unicode" pitchFamily="34" charset="0"/>
                        <a:cs typeface="Lucida Sans Unicode" pitchFamily="34" charset="0"/>
                      </a:endParaRP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342900" marR="0" lvl="0" indent="-34290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Металлические кольца, полиамидная манжета, центробежное уплотнение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Lucida Sans Unicode" pitchFamily="34" charset="0"/>
                        <a:cs typeface="Lucida Sans Unicode" pitchFamily="34" charset="0"/>
                      </a:endParaRP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6125">
                <a:tc>
                  <a:txBody>
                    <a:bodyPr/>
                    <a:lstStyle/>
                    <a:p>
                      <a:pPr marL="342900" marR="0" lvl="0" indent="-342900" algn="ctr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&gt;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2,0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Lucida Sans Unicode" pitchFamily="34" charset="0"/>
                        <a:cs typeface="Lucida Sans Unicode" pitchFamily="34" charset="0"/>
                      </a:endParaRPr>
                    </a:p>
                  </a:txBody>
                  <a:tcPr marL="54000" marR="54000" marT="46800" marB="46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Жидкая струйная под углом 15-20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  <a:sym typeface="Symbol" pitchFamily="18" charset="2"/>
                        </a:rPr>
                        <a:t>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к оси подшипника, охлаждение потоком масла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Text Box 1"/>
          <p:cNvSpPr txBox="1">
            <a:spLocks noChangeArrowheads="1"/>
          </p:cNvSpPr>
          <p:nvPr/>
        </p:nvSpPr>
        <p:spPr bwMode="auto">
          <a:xfrm>
            <a:off x="285720" y="642918"/>
            <a:ext cx="8540750" cy="5365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>
              <a:lnSpc>
                <a:spcPct val="100000"/>
              </a:lnSpc>
              <a:buClr>
                <a:srgbClr val="FFFFCC"/>
              </a:buClr>
              <a:buFont typeface="Tahoma" pitchFamily="34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32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1. Общие </a:t>
            </a:r>
            <a:r>
              <a:rPr lang="ru-RU" sz="3200" b="1" dirty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сведения, условия работы и критерии работоспособности </a:t>
            </a:r>
            <a:r>
              <a:rPr lang="ru-RU" sz="32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подшипников качения.</a:t>
            </a:r>
            <a:endParaRPr lang="en-GB" sz="3200" b="1" dirty="0"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24579" name="Text Box 2"/>
          <p:cNvSpPr txBox="1">
            <a:spLocks noChangeArrowheads="1"/>
          </p:cNvSpPr>
          <p:nvPr/>
        </p:nvSpPr>
        <p:spPr bwMode="auto">
          <a:xfrm>
            <a:off x="0" y="1052513"/>
            <a:ext cx="9144000" cy="13573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indent="2667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/>
          </a:p>
        </p:txBody>
      </p:sp>
      <p:sp>
        <p:nvSpPr>
          <p:cNvPr id="24580" name="Text Box 9"/>
          <p:cNvSpPr txBox="1">
            <a:spLocks noChangeArrowheads="1"/>
          </p:cNvSpPr>
          <p:nvPr/>
        </p:nvSpPr>
        <p:spPr bwMode="auto">
          <a:xfrm>
            <a:off x="5651500" y="6526213"/>
            <a:ext cx="3492500" cy="331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endParaRPr lang="ru-RU"/>
          </a:p>
        </p:txBody>
      </p:sp>
      <p:sp>
        <p:nvSpPr>
          <p:cNvPr id="24581" name="Text Box 15"/>
          <p:cNvSpPr txBox="1">
            <a:spLocks noChangeArrowheads="1"/>
          </p:cNvSpPr>
          <p:nvPr/>
        </p:nvSpPr>
        <p:spPr bwMode="auto">
          <a:xfrm>
            <a:off x="500034" y="2071678"/>
            <a:ext cx="8215369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indent="182563">
              <a:lnSpc>
                <a:spcPct val="100000"/>
              </a:lnSpc>
            </a:pPr>
            <a:r>
              <a:rPr lang="ru-RU" sz="2800" b="1" i="1" dirty="0">
                <a:solidFill>
                  <a:schemeClr val="tx1"/>
                </a:solidFill>
              </a:rPr>
              <a:t>Подшипник качения </a:t>
            </a:r>
            <a:r>
              <a:rPr lang="ru-RU" sz="2800" i="1" dirty="0">
                <a:solidFill>
                  <a:schemeClr val="tx1"/>
                </a:solidFill>
              </a:rPr>
              <a:t> </a:t>
            </a:r>
            <a:r>
              <a:rPr lang="ru-RU" sz="2800" dirty="0">
                <a:solidFill>
                  <a:schemeClr val="tx1"/>
                </a:solidFill>
              </a:rPr>
              <a:t>– </a:t>
            </a:r>
            <a:r>
              <a:rPr lang="ru-RU" sz="2800" i="1" dirty="0">
                <a:solidFill>
                  <a:schemeClr val="tx1"/>
                </a:solidFill>
              </a:rPr>
              <a:t>подшипник</a:t>
            </a:r>
            <a:r>
              <a:rPr lang="ru-RU" sz="2800" dirty="0">
                <a:solidFill>
                  <a:schemeClr val="tx1"/>
                </a:solidFill>
              </a:rPr>
              <a:t>, </a:t>
            </a:r>
            <a:r>
              <a:rPr lang="ru-RU" sz="2800" i="1" dirty="0">
                <a:solidFill>
                  <a:schemeClr val="tx1"/>
                </a:solidFill>
              </a:rPr>
              <a:t>работающий по принципу трения качения</a:t>
            </a:r>
            <a:r>
              <a:rPr lang="ru-RU" sz="2800" dirty="0">
                <a:solidFill>
                  <a:schemeClr val="tx1"/>
                </a:solidFill>
              </a:rPr>
              <a:t>. </a:t>
            </a:r>
          </a:p>
          <a:p>
            <a:pPr indent="182563">
              <a:lnSpc>
                <a:spcPct val="100000"/>
              </a:lnSpc>
            </a:pPr>
            <a:endParaRPr lang="ru-RU" sz="2800" dirty="0" smtClean="0">
              <a:solidFill>
                <a:schemeClr val="tx1"/>
              </a:solidFill>
            </a:endParaRPr>
          </a:p>
          <a:p>
            <a:pPr indent="182563">
              <a:lnSpc>
                <a:spcPct val="100000"/>
              </a:lnSpc>
            </a:pPr>
            <a:r>
              <a:rPr lang="ru-RU" sz="2800" dirty="0" smtClean="0">
                <a:solidFill>
                  <a:schemeClr val="tx1"/>
                </a:solidFill>
              </a:rPr>
              <a:t>Подшипник </a:t>
            </a:r>
            <a:r>
              <a:rPr lang="ru-RU" sz="2800" dirty="0">
                <a:solidFill>
                  <a:schemeClr val="tx1"/>
                </a:solidFill>
              </a:rPr>
              <a:t>качения </a:t>
            </a:r>
            <a:r>
              <a:rPr lang="ru-RU" sz="2800" dirty="0">
                <a:solidFill>
                  <a:schemeClr val="tx1"/>
                </a:solidFill>
                <a:sym typeface="Symbol" pitchFamily="18" charset="2"/>
              </a:rPr>
              <a:t>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b="1" dirty="0">
                <a:solidFill>
                  <a:schemeClr val="tx1"/>
                </a:solidFill>
              </a:rPr>
              <a:t>готовое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b="1" dirty="0">
                <a:solidFill>
                  <a:schemeClr val="tx1"/>
                </a:solidFill>
              </a:rPr>
              <a:t>стандартное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b="1" dirty="0">
                <a:solidFill>
                  <a:schemeClr val="tx1"/>
                </a:solidFill>
              </a:rPr>
              <a:t>изделие </a:t>
            </a:r>
            <a:r>
              <a:rPr lang="ru-RU" sz="2800" dirty="0">
                <a:solidFill>
                  <a:schemeClr val="tx1"/>
                </a:solidFill>
              </a:rPr>
              <a:t>(изготавливаемое на специализированном заводе), которое устанавливается в механизм или машину без дополнительной доработки</a:t>
            </a:r>
            <a:r>
              <a:rPr lang="ru-RU" sz="2800" dirty="0" smtClean="0">
                <a:solidFill>
                  <a:schemeClr val="tx1"/>
                </a:solidFill>
              </a:rPr>
              <a:t>.</a:t>
            </a:r>
            <a:endParaRPr lang="ru-RU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572000" y="428604"/>
            <a:ext cx="4357718" cy="51367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2563">
              <a:lnSpc>
                <a:spcPct val="100000"/>
              </a:lnSpc>
            </a:pPr>
            <a:r>
              <a:rPr lang="ru-RU" sz="2200" dirty="0" smtClean="0">
                <a:solidFill>
                  <a:schemeClr val="tx1"/>
                </a:solidFill>
              </a:rPr>
              <a:t>Конструктивно подшипник качения (рис. 1), как правило, включает 4 основных элемента:</a:t>
            </a:r>
          </a:p>
          <a:p>
            <a:pPr indent="182563">
              <a:lnSpc>
                <a:spcPct val="100000"/>
              </a:lnSpc>
              <a:buAutoNum type="arabicParenR"/>
            </a:pPr>
            <a:r>
              <a:rPr lang="ru-RU" sz="2200" dirty="0" smtClean="0">
                <a:solidFill>
                  <a:schemeClr val="tx1"/>
                </a:solidFill>
              </a:rPr>
              <a:t> наружное кольцо, устанавливаемое обычно в корпусе; </a:t>
            </a:r>
          </a:p>
          <a:p>
            <a:pPr indent="182563">
              <a:lnSpc>
                <a:spcPct val="100000"/>
              </a:lnSpc>
            </a:pPr>
            <a:r>
              <a:rPr lang="ru-RU" sz="2200" dirty="0" smtClean="0">
                <a:solidFill>
                  <a:schemeClr val="tx1"/>
                </a:solidFill>
              </a:rPr>
              <a:t>2) внутреннее кольцо, обычно насаживаемое на цапфу вала;   </a:t>
            </a:r>
          </a:p>
          <a:p>
            <a:pPr indent="182563">
              <a:lnSpc>
                <a:spcPct val="100000"/>
              </a:lnSpc>
            </a:pPr>
            <a:r>
              <a:rPr lang="ru-RU" sz="2200" dirty="0" smtClean="0">
                <a:solidFill>
                  <a:schemeClr val="tx1"/>
                </a:solidFill>
              </a:rPr>
              <a:t>3) тела качения (шарики или ролики), обкатывающиеся при работе подшипника по беговым дорожкам наружного и внутреннего колец; </a:t>
            </a:r>
          </a:p>
          <a:p>
            <a:pPr indent="365125">
              <a:lnSpc>
                <a:spcPct val="95000"/>
              </a:lnSpc>
            </a:pPr>
            <a:r>
              <a:rPr lang="ru-RU" sz="2200" dirty="0" smtClean="0">
                <a:solidFill>
                  <a:schemeClr val="tx1"/>
                </a:solidFill>
              </a:rPr>
              <a:t>4) сепаратор, разделяющий тела качения друг от друга.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</a:p>
        </p:txBody>
      </p:sp>
      <p:pic>
        <p:nvPicPr>
          <p:cNvPr id="4" name="Picture 22" descr="ПК_конструкция"/>
          <p:cNvPicPr>
            <a:picLocks noChangeAspect="1" noChangeArrowheads="1"/>
          </p:cNvPicPr>
          <p:nvPr/>
        </p:nvPicPr>
        <p:blipFill>
          <a:blip r:embed="rId2" cstate="print">
            <a:lum bright="19000"/>
          </a:blip>
          <a:srcRect/>
          <a:stretch>
            <a:fillRect/>
          </a:stretch>
        </p:blipFill>
        <p:spPr bwMode="auto">
          <a:xfrm>
            <a:off x="214282" y="214289"/>
            <a:ext cx="4357718" cy="47998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642910" y="5214950"/>
            <a:ext cx="2821030" cy="8152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tx1"/>
                </a:solidFill>
              </a:rPr>
              <a:t>Рис. 1. Подшипник </a:t>
            </a:r>
            <a:br>
              <a:rPr lang="ru-RU" b="1" dirty="0" smtClean="0">
                <a:solidFill>
                  <a:schemeClr val="tx1"/>
                </a:solidFill>
              </a:rPr>
            </a:br>
            <a:r>
              <a:rPr lang="ru-RU" b="1" dirty="0" smtClean="0">
                <a:solidFill>
                  <a:schemeClr val="tx1"/>
                </a:solidFill>
              </a:rPr>
              <a:t>качения (конструкция).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1"/>
          <p:cNvSpPr txBox="1">
            <a:spLocks noChangeArrowheads="1"/>
          </p:cNvSpPr>
          <p:nvPr/>
        </p:nvSpPr>
        <p:spPr bwMode="auto">
          <a:xfrm>
            <a:off x="0" y="620713"/>
            <a:ext cx="9144000" cy="56546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indent="336550">
              <a:lnSpc>
                <a:spcPct val="100000"/>
              </a:lnSpc>
              <a:spcBef>
                <a:spcPts val="400"/>
              </a:spcBef>
              <a:buClr>
                <a:srgbClr val="A3C145"/>
              </a:buClr>
              <a:buSzPct val="8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2000"/>
          </a:p>
        </p:txBody>
      </p:sp>
      <p:sp>
        <p:nvSpPr>
          <p:cNvPr id="25603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5604" name="Text Box 8"/>
          <p:cNvSpPr txBox="1">
            <a:spLocks noChangeArrowheads="1"/>
          </p:cNvSpPr>
          <p:nvPr/>
        </p:nvSpPr>
        <p:spPr bwMode="auto">
          <a:xfrm>
            <a:off x="285720" y="285728"/>
            <a:ext cx="8643998" cy="5755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indent="365125">
              <a:lnSpc>
                <a:spcPct val="100000"/>
              </a:lnSpc>
            </a:pPr>
            <a:r>
              <a:rPr lang="ru-RU" b="1" dirty="0"/>
              <a:t>	</a:t>
            </a:r>
            <a:r>
              <a:rPr lang="ru-RU" sz="2800" b="1" u="sng" dirty="0">
                <a:solidFill>
                  <a:schemeClr val="tx1"/>
                </a:solidFill>
              </a:rPr>
              <a:t>Достоинства</a:t>
            </a:r>
            <a:r>
              <a:rPr lang="ru-RU" sz="2800" u="sng" dirty="0">
                <a:solidFill>
                  <a:schemeClr val="tx1"/>
                </a:solidFill>
              </a:rPr>
              <a:t> подшипников качения:</a:t>
            </a:r>
            <a:endParaRPr lang="ru-RU" sz="2000" u="sng" dirty="0">
              <a:solidFill>
                <a:schemeClr val="tx1"/>
              </a:solidFill>
            </a:endParaRPr>
          </a:p>
          <a:p>
            <a:pPr indent="365125" algn="just">
              <a:lnSpc>
                <a:spcPct val="100000"/>
              </a:lnSpc>
            </a:pPr>
            <a:r>
              <a:rPr lang="ru-RU" sz="2400" dirty="0">
                <a:solidFill>
                  <a:schemeClr val="tx1"/>
                </a:solidFill>
              </a:rPr>
              <a:t>	1. </a:t>
            </a:r>
            <a:r>
              <a:rPr lang="ru-RU" sz="2400" i="1" dirty="0">
                <a:solidFill>
                  <a:schemeClr val="tx1"/>
                </a:solidFill>
              </a:rPr>
              <a:t>малые потери на </a:t>
            </a:r>
            <a:r>
              <a:rPr lang="ru-RU" sz="2400" i="1" dirty="0" smtClean="0">
                <a:solidFill>
                  <a:schemeClr val="tx1"/>
                </a:solidFill>
              </a:rPr>
              <a:t>трение</a:t>
            </a:r>
            <a:r>
              <a:rPr lang="ru-RU" sz="2400" dirty="0" smtClean="0">
                <a:solidFill>
                  <a:schemeClr val="tx1"/>
                </a:solidFill>
              </a:rPr>
              <a:t>;</a:t>
            </a:r>
            <a:endParaRPr lang="ru-RU" sz="2400" dirty="0">
              <a:solidFill>
                <a:schemeClr val="tx1"/>
              </a:solidFill>
            </a:endParaRPr>
          </a:p>
          <a:p>
            <a:pPr indent="365125" algn="just">
              <a:lnSpc>
                <a:spcPct val="100000"/>
              </a:lnSpc>
            </a:pPr>
            <a:r>
              <a:rPr lang="ru-RU" sz="2400" dirty="0">
                <a:solidFill>
                  <a:schemeClr val="tx1"/>
                </a:solidFill>
              </a:rPr>
              <a:t>	2. </a:t>
            </a:r>
            <a:r>
              <a:rPr lang="ru-RU" sz="2400" i="1" dirty="0">
                <a:solidFill>
                  <a:schemeClr val="tx1"/>
                </a:solidFill>
              </a:rPr>
              <a:t>малые габариты в осевом направлении</a:t>
            </a:r>
            <a:r>
              <a:rPr lang="ru-RU" sz="2400" dirty="0">
                <a:solidFill>
                  <a:schemeClr val="tx1"/>
                </a:solidFill>
              </a:rPr>
              <a:t>;</a:t>
            </a:r>
          </a:p>
          <a:p>
            <a:pPr indent="365125" algn="just">
              <a:lnSpc>
                <a:spcPct val="100000"/>
              </a:lnSpc>
            </a:pPr>
            <a:r>
              <a:rPr lang="ru-RU" sz="2400" dirty="0">
                <a:solidFill>
                  <a:schemeClr val="tx1"/>
                </a:solidFill>
              </a:rPr>
              <a:t>	3. </a:t>
            </a:r>
            <a:r>
              <a:rPr lang="ru-RU" sz="2400" i="1" dirty="0">
                <a:solidFill>
                  <a:schemeClr val="tx1"/>
                </a:solidFill>
              </a:rPr>
              <a:t>низкая стоимость при высокой степени взаимозаменяемости</a:t>
            </a:r>
            <a:r>
              <a:rPr lang="ru-RU" sz="2400" dirty="0">
                <a:solidFill>
                  <a:schemeClr val="tx1"/>
                </a:solidFill>
              </a:rPr>
              <a:t>;</a:t>
            </a:r>
          </a:p>
          <a:p>
            <a:pPr indent="365125" algn="just">
              <a:lnSpc>
                <a:spcPct val="100000"/>
              </a:lnSpc>
            </a:pPr>
            <a:r>
              <a:rPr lang="ru-RU" sz="2400" dirty="0">
                <a:solidFill>
                  <a:schemeClr val="tx1"/>
                </a:solidFill>
              </a:rPr>
              <a:t>	</a:t>
            </a:r>
            <a:r>
              <a:rPr lang="ru-RU" sz="2400" dirty="0" smtClean="0">
                <a:solidFill>
                  <a:schemeClr val="tx1"/>
                </a:solidFill>
              </a:rPr>
              <a:t>4.</a:t>
            </a:r>
            <a:r>
              <a:rPr lang="ru-RU" sz="2400" i="1" dirty="0" smtClean="0">
                <a:solidFill>
                  <a:schemeClr val="tx1"/>
                </a:solidFill>
              </a:rPr>
              <a:t>малый </a:t>
            </a:r>
            <a:r>
              <a:rPr lang="ru-RU" sz="2400" i="1" dirty="0">
                <a:solidFill>
                  <a:schemeClr val="tx1"/>
                </a:solidFill>
              </a:rPr>
              <a:t>пусковой момент </a:t>
            </a:r>
            <a:r>
              <a:rPr lang="ru-RU" sz="2400" i="1" dirty="0" smtClean="0">
                <a:solidFill>
                  <a:schemeClr val="tx1"/>
                </a:solidFill>
              </a:rPr>
              <a:t>сопротивления</a:t>
            </a:r>
            <a:r>
              <a:rPr lang="ru-RU" sz="2400" dirty="0" smtClean="0">
                <a:solidFill>
                  <a:schemeClr val="tx1"/>
                </a:solidFill>
              </a:rPr>
              <a:t>;</a:t>
            </a:r>
            <a:endParaRPr lang="ru-RU" sz="2400" dirty="0">
              <a:solidFill>
                <a:schemeClr val="tx1"/>
              </a:solidFill>
            </a:endParaRPr>
          </a:p>
          <a:p>
            <a:pPr indent="365125" algn="just">
              <a:lnSpc>
                <a:spcPct val="100000"/>
              </a:lnSpc>
            </a:pPr>
            <a:r>
              <a:rPr lang="ru-RU" sz="2400" dirty="0">
                <a:solidFill>
                  <a:schemeClr val="tx1"/>
                </a:solidFill>
              </a:rPr>
              <a:t>	5.  </a:t>
            </a:r>
            <a:r>
              <a:rPr lang="ru-RU" sz="2400" i="1" dirty="0">
                <a:solidFill>
                  <a:schemeClr val="tx1"/>
                </a:solidFill>
              </a:rPr>
              <a:t>малый расход смазочных </a:t>
            </a:r>
            <a:r>
              <a:rPr lang="ru-RU" sz="2400" i="1" dirty="0" smtClean="0">
                <a:solidFill>
                  <a:schemeClr val="tx1"/>
                </a:solidFill>
              </a:rPr>
              <a:t>материалов</a:t>
            </a:r>
            <a:r>
              <a:rPr lang="ru-RU" sz="2400" dirty="0" smtClean="0">
                <a:solidFill>
                  <a:schemeClr val="tx1"/>
                </a:solidFill>
              </a:rPr>
              <a:t>;</a:t>
            </a:r>
            <a:endParaRPr lang="ru-RU" sz="2400" dirty="0">
              <a:solidFill>
                <a:schemeClr val="tx1"/>
              </a:solidFill>
            </a:endParaRPr>
          </a:p>
          <a:p>
            <a:pPr indent="365125" algn="just">
              <a:lnSpc>
                <a:spcPct val="100000"/>
              </a:lnSpc>
            </a:pPr>
            <a:r>
              <a:rPr lang="ru-RU" sz="2400" dirty="0">
                <a:solidFill>
                  <a:schemeClr val="tx1"/>
                </a:solidFill>
              </a:rPr>
              <a:t>	6.  </a:t>
            </a:r>
            <a:r>
              <a:rPr lang="ru-RU" sz="2400" i="1" dirty="0">
                <a:solidFill>
                  <a:schemeClr val="tx1"/>
                </a:solidFill>
              </a:rPr>
              <a:t>пониженные требования к материалу и качеству обработки цапф</a:t>
            </a:r>
            <a:r>
              <a:rPr lang="ru-RU" sz="2400" dirty="0" smtClean="0">
                <a:solidFill>
                  <a:schemeClr val="tx1"/>
                </a:solidFill>
              </a:rPr>
              <a:t>.</a:t>
            </a:r>
          </a:p>
          <a:p>
            <a:pPr indent="365125" algn="just">
              <a:lnSpc>
                <a:spcPct val="100000"/>
              </a:lnSpc>
            </a:pPr>
            <a:endParaRPr lang="ru-RU" sz="2400" b="1" dirty="0">
              <a:solidFill>
                <a:schemeClr val="tx1"/>
              </a:solidFill>
            </a:endParaRPr>
          </a:p>
          <a:p>
            <a:pPr indent="365125" algn="just">
              <a:lnSpc>
                <a:spcPct val="100000"/>
              </a:lnSpc>
            </a:pPr>
            <a:r>
              <a:rPr lang="ru-RU" sz="2000" b="1" dirty="0">
                <a:solidFill>
                  <a:schemeClr val="tx1"/>
                </a:solidFill>
              </a:rPr>
              <a:t>	</a:t>
            </a:r>
            <a:r>
              <a:rPr lang="ru-RU" sz="2800" b="1" u="sng" dirty="0">
                <a:solidFill>
                  <a:schemeClr val="tx1"/>
                </a:solidFill>
              </a:rPr>
              <a:t>Недостатки</a:t>
            </a:r>
            <a:r>
              <a:rPr lang="ru-RU" sz="2800" u="sng" dirty="0">
                <a:solidFill>
                  <a:schemeClr val="tx1"/>
                </a:solidFill>
              </a:rPr>
              <a:t> подшипников качения:</a:t>
            </a:r>
            <a:endParaRPr lang="ru-RU" sz="2000" u="sng" dirty="0">
              <a:solidFill>
                <a:schemeClr val="tx1"/>
              </a:solidFill>
            </a:endParaRPr>
          </a:p>
          <a:p>
            <a:pPr indent="365125" algn="just">
              <a:lnSpc>
                <a:spcPct val="100000"/>
              </a:lnSpc>
            </a:pPr>
            <a:r>
              <a:rPr lang="ru-RU" sz="2000" dirty="0">
                <a:solidFill>
                  <a:schemeClr val="tx1"/>
                </a:solidFill>
              </a:rPr>
              <a:t>	</a:t>
            </a:r>
            <a:r>
              <a:rPr lang="ru-RU" sz="2400" dirty="0">
                <a:solidFill>
                  <a:schemeClr val="tx1"/>
                </a:solidFill>
              </a:rPr>
              <a:t>1. </a:t>
            </a:r>
            <a:r>
              <a:rPr lang="ru-RU" sz="2400" i="1" dirty="0">
                <a:solidFill>
                  <a:schemeClr val="tx1"/>
                </a:solidFill>
              </a:rPr>
              <a:t>высокая чувствительность к ударным и вибрационным </a:t>
            </a:r>
            <a:r>
              <a:rPr lang="ru-RU" sz="2400" i="1" dirty="0" smtClean="0">
                <a:solidFill>
                  <a:schemeClr val="tx1"/>
                </a:solidFill>
              </a:rPr>
              <a:t>нагрузкам</a:t>
            </a:r>
            <a:r>
              <a:rPr lang="ru-RU" sz="2400" dirty="0" smtClean="0">
                <a:solidFill>
                  <a:schemeClr val="tx1"/>
                </a:solidFill>
              </a:rPr>
              <a:t>;</a:t>
            </a:r>
            <a:endParaRPr lang="ru-RU" sz="2400" dirty="0">
              <a:solidFill>
                <a:schemeClr val="tx1"/>
              </a:solidFill>
            </a:endParaRPr>
          </a:p>
          <a:p>
            <a:pPr indent="365125" algn="just">
              <a:lnSpc>
                <a:spcPct val="100000"/>
              </a:lnSpc>
            </a:pPr>
            <a:r>
              <a:rPr lang="ru-RU" sz="2400" dirty="0">
                <a:solidFill>
                  <a:schemeClr val="tx1"/>
                </a:solidFill>
              </a:rPr>
              <a:t>	2. </a:t>
            </a:r>
            <a:r>
              <a:rPr lang="ru-RU" sz="2400" i="1" dirty="0">
                <a:solidFill>
                  <a:schemeClr val="tx1"/>
                </a:solidFill>
              </a:rPr>
              <a:t>большие габариты в радиальном направлении</a:t>
            </a:r>
            <a:r>
              <a:rPr lang="ru-RU" sz="2400" dirty="0">
                <a:solidFill>
                  <a:schemeClr val="tx1"/>
                </a:solidFill>
              </a:rPr>
              <a:t>;</a:t>
            </a:r>
          </a:p>
          <a:p>
            <a:pPr indent="365125" algn="just">
              <a:lnSpc>
                <a:spcPct val="100000"/>
              </a:lnSpc>
            </a:pPr>
            <a:r>
              <a:rPr lang="ru-RU" sz="2400" dirty="0">
                <a:solidFill>
                  <a:schemeClr val="tx1"/>
                </a:solidFill>
              </a:rPr>
              <a:t>	3. </a:t>
            </a:r>
            <a:r>
              <a:rPr lang="ru-RU" sz="2400" i="1" dirty="0">
                <a:solidFill>
                  <a:schemeClr val="tx1"/>
                </a:solidFill>
              </a:rPr>
              <a:t>малая надёжность в высокоскоростных приводах</a:t>
            </a:r>
            <a:r>
              <a:rPr lang="ru-RU" sz="24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25605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5606" name="Rectangle 12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5607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5608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1"/>
          <p:cNvSpPr txBox="1">
            <a:spLocks noChangeArrowheads="1"/>
          </p:cNvSpPr>
          <p:nvPr/>
        </p:nvSpPr>
        <p:spPr bwMode="auto">
          <a:xfrm>
            <a:off x="4932363" y="0"/>
            <a:ext cx="4211637" cy="981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indent="336550"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ru-RU" sz="20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6627" name="Text Box 6"/>
          <p:cNvSpPr txBox="1">
            <a:spLocks noChangeArrowheads="1"/>
          </p:cNvSpPr>
          <p:nvPr/>
        </p:nvSpPr>
        <p:spPr bwMode="auto">
          <a:xfrm>
            <a:off x="4859338" y="3716338"/>
            <a:ext cx="4284662" cy="331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ru-RU" b="1"/>
          </a:p>
        </p:txBody>
      </p:sp>
      <p:sp>
        <p:nvSpPr>
          <p:cNvPr id="26628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629" name="Rectangle 11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630" name="Rectangle 13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631" name="Text Box 15"/>
          <p:cNvSpPr txBox="1">
            <a:spLocks noChangeArrowheads="1"/>
          </p:cNvSpPr>
          <p:nvPr/>
        </p:nvSpPr>
        <p:spPr bwMode="auto">
          <a:xfrm>
            <a:off x="0" y="188913"/>
            <a:ext cx="9144000" cy="331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365125" algn="r"/>
            <a:endParaRPr lang="ru-RU"/>
          </a:p>
        </p:txBody>
      </p:sp>
      <p:sp>
        <p:nvSpPr>
          <p:cNvPr id="26632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633" name="Rectangle 20"/>
          <p:cNvSpPr>
            <a:spLocks noChangeArrowheads="1"/>
          </p:cNvSpPr>
          <p:nvPr/>
        </p:nvSpPr>
        <p:spPr bwMode="auto">
          <a:xfrm>
            <a:off x="0" y="31670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634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635" name="Rectangle 24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636" name="Text Box 125"/>
          <p:cNvSpPr txBox="1">
            <a:spLocks noChangeArrowheads="1"/>
          </p:cNvSpPr>
          <p:nvPr/>
        </p:nvSpPr>
        <p:spPr bwMode="auto">
          <a:xfrm>
            <a:off x="6286512" y="500042"/>
            <a:ext cx="2571736" cy="3826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 dirty="0">
                <a:solidFill>
                  <a:schemeClr val="tx1"/>
                </a:solidFill>
              </a:rPr>
              <a:t>Рис. </a:t>
            </a:r>
            <a:r>
              <a:rPr lang="ru-RU" b="1" dirty="0" smtClean="0">
                <a:solidFill>
                  <a:schemeClr val="tx1"/>
                </a:solidFill>
              </a:rPr>
              <a:t>2</a:t>
            </a:r>
            <a:r>
              <a:rPr lang="ru-RU" b="1" dirty="0">
                <a:solidFill>
                  <a:schemeClr val="tx1"/>
                </a:solidFill>
              </a:rPr>
              <a:t>. Основные формы тел качения, применяемые в подшипниках:</a:t>
            </a:r>
            <a:r>
              <a:rPr lang="ru-RU" b="1" dirty="0"/>
              <a:t> </a:t>
            </a:r>
            <a:endParaRPr lang="ru-RU" b="1" dirty="0" smtClean="0"/>
          </a:p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ru-RU" b="1" dirty="0" smtClean="0">
                <a:solidFill>
                  <a:schemeClr val="tx1"/>
                </a:solidFill>
              </a:rPr>
              <a:t>а</a:t>
            </a:r>
            <a:r>
              <a:rPr lang="ru-RU" b="1" dirty="0">
                <a:solidFill>
                  <a:schemeClr val="tx1"/>
                </a:solidFill>
              </a:rPr>
              <a:t>) </a:t>
            </a:r>
            <a:r>
              <a:rPr lang="ru-RU" dirty="0">
                <a:solidFill>
                  <a:schemeClr val="tx1"/>
                </a:solidFill>
              </a:rPr>
              <a:t>шарик; </a:t>
            </a:r>
            <a:endParaRPr lang="ru-RU" dirty="0" smtClean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ru-RU" dirty="0" smtClean="0">
                <a:solidFill>
                  <a:schemeClr val="tx1"/>
                </a:solidFill>
              </a:rPr>
              <a:t>ролики:</a:t>
            </a:r>
            <a:endParaRPr lang="ru-RU" dirty="0" smtClean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ru-RU" b="1" dirty="0" smtClean="0">
                <a:solidFill>
                  <a:schemeClr val="tx1"/>
                </a:solidFill>
              </a:rPr>
              <a:t>б</a:t>
            </a:r>
            <a:r>
              <a:rPr lang="ru-RU" b="1" dirty="0">
                <a:solidFill>
                  <a:schemeClr val="tx1"/>
                </a:solidFill>
              </a:rPr>
              <a:t>)</a:t>
            </a:r>
            <a:r>
              <a:rPr lang="ru-RU" dirty="0">
                <a:solidFill>
                  <a:schemeClr val="tx1"/>
                </a:solidFill>
              </a:rPr>
              <a:t> цилиндрический; </a:t>
            </a:r>
          </a:p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ru-RU" b="1" dirty="0" smtClean="0">
                <a:solidFill>
                  <a:schemeClr val="tx1"/>
                </a:solidFill>
              </a:rPr>
              <a:t>в</a:t>
            </a:r>
            <a:r>
              <a:rPr lang="ru-RU" b="1" dirty="0">
                <a:solidFill>
                  <a:schemeClr val="tx1"/>
                </a:solidFill>
              </a:rPr>
              <a:t>)</a:t>
            </a:r>
            <a:r>
              <a:rPr lang="ru-RU" dirty="0">
                <a:solidFill>
                  <a:schemeClr val="tx1"/>
                </a:solidFill>
              </a:rPr>
              <a:t> конический; </a:t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b="1" dirty="0">
                <a:solidFill>
                  <a:schemeClr val="tx1"/>
                </a:solidFill>
              </a:rPr>
              <a:t>г)</a:t>
            </a:r>
            <a:r>
              <a:rPr lang="ru-RU" dirty="0">
                <a:solidFill>
                  <a:schemeClr val="tx1"/>
                </a:solidFill>
              </a:rPr>
              <a:t> бочкообразный; </a:t>
            </a:r>
            <a:endParaRPr lang="ru-RU" dirty="0" smtClean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ru-RU" b="1" dirty="0" err="1" smtClean="0">
                <a:solidFill>
                  <a:schemeClr val="tx1"/>
                </a:solidFill>
              </a:rPr>
              <a:t>д</a:t>
            </a:r>
            <a:r>
              <a:rPr lang="ru-RU" b="1" dirty="0">
                <a:solidFill>
                  <a:schemeClr val="tx1"/>
                </a:solidFill>
              </a:rPr>
              <a:t>)</a:t>
            </a:r>
            <a:r>
              <a:rPr lang="ru-RU" dirty="0">
                <a:solidFill>
                  <a:schemeClr val="tx1"/>
                </a:solidFill>
              </a:rPr>
              <a:t> игольчатый; </a:t>
            </a:r>
            <a:endParaRPr lang="ru-RU" dirty="0" smtClean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ru-RU" b="1" dirty="0" smtClean="0">
                <a:solidFill>
                  <a:schemeClr val="tx1"/>
                </a:solidFill>
              </a:rPr>
              <a:t>е</a:t>
            </a:r>
            <a:r>
              <a:rPr lang="ru-RU" b="1" dirty="0">
                <a:solidFill>
                  <a:schemeClr val="tx1"/>
                </a:solidFill>
              </a:rPr>
              <a:t>)</a:t>
            </a:r>
            <a:r>
              <a:rPr lang="ru-RU" dirty="0">
                <a:solidFill>
                  <a:schemeClr val="tx1"/>
                </a:solidFill>
              </a:rPr>
              <a:t> витой</a:t>
            </a:r>
          </a:p>
        </p:txBody>
      </p:sp>
      <p:pic>
        <p:nvPicPr>
          <p:cNvPr id="26637" name="Picture 126" descr="ПК_тела_качения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71480"/>
            <a:ext cx="6094802" cy="3071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38" name="Text Box 127"/>
          <p:cNvSpPr txBox="1">
            <a:spLocks noChangeArrowheads="1"/>
          </p:cNvSpPr>
          <p:nvPr/>
        </p:nvSpPr>
        <p:spPr bwMode="auto">
          <a:xfrm>
            <a:off x="0" y="1"/>
            <a:ext cx="9144000" cy="6814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indent="365125" algn="ctr">
              <a:spcBef>
                <a:spcPct val="50000"/>
              </a:spcBef>
            </a:pPr>
            <a:r>
              <a:rPr lang="ru-RU" sz="2400" b="1" u="sng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Классификация подшипников качения:</a:t>
            </a:r>
          </a:p>
          <a:p>
            <a:pPr indent="365125" algn="just"/>
            <a:r>
              <a:rPr lang="ru-RU" sz="2000" i="1" dirty="0"/>
              <a:t>	</a:t>
            </a:r>
            <a:endParaRPr lang="ru-RU" sz="2000" dirty="0"/>
          </a:p>
        </p:txBody>
      </p:sp>
      <p:sp>
        <p:nvSpPr>
          <p:cNvPr id="26639" name="Text Box 130"/>
          <p:cNvSpPr txBox="1">
            <a:spLocks noChangeArrowheads="1"/>
          </p:cNvSpPr>
          <p:nvPr/>
        </p:nvSpPr>
        <p:spPr bwMode="auto">
          <a:xfrm>
            <a:off x="0" y="3927454"/>
            <a:ext cx="9144000" cy="298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400" i="1" dirty="0" smtClean="0">
                <a:solidFill>
                  <a:schemeClr val="tx1"/>
                </a:solidFill>
              </a:rPr>
              <a:t>1) по </a:t>
            </a:r>
            <a:r>
              <a:rPr lang="ru-RU" sz="2400" i="1" dirty="0" smtClean="0">
                <a:solidFill>
                  <a:schemeClr val="tx1"/>
                </a:solidFill>
              </a:rPr>
              <a:t>форме тел качения</a:t>
            </a:r>
            <a:r>
              <a:rPr lang="ru-RU" sz="2400" dirty="0" smtClean="0">
                <a:solidFill>
                  <a:schemeClr val="tx1"/>
                </a:solidFill>
              </a:rPr>
              <a:t> (рис. 2) – </a:t>
            </a:r>
            <a:endParaRPr lang="ru-RU" sz="2400" dirty="0" smtClean="0">
              <a:solidFill>
                <a:schemeClr val="tx1"/>
              </a:solidFill>
            </a:endParaRPr>
          </a:p>
          <a:p>
            <a:r>
              <a:rPr lang="ru-RU" sz="2400" b="1" dirty="0" smtClean="0">
                <a:solidFill>
                  <a:schemeClr val="tx1"/>
                </a:solidFill>
              </a:rPr>
              <a:t>шариковые</a:t>
            </a:r>
            <a:r>
              <a:rPr lang="ru-RU" sz="2400" dirty="0" smtClean="0">
                <a:solidFill>
                  <a:schemeClr val="tx1"/>
                </a:solidFill>
              </a:rPr>
              <a:t>, </a:t>
            </a:r>
            <a:r>
              <a:rPr lang="ru-RU" sz="2400" b="1" dirty="0" smtClean="0">
                <a:solidFill>
                  <a:schemeClr val="tx1"/>
                </a:solidFill>
              </a:rPr>
              <a:t>роликовые</a:t>
            </a:r>
            <a:r>
              <a:rPr lang="ru-RU" sz="2400" dirty="0" smtClean="0">
                <a:solidFill>
                  <a:schemeClr val="tx1"/>
                </a:solidFill>
              </a:rPr>
              <a:t>, </a:t>
            </a:r>
            <a:r>
              <a:rPr lang="ru-RU" sz="2400" b="1" dirty="0" smtClean="0">
                <a:solidFill>
                  <a:schemeClr val="tx1"/>
                </a:solidFill>
              </a:rPr>
              <a:t>игольчатые</a:t>
            </a:r>
            <a:r>
              <a:rPr lang="ru-RU" sz="2400" dirty="0" smtClean="0">
                <a:solidFill>
                  <a:schemeClr val="tx1"/>
                </a:solidFill>
              </a:rPr>
              <a:t>; </a:t>
            </a:r>
            <a:endParaRPr lang="ru-RU" sz="2400" dirty="0" smtClean="0">
              <a:solidFill>
                <a:schemeClr val="tx1"/>
              </a:solidFill>
            </a:endParaRPr>
          </a:p>
          <a:p>
            <a:r>
              <a:rPr lang="ru-RU" sz="2400" i="1" dirty="0" smtClean="0">
                <a:solidFill>
                  <a:schemeClr val="tx1"/>
                </a:solidFill>
              </a:rPr>
              <a:t>2</a:t>
            </a:r>
            <a:r>
              <a:rPr lang="ru-RU" sz="2400" i="1" dirty="0">
                <a:solidFill>
                  <a:schemeClr val="tx1"/>
                </a:solidFill>
              </a:rPr>
              <a:t>) по количеству рядов тел качения</a:t>
            </a:r>
            <a:r>
              <a:rPr lang="ru-RU" sz="2400" dirty="0">
                <a:solidFill>
                  <a:schemeClr val="tx1"/>
                </a:solidFill>
              </a:rPr>
              <a:t> – </a:t>
            </a:r>
            <a:r>
              <a:rPr lang="ru-RU" sz="2400" b="1" dirty="0">
                <a:solidFill>
                  <a:schemeClr val="tx1"/>
                </a:solidFill>
              </a:rPr>
              <a:t>однорядные</a:t>
            </a:r>
            <a:r>
              <a:rPr lang="ru-RU" sz="2400" dirty="0">
                <a:solidFill>
                  <a:schemeClr val="tx1"/>
                </a:solidFill>
              </a:rPr>
              <a:t>, </a:t>
            </a:r>
            <a:r>
              <a:rPr lang="ru-RU" sz="2400" b="1" dirty="0">
                <a:solidFill>
                  <a:schemeClr val="tx1"/>
                </a:solidFill>
              </a:rPr>
              <a:t>двух-</a:t>
            </a:r>
            <a:r>
              <a:rPr lang="ru-RU" sz="2400" dirty="0">
                <a:solidFill>
                  <a:schemeClr val="tx1"/>
                </a:solidFill>
              </a:rPr>
              <a:t>, </a:t>
            </a:r>
            <a:r>
              <a:rPr lang="ru-RU" sz="2400" b="1" dirty="0">
                <a:solidFill>
                  <a:schemeClr val="tx1"/>
                </a:solidFill>
              </a:rPr>
              <a:t>трёх-</a:t>
            </a:r>
            <a:r>
              <a:rPr lang="ru-RU" sz="2400" dirty="0">
                <a:solidFill>
                  <a:schemeClr val="tx1"/>
                </a:solidFill>
              </a:rPr>
              <a:t> и более рядные;</a:t>
            </a:r>
            <a:endParaRPr lang="ru-RU" sz="2400" i="1" dirty="0">
              <a:solidFill>
                <a:schemeClr val="tx1"/>
              </a:solidFill>
            </a:endParaRPr>
          </a:p>
          <a:p>
            <a:r>
              <a:rPr lang="ru-RU" sz="2400" i="1" dirty="0" smtClean="0">
                <a:solidFill>
                  <a:schemeClr val="tx1"/>
                </a:solidFill>
              </a:rPr>
              <a:t>3</a:t>
            </a:r>
            <a:r>
              <a:rPr lang="ru-RU" sz="2400" i="1" dirty="0">
                <a:solidFill>
                  <a:schemeClr val="tx1"/>
                </a:solidFill>
              </a:rPr>
              <a:t>) по направлению</a:t>
            </a:r>
            <a:r>
              <a:rPr lang="ru-RU" sz="2400" dirty="0">
                <a:solidFill>
                  <a:schemeClr val="tx1"/>
                </a:solidFill>
              </a:rPr>
              <a:t> воспринимаемой </a:t>
            </a:r>
            <a:r>
              <a:rPr lang="ru-RU" sz="2400" i="1" dirty="0">
                <a:solidFill>
                  <a:schemeClr val="tx1"/>
                </a:solidFill>
              </a:rPr>
              <a:t>нагрузки</a:t>
            </a:r>
            <a:r>
              <a:rPr lang="ru-RU" sz="2400" dirty="0">
                <a:solidFill>
                  <a:schemeClr val="tx1"/>
                </a:solidFill>
              </a:rPr>
              <a:t>  – </a:t>
            </a:r>
            <a:r>
              <a:rPr lang="ru-RU" sz="2400" b="1" dirty="0" smtClean="0">
                <a:solidFill>
                  <a:schemeClr val="tx1"/>
                </a:solidFill>
              </a:rPr>
              <a:t>радиальные</a:t>
            </a:r>
            <a:r>
              <a:rPr lang="ru-RU" sz="2400" dirty="0" smtClean="0">
                <a:solidFill>
                  <a:schemeClr val="tx1"/>
                </a:solidFill>
              </a:rPr>
              <a:t>, </a:t>
            </a:r>
            <a:r>
              <a:rPr lang="ru-RU" sz="2400" b="1" dirty="0" smtClean="0">
                <a:solidFill>
                  <a:schemeClr val="tx1"/>
                </a:solidFill>
              </a:rPr>
              <a:t>радиально-упорные</a:t>
            </a:r>
            <a:r>
              <a:rPr lang="ru-RU" sz="2400" dirty="0" smtClean="0">
                <a:solidFill>
                  <a:schemeClr val="tx1"/>
                </a:solidFill>
              </a:rPr>
              <a:t>, </a:t>
            </a:r>
            <a:r>
              <a:rPr lang="ru-RU" sz="2400" b="1" dirty="0" smtClean="0">
                <a:solidFill>
                  <a:schemeClr val="tx1"/>
                </a:solidFill>
              </a:rPr>
              <a:t>упорно-радиальные</a:t>
            </a:r>
            <a:r>
              <a:rPr lang="ru-RU" sz="2400" dirty="0" smtClean="0">
                <a:solidFill>
                  <a:schemeClr val="tx1"/>
                </a:solidFill>
              </a:rPr>
              <a:t>, </a:t>
            </a:r>
            <a:r>
              <a:rPr lang="ru-RU" sz="2400" b="1" dirty="0" smtClean="0">
                <a:solidFill>
                  <a:schemeClr val="tx1"/>
                </a:solidFill>
              </a:rPr>
              <a:t>упорные</a:t>
            </a:r>
            <a:r>
              <a:rPr lang="ru-RU" sz="2400" dirty="0" smtClean="0">
                <a:solidFill>
                  <a:schemeClr val="tx1"/>
                </a:solidFill>
              </a:rPr>
              <a:t>, </a:t>
            </a:r>
            <a:r>
              <a:rPr lang="ru-RU" sz="2400" b="1" dirty="0" smtClean="0">
                <a:solidFill>
                  <a:schemeClr val="tx1"/>
                </a:solidFill>
              </a:rPr>
              <a:t>комбинированные</a:t>
            </a:r>
            <a:r>
              <a:rPr lang="ru-RU" sz="2400" dirty="0" smtClean="0">
                <a:solidFill>
                  <a:schemeClr val="tx1"/>
                </a:solidFill>
              </a:rPr>
              <a:t>;</a:t>
            </a:r>
          </a:p>
          <a:p>
            <a:r>
              <a:rPr lang="ru-RU" sz="2400" i="1" dirty="0" smtClean="0">
                <a:solidFill>
                  <a:schemeClr val="tx1"/>
                </a:solidFill>
              </a:rPr>
              <a:t>4</a:t>
            </a:r>
            <a:r>
              <a:rPr lang="ru-RU" sz="2400" i="1" dirty="0" smtClean="0">
                <a:solidFill>
                  <a:schemeClr val="tx1"/>
                </a:solidFill>
              </a:rPr>
              <a:t>) по </a:t>
            </a:r>
            <a:r>
              <a:rPr lang="ru-RU" sz="2400" i="1" dirty="0" err="1" smtClean="0">
                <a:solidFill>
                  <a:schemeClr val="tx1"/>
                </a:solidFill>
              </a:rPr>
              <a:t>самоустанавливаемости</a:t>
            </a:r>
            <a:r>
              <a:rPr lang="ru-RU" sz="2400" dirty="0" smtClean="0">
                <a:solidFill>
                  <a:schemeClr val="tx1"/>
                </a:solidFill>
              </a:rPr>
              <a:t> – </a:t>
            </a:r>
            <a:r>
              <a:rPr lang="ru-RU" sz="2400" b="1" dirty="0" smtClean="0">
                <a:solidFill>
                  <a:schemeClr val="tx1"/>
                </a:solidFill>
              </a:rPr>
              <a:t>несамоустанавливающиеся</a:t>
            </a:r>
            <a:r>
              <a:rPr lang="ru-RU" sz="2400" dirty="0" smtClean="0">
                <a:solidFill>
                  <a:schemeClr val="tx1"/>
                </a:solidFill>
              </a:rPr>
              <a:t> и </a:t>
            </a:r>
            <a:r>
              <a:rPr lang="ru-RU" sz="2400" b="1" dirty="0" smtClean="0">
                <a:solidFill>
                  <a:schemeClr val="tx1"/>
                </a:solidFill>
              </a:rPr>
              <a:t>самоустанавливающиеся</a:t>
            </a:r>
            <a:endParaRPr lang="ru-RU" sz="20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ChangeArrowheads="1"/>
          </p:cNvSpPr>
          <p:nvPr/>
        </p:nvSpPr>
        <p:spPr bwMode="auto">
          <a:xfrm>
            <a:off x="3205163" y="1657350"/>
            <a:ext cx="26797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1028" name="Text Box 9"/>
          <p:cNvSpPr txBox="1">
            <a:spLocks noChangeArrowheads="1"/>
          </p:cNvSpPr>
          <p:nvPr/>
        </p:nvSpPr>
        <p:spPr bwMode="auto">
          <a:xfrm>
            <a:off x="0" y="2420938"/>
            <a:ext cx="9144000" cy="331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endParaRPr lang="ru-RU"/>
          </a:p>
        </p:txBody>
      </p:sp>
      <p:sp>
        <p:nvSpPr>
          <p:cNvPr id="102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030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031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026" name="Object 16"/>
          <p:cNvGraphicFramePr>
            <a:graphicFrameLocks noChangeAspect="1"/>
          </p:cNvGraphicFramePr>
          <p:nvPr/>
        </p:nvGraphicFramePr>
        <p:xfrm>
          <a:off x="3132138" y="1397000"/>
          <a:ext cx="2878137" cy="406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Документ" r:id="rId5" imgW="5810400" imgH="8210520" progId="Word.Document.12">
                  <p:embed/>
                </p:oleObj>
              </mc:Choice>
              <mc:Fallback>
                <p:oleObj name="Документ" r:id="rId5" imgW="5810400" imgH="8210520" progId="Word.Document.12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2138" y="1397000"/>
                        <a:ext cx="2878137" cy="406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2" name="Text Box 19"/>
          <p:cNvSpPr txBox="1">
            <a:spLocks noChangeArrowheads="1"/>
          </p:cNvSpPr>
          <p:nvPr/>
        </p:nvSpPr>
        <p:spPr bwMode="auto">
          <a:xfrm>
            <a:off x="0" y="3213100"/>
            <a:ext cx="5364163" cy="331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1033" name="Text Box 21"/>
          <p:cNvSpPr txBox="1">
            <a:spLocks noChangeArrowheads="1"/>
          </p:cNvSpPr>
          <p:nvPr/>
        </p:nvSpPr>
        <p:spPr bwMode="auto">
          <a:xfrm>
            <a:off x="0" y="188913"/>
            <a:ext cx="914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365125">
              <a:lnSpc>
                <a:spcPct val="100000"/>
              </a:lnSpc>
            </a:pPr>
            <a:r>
              <a:rPr lang="ru-RU" b="1" dirty="0"/>
              <a:t>	</a:t>
            </a:r>
            <a:endParaRPr lang="ru-RU" sz="2000" i="1" dirty="0"/>
          </a:p>
        </p:txBody>
      </p:sp>
      <p:pic>
        <p:nvPicPr>
          <p:cNvPr id="1034" name="Picture 23" descr="ПК_габариты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14282" y="285728"/>
            <a:ext cx="6143668" cy="3511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5" name="Text Box 24"/>
          <p:cNvSpPr txBox="1">
            <a:spLocks noChangeArrowheads="1"/>
          </p:cNvSpPr>
          <p:nvPr/>
        </p:nvSpPr>
        <p:spPr bwMode="auto">
          <a:xfrm>
            <a:off x="6286512" y="500042"/>
            <a:ext cx="2566978" cy="3194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 dirty="0">
                <a:solidFill>
                  <a:schemeClr val="tx1"/>
                </a:solidFill>
              </a:rPr>
              <a:t>Рис. </a:t>
            </a:r>
            <a:r>
              <a:rPr lang="ru-RU" b="1" dirty="0" smtClean="0">
                <a:solidFill>
                  <a:schemeClr val="tx1"/>
                </a:solidFill>
              </a:rPr>
              <a:t>3</a:t>
            </a:r>
            <a:r>
              <a:rPr lang="ru-RU" b="1" dirty="0">
                <a:solidFill>
                  <a:schemeClr val="tx1"/>
                </a:solidFill>
              </a:rPr>
              <a:t>. Серии диаметров и </a:t>
            </a:r>
            <a:br>
              <a:rPr lang="ru-RU" b="1" dirty="0">
                <a:solidFill>
                  <a:schemeClr val="tx1"/>
                </a:solidFill>
              </a:rPr>
            </a:br>
            <a:r>
              <a:rPr lang="ru-RU" b="1" dirty="0">
                <a:solidFill>
                  <a:schemeClr val="tx1"/>
                </a:solidFill>
              </a:rPr>
              <a:t>ширин подшипников качения: </a:t>
            </a:r>
            <a:br>
              <a:rPr lang="ru-RU" b="1" dirty="0">
                <a:solidFill>
                  <a:schemeClr val="tx1"/>
                </a:solidFill>
              </a:rPr>
            </a:br>
            <a:r>
              <a:rPr lang="ru-RU" b="1" dirty="0">
                <a:solidFill>
                  <a:schemeClr val="tx1"/>
                </a:solidFill>
              </a:rPr>
              <a:t>1) </a:t>
            </a:r>
            <a:r>
              <a:rPr lang="ru-RU" dirty="0">
                <a:solidFill>
                  <a:schemeClr val="tx1"/>
                </a:solidFill>
              </a:rPr>
              <a:t>особо лёгкая; </a:t>
            </a:r>
            <a:endParaRPr lang="ru-RU" dirty="0" smtClean="0">
              <a:solidFill>
                <a:schemeClr val="tx1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ru-RU" b="1" dirty="0" smtClean="0">
                <a:solidFill>
                  <a:schemeClr val="tx1"/>
                </a:solidFill>
              </a:rPr>
              <a:t>2</a:t>
            </a:r>
            <a:r>
              <a:rPr lang="ru-RU" b="1" dirty="0">
                <a:solidFill>
                  <a:schemeClr val="tx1"/>
                </a:solidFill>
              </a:rPr>
              <a:t>) </a:t>
            </a:r>
            <a:r>
              <a:rPr lang="ru-RU" dirty="0">
                <a:solidFill>
                  <a:schemeClr val="tx1"/>
                </a:solidFill>
              </a:rPr>
              <a:t>лёгкая; </a:t>
            </a:r>
            <a:endParaRPr lang="ru-RU" dirty="0" smtClean="0">
              <a:solidFill>
                <a:schemeClr val="tx1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ru-RU" b="1" dirty="0" smtClean="0">
                <a:solidFill>
                  <a:schemeClr val="tx1"/>
                </a:solidFill>
              </a:rPr>
              <a:t>3</a:t>
            </a:r>
            <a:r>
              <a:rPr lang="ru-RU" b="1" dirty="0">
                <a:solidFill>
                  <a:schemeClr val="tx1"/>
                </a:solidFill>
              </a:rPr>
              <a:t>) </a:t>
            </a:r>
            <a:r>
              <a:rPr lang="ru-RU" dirty="0">
                <a:solidFill>
                  <a:schemeClr val="tx1"/>
                </a:solidFill>
              </a:rPr>
              <a:t>лёгкая широкая; </a:t>
            </a:r>
            <a:endParaRPr lang="ru-RU" dirty="0" smtClean="0">
              <a:solidFill>
                <a:schemeClr val="tx1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ru-RU" b="1" dirty="0" smtClean="0">
                <a:solidFill>
                  <a:schemeClr val="tx1"/>
                </a:solidFill>
              </a:rPr>
              <a:t>4</a:t>
            </a:r>
            <a:r>
              <a:rPr lang="ru-RU" b="1" dirty="0">
                <a:solidFill>
                  <a:schemeClr val="tx1"/>
                </a:solidFill>
              </a:rPr>
              <a:t>) </a:t>
            </a:r>
            <a:r>
              <a:rPr lang="ru-RU" dirty="0">
                <a:solidFill>
                  <a:schemeClr val="tx1"/>
                </a:solidFill>
              </a:rPr>
              <a:t>средняя; </a:t>
            </a:r>
            <a:endParaRPr lang="ru-RU" dirty="0" smtClean="0">
              <a:solidFill>
                <a:schemeClr val="tx1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ru-RU" b="1" dirty="0" smtClean="0">
                <a:solidFill>
                  <a:schemeClr val="tx1"/>
                </a:solidFill>
              </a:rPr>
              <a:t>5</a:t>
            </a:r>
            <a:r>
              <a:rPr lang="ru-RU" b="1" dirty="0">
                <a:solidFill>
                  <a:schemeClr val="tx1"/>
                </a:solidFill>
              </a:rPr>
              <a:t>) </a:t>
            </a:r>
            <a:r>
              <a:rPr lang="ru-RU" dirty="0">
                <a:solidFill>
                  <a:schemeClr val="tx1"/>
                </a:solidFill>
              </a:rPr>
              <a:t>средняя широкая; </a:t>
            </a:r>
            <a:endParaRPr lang="ru-RU" dirty="0" smtClean="0">
              <a:solidFill>
                <a:schemeClr val="tx1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ru-RU" b="1" dirty="0" smtClean="0">
                <a:solidFill>
                  <a:schemeClr val="tx1"/>
                </a:solidFill>
              </a:rPr>
              <a:t>6</a:t>
            </a:r>
            <a:r>
              <a:rPr lang="ru-RU" b="1" dirty="0">
                <a:solidFill>
                  <a:schemeClr val="tx1"/>
                </a:solidFill>
              </a:rPr>
              <a:t>) </a:t>
            </a:r>
            <a:r>
              <a:rPr lang="ru-RU" dirty="0">
                <a:solidFill>
                  <a:schemeClr val="tx1"/>
                </a:solidFill>
              </a:rPr>
              <a:t>тяжёлая.</a:t>
            </a:r>
          </a:p>
        </p:txBody>
      </p:sp>
      <p:sp>
        <p:nvSpPr>
          <p:cNvPr id="1036" name="Text Box 25"/>
          <p:cNvSpPr txBox="1">
            <a:spLocks noChangeArrowheads="1"/>
          </p:cNvSpPr>
          <p:nvPr/>
        </p:nvSpPr>
        <p:spPr bwMode="auto">
          <a:xfrm>
            <a:off x="285720" y="4286256"/>
            <a:ext cx="8643998" cy="2154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indent="365125" algn="just"/>
            <a:r>
              <a:rPr lang="ru-RU" sz="2200" i="1" dirty="0" smtClean="0">
                <a:solidFill>
                  <a:schemeClr val="tx1"/>
                </a:solidFill>
              </a:rPr>
              <a:t>5)</a:t>
            </a:r>
            <a:r>
              <a:rPr lang="ru-RU" sz="2200" b="1" dirty="0" smtClean="0">
                <a:solidFill>
                  <a:schemeClr val="tx1"/>
                </a:solidFill>
              </a:rPr>
              <a:t> </a:t>
            </a:r>
            <a:r>
              <a:rPr lang="ru-RU" sz="2200" i="1" dirty="0" smtClean="0">
                <a:solidFill>
                  <a:schemeClr val="tx1"/>
                </a:solidFill>
              </a:rPr>
              <a:t>по габаритным размерам (рис. 3) – </a:t>
            </a:r>
            <a:r>
              <a:rPr lang="ru-RU" sz="2200" b="1" dirty="0" smtClean="0">
                <a:solidFill>
                  <a:schemeClr val="tx1"/>
                </a:solidFill>
              </a:rPr>
              <a:t>особо лёгкая, лёгкая, лёгкая широкая, средняя, средняя широкая, тяжелая серии</a:t>
            </a:r>
            <a:r>
              <a:rPr lang="ru-RU" sz="2200" i="1" dirty="0" smtClean="0">
                <a:solidFill>
                  <a:schemeClr val="tx1"/>
                </a:solidFill>
              </a:rPr>
              <a:t>; </a:t>
            </a:r>
          </a:p>
          <a:p>
            <a:pPr indent="365125" algn="just"/>
            <a:r>
              <a:rPr lang="ru-RU" sz="2200" i="1" dirty="0" smtClean="0">
                <a:solidFill>
                  <a:schemeClr val="tx1"/>
                </a:solidFill>
              </a:rPr>
              <a:t>6</a:t>
            </a:r>
            <a:r>
              <a:rPr lang="ru-RU" sz="2200" i="1" dirty="0">
                <a:solidFill>
                  <a:schemeClr val="tx1"/>
                </a:solidFill>
              </a:rPr>
              <a:t>) по точности изготовления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smtClean="0">
                <a:solidFill>
                  <a:schemeClr val="tx1"/>
                </a:solidFill>
              </a:rPr>
              <a:t>– стандартом </a:t>
            </a:r>
            <a:r>
              <a:rPr lang="ru-RU" sz="2200" dirty="0">
                <a:solidFill>
                  <a:schemeClr val="tx1"/>
                </a:solidFill>
              </a:rPr>
              <a:t>(ГОСТ 520-71) предусмотрены </a:t>
            </a:r>
            <a:r>
              <a:rPr lang="ru-RU" sz="2200" b="1" dirty="0">
                <a:solidFill>
                  <a:schemeClr val="tx1"/>
                </a:solidFill>
              </a:rPr>
              <a:t>5 классов точности</a:t>
            </a:r>
            <a:r>
              <a:rPr lang="ru-RU" sz="2200" dirty="0">
                <a:solidFill>
                  <a:schemeClr val="tx1"/>
                </a:solidFill>
              </a:rPr>
              <a:t> (</a:t>
            </a:r>
            <a:r>
              <a:rPr lang="ru-RU" sz="2200" b="1" dirty="0">
                <a:solidFill>
                  <a:schemeClr val="tx1"/>
                </a:solidFill>
                <a:latin typeface="Times New Roman" pitchFamily="18" charset="0"/>
              </a:rPr>
              <a:t>Р0, Р6, Р5, Р4, </a:t>
            </a:r>
            <a:r>
              <a:rPr lang="ru-RU" sz="2200" b="1" dirty="0" smtClean="0">
                <a:solidFill>
                  <a:schemeClr val="tx1"/>
                </a:solidFill>
                <a:latin typeface="Times New Roman" pitchFamily="18" charset="0"/>
              </a:rPr>
              <a:t>Р2);</a:t>
            </a:r>
            <a:endParaRPr lang="ru-RU" sz="2200" i="1" dirty="0">
              <a:solidFill>
                <a:schemeClr val="tx1"/>
              </a:solidFill>
            </a:endParaRPr>
          </a:p>
          <a:p>
            <a:pPr indent="365125" algn="just"/>
            <a:r>
              <a:rPr lang="ru-RU" sz="2200" i="1" dirty="0">
                <a:solidFill>
                  <a:schemeClr val="tx1"/>
                </a:solidFill>
              </a:rPr>
              <a:t>7) по конструктивным особенностям</a:t>
            </a:r>
            <a:r>
              <a:rPr lang="ru-RU" sz="2200" dirty="0">
                <a:solidFill>
                  <a:schemeClr val="tx1"/>
                </a:solidFill>
              </a:rPr>
              <a:t> – с защитными шайбами, с упорным бортом на наружном кольце, с канавкой на наружном кольце, с составными кольцами и др.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5"/>
          <p:cNvSpPr>
            <a:spLocks noChangeArrowheads="1"/>
          </p:cNvSpPr>
          <p:nvPr/>
        </p:nvSpPr>
        <p:spPr bwMode="auto">
          <a:xfrm>
            <a:off x="3375025" y="2500313"/>
            <a:ext cx="23939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2052" name="Text Box 16"/>
          <p:cNvSpPr txBox="1">
            <a:spLocks noChangeArrowheads="1"/>
          </p:cNvSpPr>
          <p:nvPr/>
        </p:nvSpPr>
        <p:spPr bwMode="auto">
          <a:xfrm>
            <a:off x="0" y="0"/>
            <a:ext cx="91440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357188" algn="just">
              <a:lnSpc>
                <a:spcPct val="100000"/>
              </a:lnSpc>
            </a:pPr>
            <a:r>
              <a:rPr lang="ru-RU" dirty="0"/>
              <a:t>	</a:t>
            </a:r>
            <a:r>
              <a:rPr lang="ru-RU" sz="2000" b="1" dirty="0">
                <a:solidFill>
                  <a:schemeClr val="tx1"/>
                </a:solidFill>
              </a:rPr>
              <a:t>Условные обозначения</a:t>
            </a:r>
            <a:r>
              <a:rPr lang="ru-RU" sz="2000" dirty="0">
                <a:solidFill>
                  <a:schemeClr val="tx1"/>
                </a:solidFill>
              </a:rPr>
              <a:t> (</a:t>
            </a:r>
            <a:r>
              <a:rPr lang="ru-RU" sz="2000" dirty="0" smtClean="0">
                <a:solidFill>
                  <a:schemeClr val="tx1"/>
                </a:solidFill>
              </a:rPr>
              <a:t>маркировка) </a:t>
            </a:r>
            <a:r>
              <a:rPr lang="ru-RU" sz="2000" dirty="0">
                <a:solidFill>
                  <a:schemeClr val="tx1"/>
                </a:solidFill>
              </a:rPr>
              <a:t>подшипников качения (</a:t>
            </a:r>
            <a:r>
              <a:rPr lang="ru-RU" sz="2000" dirty="0" smtClean="0">
                <a:solidFill>
                  <a:schemeClr val="tx1"/>
                </a:solidFill>
              </a:rPr>
              <a:t>рис. 4</a:t>
            </a:r>
            <a:r>
              <a:rPr lang="ru-RU" sz="2000" dirty="0">
                <a:solidFill>
                  <a:schemeClr val="tx1"/>
                </a:solidFill>
              </a:rPr>
              <a:t>) являются в основном цифровыми и наносятся на торцовые поверхности колец. Основное обозначение подшипника может включать от двух до семи </a:t>
            </a:r>
            <a:r>
              <a:rPr lang="ru-RU" sz="2000" dirty="0" smtClean="0">
                <a:solidFill>
                  <a:schemeClr val="tx1"/>
                </a:solidFill>
              </a:rPr>
              <a:t>цифр.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2053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054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055" name="Rectangle 29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056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057" name="Rectangle 3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058" name="Rectangle 38"/>
          <p:cNvSpPr>
            <a:spLocks noChangeArrowheads="1"/>
          </p:cNvSpPr>
          <p:nvPr/>
        </p:nvSpPr>
        <p:spPr bwMode="auto">
          <a:xfrm>
            <a:off x="0" y="3086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059" name="Text Box 42"/>
          <p:cNvSpPr txBox="1">
            <a:spLocks noChangeArrowheads="1"/>
          </p:cNvSpPr>
          <p:nvPr/>
        </p:nvSpPr>
        <p:spPr bwMode="auto">
          <a:xfrm>
            <a:off x="0" y="6308725"/>
            <a:ext cx="9144000" cy="331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357158" y="5715016"/>
            <a:ext cx="8501122" cy="734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chemeClr val="tx1"/>
                </a:solidFill>
              </a:rPr>
              <a:t>Рис. </a:t>
            </a:r>
            <a:r>
              <a:rPr lang="ru-RU" sz="2400" dirty="0" smtClean="0">
                <a:solidFill>
                  <a:schemeClr val="tx1"/>
                </a:solidFill>
              </a:rPr>
              <a:t>4</a:t>
            </a:r>
            <a:r>
              <a:rPr lang="ru-RU" sz="2400" dirty="0">
                <a:solidFill>
                  <a:schemeClr val="tx1"/>
                </a:solidFill>
              </a:rPr>
              <a:t>. Схема построения </a:t>
            </a:r>
            <a:br>
              <a:rPr lang="ru-RU" sz="2400" dirty="0">
                <a:solidFill>
                  <a:schemeClr val="tx1"/>
                </a:solidFill>
              </a:rPr>
            </a:br>
            <a:r>
              <a:rPr lang="ru-RU" sz="2400" dirty="0">
                <a:solidFill>
                  <a:schemeClr val="tx1"/>
                </a:solidFill>
              </a:rPr>
              <a:t>условного обозначения подшипника качения</a:t>
            </a:r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/>
        </p:nvGraphicFramePr>
        <p:xfrm>
          <a:off x="357158" y="1500174"/>
          <a:ext cx="8429683" cy="4071967"/>
        </p:xfrm>
        <a:graphic>
          <a:graphicData uri="http://schemas.openxmlformats.org/drawingml/2006/table">
            <a:tbl>
              <a:tblPr/>
              <a:tblGrid>
                <a:gridCol w="845990"/>
                <a:gridCol w="722387"/>
                <a:gridCol w="847362"/>
                <a:gridCol w="762215"/>
                <a:gridCol w="762215"/>
                <a:gridCol w="847362"/>
                <a:gridCol w="848736"/>
                <a:gridCol w="762215"/>
                <a:gridCol w="762215"/>
                <a:gridCol w="1268986"/>
              </a:tblGrid>
              <a:tr h="438402">
                <a:tc>
                  <a:txBody>
                    <a:bodyPr/>
                    <a:lstStyle/>
                    <a:p>
                      <a:pPr indent="450215"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9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l"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l"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l"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l"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8402">
                <a:tc>
                  <a:txBody>
                    <a:bodyPr/>
                    <a:lstStyle/>
                    <a:p>
                      <a:pPr indent="450215" algn="l"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sym typeface="Symbol"/>
                        </a:rPr>
                        <a:t></a:t>
                      </a:r>
                      <a:endParaRPr lang="ru-RU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l"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sym typeface="Symbol"/>
                        </a:rPr>
                        <a:t></a:t>
                      </a:r>
                      <a:endParaRPr lang="ru-RU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l"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sym typeface="Symbol"/>
                        </a:rPr>
                        <a:t></a:t>
                      </a:r>
                      <a:endParaRPr lang="ru-RU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sym typeface="Symbol"/>
                        </a:rPr>
                        <a:t>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sym typeface="Symbol"/>
                        </a:rPr>
                        <a:t>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sym typeface="Symbol"/>
                        </a:rPr>
                        <a:t>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sym typeface="Symbol"/>
                        </a:rPr>
                        <a:t>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sym typeface="Symbol"/>
                        </a:rPr>
                        <a:t>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sym typeface="Symbol"/>
                        </a:rPr>
                        <a:t>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sym typeface="Symbol"/>
                        </a:rPr>
                        <a:t>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5163">
                <a:tc>
                  <a:txBody>
                    <a:bodyPr/>
                    <a:lstStyle/>
                    <a:p>
                      <a:pPr marL="71755" marR="71755" indent="450215"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Класс точности</a:t>
                      </a:r>
                    </a:p>
                  </a:txBody>
                  <a:tcPr marL="68580" marR="68580" marT="0" marB="0" vert="vert27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indent="450215"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Тире</a:t>
                      </a: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indent="450215"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Серия ширин</a:t>
                      </a: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71755" marR="71755" indent="450215" algn="ctr"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Коструктивная</a:t>
                      </a:r>
                      <a:r>
                        <a:rPr lang="ru-RU" sz="2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ru-RU" sz="2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r>
                        <a:rPr lang="ru-RU" sz="2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разновидность</a:t>
                      </a: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755" marR="71755" indent="450215"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Тип подшипника</a:t>
                      </a: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indent="450215"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Серия диаметров</a:t>
                      </a: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71755" marR="71755" indent="450215"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Диаметр </a:t>
                      </a:r>
                      <a:br>
                        <a:rPr lang="ru-RU" sz="2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r>
                        <a:rPr lang="ru-RU" sz="2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отверстия / 5</a:t>
                      </a: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755" marR="71755" indent="450215"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Специальные буквенные обозначения</a:t>
                      </a: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6"/>
          <p:cNvSpPr txBox="1">
            <a:spLocks noChangeArrowheads="1"/>
          </p:cNvSpPr>
          <p:nvPr/>
        </p:nvSpPr>
        <p:spPr bwMode="auto">
          <a:xfrm>
            <a:off x="428596" y="785794"/>
            <a:ext cx="8286808" cy="5144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indent="365125" algn="just">
              <a:spcBef>
                <a:spcPct val="50000"/>
              </a:spcBef>
            </a:pPr>
            <a:r>
              <a:rPr lang="ru-RU" sz="2400" b="1" dirty="0">
                <a:solidFill>
                  <a:schemeClr val="tx1"/>
                </a:solidFill>
              </a:rPr>
              <a:t>Две последние цифры справа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smtClean="0">
                <a:solidFill>
                  <a:schemeClr val="tx1"/>
                </a:solidFill>
              </a:rPr>
              <a:t>равны диаметру </a:t>
            </a:r>
            <a:r>
              <a:rPr lang="ru-RU" sz="2400" dirty="0">
                <a:solidFill>
                  <a:schemeClr val="tx1"/>
                </a:solidFill>
              </a:rPr>
              <a:t>отверстия во внутреннем кольце (</a:t>
            </a:r>
            <a:r>
              <a:rPr lang="ru-RU" sz="2400" dirty="0" smtClean="0">
                <a:solidFill>
                  <a:schemeClr val="tx1"/>
                </a:solidFill>
              </a:rPr>
              <a:t>диаметру </a:t>
            </a:r>
            <a:r>
              <a:rPr lang="ru-RU" sz="2400" dirty="0">
                <a:solidFill>
                  <a:schemeClr val="tx1"/>
                </a:solidFill>
              </a:rPr>
              <a:t>цапфы вала), </a:t>
            </a:r>
            <a:r>
              <a:rPr lang="ru-RU" sz="2400" dirty="0" smtClean="0">
                <a:solidFill>
                  <a:schemeClr val="tx1"/>
                </a:solidFill>
              </a:rPr>
              <a:t>делённому </a:t>
            </a:r>
            <a:r>
              <a:rPr lang="ru-RU" sz="2400" dirty="0">
                <a:solidFill>
                  <a:schemeClr val="tx1"/>
                </a:solidFill>
              </a:rPr>
              <a:t>на </a:t>
            </a:r>
            <a:r>
              <a:rPr lang="ru-RU" sz="2400" b="1" dirty="0">
                <a:solidFill>
                  <a:schemeClr val="tx1"/>
                </a:solidFill>
              </a:rPr>
              <a:t>5</a:t>
            </a:r>
            <a:r>
              <a:rPr lang="ru-RU" sz="2400" dirty="0">
                <a:solidFill>
                  <a:schemeClr val="tx1"/>
                </a:solidFill>
              </a:rPr>
              <a:t>, за исключением следующих четырёх размеров: диаметр </a:t>
            </a:r>
            <a:r>
              <a:rPr lang="ru-RU" sz="2400" b="1" dirty="0">
                <a:solidFill>
                  <a:schemeClr val="tx1"/>
                </a:solidFill>
              </a:rPr>
              <a:t>10</a:t>
            </a:r>
            <a:r>
              <a:rPr lang="ru-RU" sz="2400" dirty="0">
                <a:solidFill>
                  <a:schemeClr val="tx1"/>
                </a:solidFill>
              </a:rPr>
              <a:t> мм </a:t>
            </a:r>
            <a:r>
              <a:rPr lang="ru-RU" sz="2400" dirty="0" smtClean="0">
                <a:solidFill>
                  <a:schemeClr val="tx1"/>
                </a:solidFill>
                <a:sym typeface="Symbol" pitchFamily="18" charset="2"/>
              </a:rPr>
              <a:t>обозначается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>
                <a:solidFill>
                  <a:schemeClr val="tx1"/>
                </a:solidFill>
              </a:rPr>
              <a:t>цифрами 00; 12 мм – 01; 15 мм – 02, и 17 мм – 03. Далее 20 мм </a:t>
            </a:r>
            <a:r>
              <a:rPr lang="ru-RU" sz="2400" dirty="0">
                <a:solidFill>
                  <a:schemeClr val="tx1"/>
                </a:solidFill>
                <a:sym typeface="Symbol" pitchFamily="18" charset="2"/>
              </a:rPr>
              <a:t></a:t>
            </a:r>
            <a:r>
              <a:rPr lang="ru-RU" sz="2400" dirty="0">
                <a:solidFill>
                  <a:schemeClr val="tx1"/>
                </a:solidFill>
              </a:rPr>
              <a:t> 04, с диаметром 75 мм – 15, с диаметром 495 мм – 99 и т.д. </a:t>
            </a:r>
            <a:endParaRPr lang="ru-RU" sz="2400" dirty="0" smtClean="0">
              <a:solidFill>
                <a:schemeClr val="tx1"/>
              </a:solidFill>
            </a:endParaRPr>
          </a:p>
          <a:p>
            <a:pPr indent="365125" algn="just">
              <a:spcBef>
                <a:spcPct val="50000"/>
              </a:spcBef>
            </a:pPr>
            <a:r>
              <a:rPr lang="ru-RU" sz="2400" dirty="0" smtClean="0">
                <a:solidFill>
                  <a:schemeClr val="tx1"/>
                </a:solidFill>
              </a:rPr>
              <a:t>Следовательно</a:t>
            </a:r>
            <a:r>
              <a:rPr lang="ru-RU" sz="2400" dirty="0">
                <a:solidFill>
                  <a:schemeClr val="tx1"/>
                </a:solidFill>
              </a:rPr>
              <a:t>, для большей части подшипников </a:t>
            </a:r>
            <a:r>
              <a:rPr lang="ru-RU" sz="2400" i="1" dirty="0">
                <a:solidFill>
                  <a:schemeClr val="tx1"/>
                </a:solidFill>
              </a:rPr>
              <a:t>диаметр отверстия внутреннего кольца изменяется с шагом 5 мм</a:t>
            </a:r>
            <a:r>
              <a:rPr lang="ru-RU" sz="2400" dirty="0" smtClean="0">
                <a:solidFill>
                  <a:schemeClr val="tx1"/>
                </a:solidFill>
              </a:rPr>
              <a:t>.</a:t>
            </a:r>
          </a:p>
          <a:p>
            <a:pPr indent="365125" algn="just">
              <a:spcBef>
                <a:spcPct val="50000"/>
              </a:spcBef>
            </a:pPr>
            <a:r>
              <a:rPr lang="ru-RU" sz="2400" b="1" dirty="0" smtClean="0">
                <a:solidFill>
                  <a:schemeClr val="tx1"/>
                </a:solidFill>
                <a:sym typeface="Symbol" pitchFamily="18" charset="2"/>
              </a:rPr>
              <a:t>Третья цифра справа</a:t>
            </a:r>
            <a:r>
              <a:rPr lang="ru-RU" sz="2400" dirty="0" smtClean="0">
                <a:solidFill>
                  <a:schemeClr val="tx1"/>
                </a:solidFill>
                <a:sym typeface="Symbol" pitchFamily="18" charset="2"/>
              </a:rPr>
              <a:t> равна серии диаметров наружных колец (наружных диаметров подшипника): сверхлёгкая серия – 8 или 9; особо лёгкая – 1; лёгкая – 2; средняя – 3; тяжёлая – 4.</a:t>
            </a:r>
            <a:endParaRPr lang="ru-RU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ext Box 1"/>
          <p:cNvSpPr txBox="1">
            <a:spLocks noChangeArrowheads="1"/>
          </p:cNvSpPr>
          <p:nvPr/>
        </p:nvSpPr>
        <p:spPr bwMode="auto">
          <a:xfrm>
            <a:off x="4859338" y="0"/>
            <a:ext cx="4284662" cy="56276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indent="33655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ru-RU" b="1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indent="336550" algn="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n-GB" sz="2000"/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r:id="rId4" imgW="73080" imgH="178200" progId="">
                  <p:embed/>
                </p:oleObj>
              </mc:Choice>
              <mc:Fallback>
                <p:oleObj r:id="rId4" imgW="73080" imgH="178200" progId="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6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078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07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080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082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083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084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085" name="Rectangle 26"/>
          <p:cNvSpPr>
            <a:spLocks noChangeArrowheads="1"/>
          </p:cNvSpPr>
          <p:nvPr/>
        </p:nvSpPr>
        <p:spPr bwMode="auto">
          <a:xfrm>
            <a:off x="0" y="3333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086" name="Rectangle 83"/>
          <p:cNvSpPr>
            <a:spLocks noChangeArrowheads="1"/>
          </p:cNvSpPr>
          <p:nvPr/>
        </p:nvSpPr>
        <p:spPr bwMode="auto">
          <a:xfrm>
            <a:off x="0" y="41005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3087" name="Rectangle 1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088" name="Rectangle 1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089" name="Rectangle 1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090" name="Rectangle 120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091" name="Rectangle 122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092" name="Rectangle 1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093" name="Rectangle 1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3094" name="Picture 129" descr="ПК_типы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0"/>
            <a:ext cx="4643438" cy="5143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95" name="Text Box 130"/>
          <p:cNvSpPr txBox="1">
            <a:spLocks noChangeArrowheads="1"/>
          </p:cNvSpPr>
          <p:nvPr/>
        </p:nvSpPr>
        <p:spPr bwMode="auto">
          <a:xfrm>
            <a:off x="4500562" y="214290"/>
            <a:ext cx="4356100" cy="14311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1" dirty="0">
                <a:solidFill>
                  <a:schemeClr val="tx1"/>
                </a:solidFill>
              </a:rPr>
              <a:t>Рис. </a:t>
            </a:r>
            <a:r>
              <a:rPr lang="ru-RU" sz="2000" b="1" dirty="0" smtClean="0">
                <a:solidFill>
                  <a:schemeClr val="tx1"/>
                </a:solidFill>
              </a:rPr>
              <a:t>5</a:t>
            </a:r>
            <a:r>
              <a:rPr lang="ru-RU" sz="2000" b="1" dirty="0">
                <a:solidFill>
                  <a:schemeClr val="tx1"/>
                </a:solidFill>
              </a:rPr>
              <a:t>. Некоторые типы подшипников качения: </a:t>
            </a:r>
            <a:br>
              <a:rPr lang="ru-RU" sz="2000" b="1" dirty="0">
                <a:solidFill>
                  <a:schemeClr val="tx1"/>
                </a:solidFill>
              </a:rPr>
            </a:br>
            <a:r>
              <a:rPr lang="ru-RU" sz="2000" dirty="0">
                <a:solidFill>
                  <a:schemeClr val="tx1"/>
                </a:solidFill>
              </a:rPr>
              <a:t>верхний ряд – шариковые; </a:t>
            </a:r>
            <a:br>
              <a:rPr lang="ru-RU" sz="2000" dirty="0">
                <a:solidFill>
                  <a:schemeClr val="tx1"/>
                </a:solidFill>
              </a:rPr>
            </a:br>
            <a:r>
              <a:rPr lang="ru-RU" sz="2000" dirty="0">
                <a:solidFill>
                  <a:schemeClr val="tx1"/>
                </a:solidFill>
              </a:rPr>
              <a:t>нижний ряд – роликовые </a:t>
            </a:r>
            <a:br>
              <a:rPr lang="ru-RU" sz="2000" dirty="0">
                <a:solidFill>
                  <a:schemeClr val="tx1"/>
                </a:solidFill>
              </a:rPr>
            </a:br>
            <a:r>
              <a:rPr lang="ru-RU" sz="2000" dirty="0">
                <a:solidFill>
                  <a:schemeClr val="tx1"/>
                </a:solidFill>
              </a:rPr>
              <a:t>(тип подшипника указан цифрой).</a:t>
            </a:r>
          </a:p>
        </p:txBody>
      </p:sp>
      <p:sp>
        <p:nvSpPr>
          <p:cNvPr id="3096" name="Text Box 131"/>
          <p:cNvSpPr txBox="1">
            <a:spLocks noChangeArrowheads="1"/>
          </p:cNvSpPr>
          <p:nvPr/>
        </p:nvSpPr>
        <p:spPr bwMode="auto">
          <a:xfrm>
            <a:off x="4643406" y="1571612"/>
            <a:ext cx="4500594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ru-RU" sz="2000" b="1" dirty="0" smtClean="0">
                <a:solidFill>
                  <a:schemeClr val="tx1"/>
                </a:solidFill>
                <a:sym typeface="Symbol" pitchFamily="18" charset="2"/>
              </a:rPr>
              <a:t>Четвёртая </a:t>
            </a:r>
            <a:r>
              <a:rPr lang="ru-RU" sz="2000" b="1" dirty="0">
                <a:solidFill>
                  <a:schemeClr val="tx1"/>
                </a:solidFill>
                <a:sym typeface="Symbol" pitchFamily="18" charset="2"/>
              </a:rPr>
              <a:t>цифра справа</a:t>
            </a:r>
            <a:r>
              <a:rPr lang="ru-RU" sz="2000" dirty="0">
                <a:solidFill>
                  <a:schemeClr val="tx1"/>
                </a:solidFill>
                <a:sym typeface="Symbol" pitchFamily="18" charset="2"/>
              </a:rPr>
              <a:t> </a:t>
            </a:r>
            <a:r>
              <a:rPr lang="ru-RU" sz="2000" dirty="0" smtClean="0">
                <a:solidFill>
                  <a:schemeClr val="tx1"/>
                </a:solidFill>
                <a:sym typeface="Symbol" pitchFamily="18" charset="2"/>
              </a:rPr>
              <a:t>– </a:t>
            </a:r>
            <a:r>
              <a:rPr lang="ru-RU" sz="2000" dirty="0">
                <a:solidFill>
                  <a:schemeClr val="tx1"/>
                </a:solidFill>
                <a:sym typeface="Symbol" pitchFamily="18" charset="2"/>
              </a:rPr>
              <a:t>тип подшипника: </a:t>
            </a:r>
            <a:br>
              <a:rPr lang="ru-RU" sz="2000" dirty="0">
                <a:solidFill>
                  <a:schemeClr val="tx1"/>
                </a:solidFill>
                <a:sym typeface="Symbol" pitchFamily="18" charset="2"/>
              </a:rPr>
            </a:br>
            <a:r>
              <a:rPr lang="ru-RU" sz="2000" dirty="0">
                <a:solidFill>
                  <a:schemeClr val="tx1"/>
                </a:solidFill>
                <a:sym typeface="Symbol" pitchFamily="18" charset="2"/>
              </a:rPr>
              <a:t>шариковый радиальный – 0; шариковый сферический – 1; роликовый радиальный – 2; роликовый сферический – 3; игольчатый – 4; </a:t>
            </a:r>
            <a:br>
              <a:rPr lang="ru-RU" sz="2000" dirty="0">
                <a:solidFill>
                  <a:schemeClr val="tx1"/>
                </a:solidFill>
                <a:sym typeface="Symbol" pitchFamily="18" charset="2"/>
              </a:rPr>
            </a:br>
            <a:r>
              <a:rPr lang="ru-RU" sz="2000" dirty="0">
                <a:solidFill>
                  <a:schemeClr val="tx1"/>
                </a:solidFill>
                <a:sym typeface="Symbol" pitchFamily="18" charset="2"/>
              </a:rPr>
              <a:t>роликовый с витыми роликами – 5; шариковый радиально-упорный – 6; </a:t>
            </a:r>
            <a:r>
              <a:rPr lang="ru-RU" sz="2000" dirty="0" smtClean="0">
                <a:solidFill>
                  <a:schemeClr val="tx1"/>
                </a:solidFill>
                <a:sym typeface="Symbol" pitchFamily="18" charset="2"/>
              </a:rPr>
              <a:t>роликовый </a:t>
            </a:r>
            <a:r>
              <a:rPr lang="ru-RU" sz="2000" dirty="0">
                <a:solidFill>
                  <a:schemeClr val="tx1"/>
                </a:solidFill>
                <a:sym typeface="Symbol" pitchFamily="18" charset="2"/>
              </a:rPr>
              <a:t>радиально-упорный – 7; </a:t>
            </a:r>
            <a:r>
              <a:rPr lang="ru-RU" sz="2000" dirty="0" smtClean="0">
                <a:solidFill>
                  <a:schemeClr val="tx1"/>
                </a:solidFill>
                <a:sym typeface="Symbol" pitchFamily="18" charset="2"/>
              </a:rPr>
              <a:t>шариковый </a:t>
            </a:r>
            <a:r>
              <a:rPr lang="ru-RU" sz="2000" dirty="0">
                <a:solidFill>
                  <a:schemeClr val="tx1"/>
                </a:solidFill>
                <a:sym typeface="Symbol" pitchFamily="18" charset="2"/>
              </a:rPr>
              <a:t>упорный – 8; роликовый упорный – 9</a:t>
            </a:r>
            <a:r>
              <a:rPr lang="ru-RU" sz="2000" dirty="0" smtClean="0">
                <a:solidFill>
                  <a:schemeClr val="tx1"/>
                </a:solidFill>
                <a:sym typeface="Symbol" pitchFamily="18" charset="2"/>
              </a:rPr>
              <a:t>.</a:t>
            </a:r>
            <a:endParaRPr lang="ru-RU" sz="2000" dirty="0"/>
          </a:p>
        </p:txBody>
      </p:sp>
      <p:sp>
        <p:nvSpPr>
          <p:cNvPr id="25" name="Rectangle 11"/>
          <p:cNvSpPr txBox="1">
            <a:spLocks noChangeArrowheads="1"/>
          </p:cNvSpPr>
          <p:nvPr/>
        </p:nvSpPr>
        <p:spPr>
          <a:xfrm>
            <a:off x="0" y="5214950"/>
            <a:ext cx="9144000" cy="1447793"/>
          </a:xfrm>
          <a:prstGeom prst="rect">
            <a:avLst/>
          </a:prstGeom>
        </p:spPr>
        <p:txBody>
          <a:bodyPr/>
          <a:lstStyle/>
          <a:p>
            <a:pPr marL="0" marR="0" lvl="0" indent="357188" algn="l" defTabSz="914400" rtl="0" eaLnBrk="1" fontAlgn="base" latinLnBrk="0" hangingPunct="1">
              <a:lnSpc>
                <a:spcPct val="100000"/>
              </a:lnSpc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Arial" charset="0"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  <a:sym typeface="Symbol" pitchFamily="18" charset="2"/>
              </a:rPr>
              <a:t>Пятая </a:t>
            </a: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  <a:sym typeface="Symbol" pitchFamily="18" charset="2"/>
              </a:rPr>
              <a:t>и шестая цифры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  <a:sym typeface="Symbol" pitchFamily="18" charset="2"/>
              </a:rPr>
              <a:t> отведены для обозначения конструктивной разновидности подшипника.</a:t>
            </a:r>
            <a:endParaRPr kumimoji="0" lang="ru-RU" sz="2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  <a:sym typeface="Symbol" pitchFamily="18" charset="2"/>
            </a:endParaRPr>
          </a:p>
          <a:p>
            <a:pPr marL="0" marR="0" lvl="0" indent="357188" algn="l" defTabSz="914400" rtl="0" eaLnBrk="1" fontAlgn="base" latinLnBrk="0" hangingPunct="1">
              <a:lnSpc>
                <a:spcPct val="100000"/>
              </a:lnSpc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Arial" charset="0"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  <a:sym typeface="Symbol" pitchFamily="18" charset="2"/>
              </a:rPr>
              <a:t>Седьмой цифрой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  <a:sym typeface="Symbol" pitchFamily="18" charset="2"/>
              </a:rPr>
              <a:t> обозначается серия ширин (цифры от 0 до 9), лёгкой серии обычно соответствует 0 или 1.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7536</TotalTime>
  <Words>699</Words>
  <Application>Microsoft Office PowerPoint</Application>
  <PresentationFormat>Экран (4:3)</PresentationFormat>
  <Paragraphs>147</Paragraphs>
  <Slides>15</Slides>
  <Notes>7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7" baseType="lpstr">
      <vt:lpstr>Солнцестояние</vt:lpstr>
      <vt:lpstr>Документ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3. Валы и подшипники. Лекция № 11. Подшипники качения.</dc:title>
  <dc:creator>Коробков Владлен Викторович</dc:creator>
  <cp:lastModifiedBy>Краснобережский ГАК</cp:lastModifiedBy>
  <cp:revision>137</cp:revision>
  <dcterms:modified xsi:type="dcterms:W3CDTF">2017-10-30T17:24:39Z</dcterms:modified>
</cp:coreProperties>
</file>