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/>
        </p:nvSpPr>
        <p:spPr>
          <a:xfrm>
            <a:off x="469134" y="1678235"/>
            <a:ext cx="8382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Пусть проводятся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независимых испытаний, причем вероятность появления события А в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447101" y="2646802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каждом испытании равна одному и тому же числу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2" name="Google Shape;22;p3"/>
          <p:cNvSpPr txBox="1"/>
          <p:nvPr/>
        </p:nvSpPr>
        <p:spPr>
          <a:xfrm>
            <a:off x="381919" y="3400538"/>
            <a:ext cx="8610600" cy="152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imes New Roman"/>
              <a:buNone/>
            </a:pPr>
            <a:r>
              <a:rPr lang="en-US" sz="31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Определение</a:t>
            </a:r>
            <a:r>
              <a:rPr lang="en-US" sz="31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1. </a:t>
            </a:r>
            <a:r>
              <a:rPr lang="en-US" sz="31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Испытания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1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проводящиеся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31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одних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31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же </a:t>
            </a:r>
            <a:r>
              <a:rPr lang="en-US" sz="31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условиях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с </a:t>
            </a:r>
            <a:r>
              <a:rPr lang="en-US" sz="31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одинаковой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</p:txBody>
      </p:sp>
      <p:sp>
        <p:nvSpPr>
          <p:cNvPr id="23" name="Google Shape;23;p3"/>
          <p:cNvSpPr txBox="1"/>
          <p:nvPr/>
        </p:nvSpPr>
        <p:spPr>
          <a:xfrm>
            <a:off x="348868" y="4837323"/>
            <a:ext cx="8610600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вероятностью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наступления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события А в каждом испытании,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называются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повторными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незави-симыми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испытаниями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8" name="Google Shape;19;p3"/>
          <p:cNvSpPr txBox="1"/>
          <p:nvPr/>
        </p:nvSpPr>
        <p:spPr>
          <a:xfrm>
            <a:off x="0" y="302045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ru-RU" sz="32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ТЕМА: «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ПОВТОРНЫЕ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НЕЗАВИСИМЫЕ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ИСПЫТАНИЯ</a:t>
            </a:r>
            <a:r>
              <a:rPr lang="ru-RU" sz="32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/>
        </p:nvSpPr>
        <p:spPr>
          <a:xfrm>
            <a:off x="304800" y="381000"/>
            <a:ext cx="8610600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основным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объектом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внимания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является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веро-ятность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числа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наступлений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события А. Пусть P(A) = p. </a:t>
            </a:r>
            <a:endParaRPr/>
          </a:p>
        </p:txBody>
      </p:sp>
      <p:sp>
        <p:nvSpPr>
          <p:cNvPr id="30" name="Google Shape;30;p4"/>
          <p:cNvSpPr txBox="1"/>
          <p:nvPr/>
        </p:nvSpPr>
        <p:spPr>
          <a:xfrm>
            <a:off x="228600" y="1905000"/>
            <a:ext cx="8915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Вероятность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того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событие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появится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независимых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испытаниях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обозначается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1" i="0" u="none" strike="noStrike" cap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</a:t>
            </a:r>
            <a:endParaRPr/>
          </a:p>
        </p:txBody>
      </p:sp>
      <p:sp>
        <p:nvSpPr>
          <p:cNvPr id="31" name="Google Shape;31;p4"/>
          <p:cNvSpPr txBox="1"/>
          <p:nvPr/>
        </p:nvSpPr>
        <p:spPr>
          <a:xfrm>
            <a:off x="228600" y="2971800"/>
            <a:ext cx="6400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определяется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формулой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Бернулли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32" name="Google Shape;32;p4"/>
          <p:cNvSpPr txBox="1"/>
          <p:nvPr/>
        </p:nvSpPr>
        <p:spPr>
          <a:xfrm>
            <a:off x="685800" y="3657600"/>
            <a:ext cx="4267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Формула Бернулли: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2209800" y="4419600"/>
            <a:ext cx="3962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1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</a:t>
            </a: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C   • p</a:t>
            </a:r>
            <a:r>
              <a:rPr lang="en-US" sz="3200" b="1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q</a:t>
            </a:r>
            <a:r>
              <a:rPr lang="en-US" sz="3200" b="1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n-m</a:t>
            </a: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</p:txBody>
      </p:sp>
      <p:sp>
        <p:nvSpPr>
          <p:cNvPr id="34" name="Google Shape;34;p4"/>
          <p:cNvSpPr txBox="1"/>
          <p:nvPr/>
        </p:nvSpPr>
        <p:spPr>
          <a:xfrm>
            <a:off x="3581400" y="4267200"/>
            <a:ext cx="3810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 New Roman"/>
              <a:buNone/>
            </a:pPr>
            <a:r>
              <a:rPr lang="en-US" sz="2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35" name="Google Shape;35;p4"/>
          <p:cNvSpPr txBox="1"/>
          <p:nvPr/>
        </p:nvSpPr>
        <p:spPr>
          <a:xfrm>
            <a:off x="533400" y="5410200"/>
            <a:ext cx="2438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где  q = 1- p,</a:t>
            </a: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</p:txBody>
      </p:sp>
      <p:sp>
        <p:nvSpPr>
          <p:cNvPr id="36" name="Google Shape;36;p4"/>
          <p:cNvSpPr txBox="1"/>
          <p:nvPr/>
        </p:nvSpPr>
        <p:spPr>
          <a:xfrm>
            <a:off x="5105400" y="5410200"/>
            <a:ext cx="3352800" cy="191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  =                  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7" name="Google Shape;37;p4"/>
          <p:cNvCxnSpPr/>
          <p:nvPr/>
        </p:nvCxnSpPr>
        <p:spPr>
          <a:xfrm>
            <a:off x="6096000" y="5715000"/>
            <a:ext cx="1628775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38" name="Google Shape;38;p4"/>
          <p:cNvGrpSpPr/>
          <p:nvPr/>
        </p:nvGrpSpPr>
        <p:grpSpPr>
          <a:xfrm>
            <a:off x="6019800" y="5181600"/>
            <a:ext cx="1700212" cy="1158875"/>
            <a:chOff x="6384" y="4326"/>
            <a:chExt cx="2679" cy="1824"/>
          </a:xfrm>
        </p:grpSpPr>
        <p:sp>
          <p:nvSpPr>
            <p:cNvPr id="39" name="Google Shape;39;p4"/>
            <p:cNvSpPr txBox="1"/>
            <p:nvPr/>
          </p:nvSpPr>
          <p:spPr>
            <a:xfrm>
              <a:off x="7068" y="4326"/>
              <a:ext cx="855" cy="7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n!</a:t>
              </a:r>
              <a:endParaRPr/>
            </a:p>
          </p:txBody>
        </p:sp>
        <p:sp>
          <p:nvSpPr>
            <p:cNvPr id="40" name="Google Shape;40;p4"/>
            <p:cNvSpPr txBox="1"/>
            <p:nvPr/>
          </p:nvSpPr>
          <p:spPr>
            <a:xfrm>
              <a:off x="6384" y="5238"/>
              <a:ext cx="2679" cy="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m!(n-m)!</a:t>
              </a:r>
              <a:endParaRPr/>
            </a:p>
          </p:txBody>
        </p:sp>
      </p:grpSp>
      <p:sp>
        <p:nvSpPr>
          <p:cNvPr id="41" name="Google Shape;41;p4"/>
          <p:cNvSpPr txBox="1"/>
          <p:nvPr/>
        </p:nvSpPr>
        <p:spPr>
          <a:xfrm>
            <a:off x="5410200" y="5257800"/>
            <a:ext cx="43338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42" name="Google Shape;42;p4"/>
          <p:cNvSpPr/>
          <p:nvPr/>
        </p:nvSpPr>
        <p:spPr>
          <a:xfrm>
            <a:off x="1600200" y="4191000"/>
            <a:ext cx="4724400" cy="9906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24;p3"/>
          <p:cNvSpPr txBox="1"/>
          <p:nvPr/>
        </p:nvSpPr>
        <p:spPr>
          <a:xfrm>
            <a:off x="358048" y="0"/>
            <a:ext cx="8305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повторных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независимых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испытаниях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/>
        </p:nvSpPr>
        <p:spPr>
          <a:xfrm>
            <a:off x="304800" y="304800"/>
            <a:ext cx="84582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Формула Бернулли является точной формулой и может применяться при любых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но, как </a:t>
            </a:r>
            <a:endParaRPr/>
          </a:p>
        </p:txBody>
      </p:sp>
      <p:sp>
        <p:nvSpPr>
          <p:cNvPr id="48" name="Google Shape;48;p5"/>
          <p:cNvSpPr txBox="1"/>
          <p:nvPr/>
        </p:nvSpPr>
        <p:spPr>
          <a:xfrm>
            <a:off x="304800" y="1295400"/>
            <a:ext cx="6324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правило, применяется при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≤ 10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49" name="Google Shape;49;p5"/>
          <p:cNvSpPr txBox="1"/>
          <p:nvPr/>
        </p:nvSpPr>
        <p:spPr>
          <a:xfrm>
            <a:off x="304800" y="1828800"/>
            <a:ext cx="8610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Задача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некоторой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местности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вероятность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солнечных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дней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марте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равна 0.6.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Найти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веро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304800" y="2743200"/>
            <a:ext cx="8534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ятность того, что на следующей неделе будут:</a:t>
            </a:r>
            <a:endParaRPr/>
          </a:p>
        </p:txBody>
      </p:sp>
      <p:sp>
        <p:nvSpPr>
          <p:cNvPr id="51" name="Google Shape;51;p5"/>
          <p:cNvSpPr txBox="1"/>
          <p:nvPr/>
        </p:nvSpPr>
        <p:spPr>
          <a:xfrm>
            <a:off x="533400" y="3276600"/>
            <a:ext cx="6400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два пасмурных дня;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не более двух пасмурных дней.</a:t>
            </a:r>
            <a:endParaRPr/>
          </a:p>
        </p:txBody>
      </p:sp>
      <p:cxnSp>
        <p:nvCxnSpPr>
          <p:cNvPr id="52" name="Google Shape;52;p5"/>
          <p:cNvCxnSpPr/>
          <p:nvPr/>
        </p:nvCxnSpPr>
        <p:spPr>
          <a:xfrm>
            <a:off x="2743200" y="4343400"/>
            <a:ext cx="0" cy="1905000"/>
          </a:xfrm>
          <a:prstGeom prst="straightConnector1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3" name="Google Shape;53;p5"/>
          <p:cNvSpPr txBox="1"/>
          <p:nvPr/>
        </p:nvSpPr>
        <p:spPr>
          <a:xfrm>
            <a:off x="457200" y="4495800"/>
            <a:ext cx="80010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Дано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           А ={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пасмурный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день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},</a:t>
            </a:r>
            <a:endParaRPr/>
          </a:p>
        </p:txBody>
      </p:sp>
      <p:cxnSp>
        <p:nvCxnSpPr>
          <p:cNvPr id="54" name="Google Shape;54;p5"/>
          <p:cNvCxnSpPr/>
          <p:nvPr/>
        </p:nvCxnSpPr>
        <p:spPr>
          <a:xfrm>
            <a:off x="3200400" y="5181600"/>
            <a:ext cx="254000" cy="0"/>
          </a:xfrm>
          <a:prstGeom prst="straightConnector1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5" name="Google Shape;55;p5"/>
          <p:cNvSpPr txBox="1"/>
          <p:nvPr/>
        </p:nvSpPr>
        <p:spPr>
          <a:xfrm>
            <a:off x="457200" y="5105400"/>
            <a:ext cx="8229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p=P(A)=0.4       A ={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солнечный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день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}.</a:t>
            </a:r>
            <a:endParaRPr/>
          </a:p>
        </p:txBody>
      </p:sp>
      <p:cxnSp>
        <p:nvCxnSpPr>
          <p:cNvPr id="56" name="Google Shape;56;p5"/>
          <p:cNvCxnSpPr/>
          <p:nvPr/>
        </p:nvCxnSpPr>
        <p:spPr>
          <a:xfrm>
            <a:off x="1295400" y="5791200"/>
            <a:ext cx="254000" cy="0"/>
          </a:xfrm>
          <a:prstGeom prst="straightConnector1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7" name="Google Shape;57;p5"/>
          <p:cNvSpPr txBox="1"/>
          <p:nvPr/>
        </p:nvSpPr>
        <p:spPr>
          <a:xfrm>
            <a:off x="381000" y="5715000"/>
            <a:ext cx="6781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q=P(A)=0.6        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m = 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/>
          <p:nvPr/>
        </p:nvSpPr>
        <p:spPr>
          <a:xfrm>
            <a:off x="609600" y="381000"/>
            <a:ext cx="8077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= 7                     P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=C  • p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7-2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/>
          </a:p>
        </p:txBody>
      </p:sp>
      <p:sp>
        <p:nvSpPr>
          <p:cNvPr id="63" name="Google Shape;63;p6"/>
          <p:cNvSpPr txBox="1"/>
          <p:nvPr/>
        </p:nvSpPr>
        <p:spPr>
          <a:xfrm>
            <a:off x="4648200" y="304800"/>
            <a:ext cx="361950" cy="68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/>
          </a:p>
        </p:txBody>
      </p:sp>
      <p:grpSp>
        <p:nvGrpSpPr>
          <p:cNvPr id="64" name="Google Shape;64;p6"/>
          <p:cNvGrpSpPr/>
          <p:nvPr/>
        </p:nvGrpSpPr>
        <p:grpSpPr>
          <a:xfrm>
            <a:off x="609600" y="152400"/>
            <a:ext cx="2057400" cy="2819400"/>
            <a:chOff x="969" y="1476"/>
            <a:chExt cx="3192" cy="5358"/>
          </a:xfrm>
        </p:grpSpPr>
        <p:cxnSp>
          <p:nvCxnSpPr>
            <p:cNvPr id="65" name="Google Shape;65;p6"/>
            <p:cNvCxnSpPr/>
            <p:nvPr/>
          </p:nvCxnSpPr>
          <p:spPr>
            <a:xfrm>
              <a:off x="4161" y="1476"/>
              <a:ext cx="0" cy="535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66" name="Google Shape;66;p6"/>
            <p:cNvCxnSpPr/>
            <p:nvPr/>
          </p:nvCxnSpPr>
          <p:spPr>
            <a:xfrm>
              <a:off x="969" y="5580"/>
              <a:ext cx="3135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67" name="Google Shape;67;p6"/>
          <p:cNvSpPr txBox="1"/>
          <p:nvPr/>
        </p:nvSpPr>
        <p:spPr>
          <a:xfrm>
            <a:off x="533400" y="914400"/>
            <a:ext cx="1752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m = 2 </a:t>
            </a:r>
            <a:endParaRPr/>
          </a:p>
        </p:txBody>
      </p:sp>
      <p:sp>
        <p:nvSpPr>
          <p:cNvPr id="68" name="Google Shape;68;p6"/>
          <p:cNvSpPr txBox="1"/>
          <p:nvPr/>
        </p:nvSpPr>
        <p:spPr>
          <a:xfrm>
            <a:off x="609600" y="1524000"/>
            <a:ext cx="7010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m ≤ 2                =</a:t>
            </a:r>
            <a:r>
              <a:rPr lang="en-US" sz="32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•0.4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•0.6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/>
          </a:p>
        </p:txBody>
      </p:sp>
      <p:cxnSp>
        <p:nvCxnSpPr>
          <p:cNvPr id="69" name="Google Shape;69;p6"/>
          <p:cNvCxnSpPr/>
          <p:nvPr/>
        </p:nvCxnSpPr>
        <p:spPr>
          <a:xfrm>
            <a:off x="4038600" y="1828800"/>
            <a:ext cx="1049337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70" name="Google Shape;70;p6"/>
          <p:cNvGrpSpPr/>
          <p:nvPr/>
        </p:nvGrpSpPr>
        <p:grpSpPr>
          <a:xfrm>
            <a:off x="4038600" y="1295400"/>
            <a:ext cx="977900" cy="1085850"/>
            <a:chOff x="5700" y="4383"/>
            <a:chExt cx="1539" cy="1710"/>
          </a:xfrm>
        </p:grpSpPr>
        <p:sp>
          <p:nvSpPr>
            <p:cNvPr id="71" name="Google Shape;71;p6"/>
            <p:cNvSpPr txBox="1"/>
            <p:nvPr/>
          </p:nvSpPr>
          <p:spPr>
            <a:xfrm>
              <a:off x="5985" y="4383"/>
              <a:ext cx="969" cy="9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7!</a:t>
              </a:r>
              <a:endParaRPr/>
            </a:p>
          </p:txBody>
        </p:sp>
        <p:sp>
          <p:nvSpPr>
            <p:cNvPr id="72" name="Google Shape;72;p6"/>
            <p:cNvSpPr txBox="1"/>
            <p:nvPr/>
          </p:nvSpPr>
          <p:spPr>
            <a:xfrm>
              <a:off x="5700" y="5124"/>
              <a:ext cx="1539" cy="9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2!5!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73" name="Google Shape;73;p6"/>
          <p:cNvSpPr txBox="1"/>
          <p:nvPr/>
        </p:nvSpPr>
        <p:spPr>
          <a:xfrm>
            <a:off x="685800" y="2209800"/>
            <a:ext cx="1905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7,(m ≤ 2)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=?            </a:t>
            </a:r>
            <a:endParaRPr/>
          </a:p>
        </p:txBody>
      </p:sp>
      <p:sp>
        <p:nvSpPr>
          <p:cNvPr id="74" name="Google Shape;74;p6"/>
          <p:cNvSpPr txBox="1"/>
          <p:nvPr/>
        </p:nvSpPr>
        <p:spPr>
          <a:xfrm>
            <a:off x="3581400" y="2514600"/>
            <a:ext cx="5181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21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0.16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0.07776 = 0.2613</a:t>
            </a:r>
            <a:endParaRPr/>
          </a:p>
        </p:txBody>
      </p:sp>
      <p:sp>
        <p:nvSpPr>
          <p:cNvPr id="75" name="Google Shape;75;p6"/>
          <p:cNvSpPr txBox="1"/>
          <p:nvPr/>
        </p:nvSpPr>
        <p:spPr>
          <a:xfrm>
            <a:off x="3048000" y="3429000"/>
            <a:ext cx="5791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m ≤ 2  (m = 0 или 1 или 2)</a:t>
            </a:r>
            <a:r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76" name="Google Shape;76;p6"/>
          <p:cNvSpPr txBox="1"/>
          <p:nvPr/>
        </p:nvSpPr>
        <p:spPr>
          <a:xfrm>
            <a:off x="1143000" y="4191000"/>
            <a:ext cx="7162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7,(m ≤ 2)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7,0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7,2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C  </a:t>
            </a: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7-0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+</a:t>
            </a:r>
            <a:endParaRPr/>
          </a:p>
        </p:txBody>
      </p:sp>
      <p:sp>
        <p:nvSpPr>
          <p:cNvPr id="77" name="Google Shape;77;p6"/>
          <p:cNvSpPr txBox="1"/>
          <p:nvPr/>
        </p:nvSpPr>
        <p:spPr>
          <a:xfrm>
            <a:off x="5638800" y="4038600"/>
            <a:ext cx="398462" cy="760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/>
          </a:p>
        </p:txBody>
      </p:sp>
      <p:sp>
        <p:nvSpPr>
          <p:cNvPr id="78" name="Google Shape;78;p6"/>
          <p:cNvSpPr txBox="1"/>
          <p:nvPr/>
        </p:nvSpPr>
        <p:spPr>
          <a:xfrm>
            <a:off x="1066800" y="5029200"/>
            <a:ext cx="7315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  •p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C  •p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=         • 1• 0.6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pSp>
        <p:nvGrpSpPr>
          <p:cNvPr id="79" name="Google Shape;79;p6"/>
          <p:cNvGrpSpPr/>
          <p:nvPr/>
        </p:nvGrpSpPr>
        <p:grpSpPr>
          <a:xfrm>
            <a:off x="1752600" y="4876800"/>
            <a:ext cx="2270125" cy="904875"/>
            <a:chOff x="1767" y="9741"/>
            <a:chExt cx="3576" cy="1425"/>
          </a:xfrm>
        </p:grpSpPr>
        <p:sp>
          <p:nvSpPr>
            <p:cNvPr id="80" name="Google Shape;80;p6"/>
            <p:cNvSpPr txBox="1"/>
            <p:nvPr/>
          </p:nvSpPr>
          <p:spPr>
            <a:xfrm>
              <a:off x="1767" y="9798"/>
              <a:ext cx="570" cy="13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/>
            </a:p>
          </p:txBody>
        </p:sp>
        <p:sp>
          <p:nvSpPr>
            <p:cNvPr id="81" name="Google Shape;81;p6"/>
            <p:cNvSpPr txBox="1"/>
            <p:nvPr/>
          </p:nvSpPr>
          <p:spPr>
            <a:xfrm>
              <a:off x="4788" y="9741"/>
              <a:ext cx="555" cy="1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/>
            </a:p>
          </p:txBody>
        </p:sp>
      </p:grpSp>
      <p:cxnSp>
        <p:nvCxnSpPr>
          <p:cNvPr id="82" name="Google Shape;82;p6"/>
          <p:cNvCxnSpPr/>
          <p:nvPr/>
        </p:nvCxnSpPr>
        <p:spPr>
          <a:xfrm>
            <a:off x="5638800" y="5334000"/>
            <a:ext cx="687387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83" name="Google Shape;83;p6"/>
          <p:cNvGrpSpPr/>
          <p:nvPr/>
        </p:nvGrpSpPr>
        <p:grpSpPr>
          <a:xfrm>
            <a:off x="5562600" y="4800600"/>
            <a:ext cx="904875" cy="1012825"/>
            <a:chOff x="7638" y="9570"/>
            <a:chExt cx="1425" cy="1596"/>
          </a:xfrm>
        </p:grpSpPr>
        <p:sp>
          <p:nvSpPr>
            <p:cNvPr id="84" name="Google Shape;84;p6"/>
            <p:cNvSpPr txBox="1"/>
            <p:nvPr/>
          </p:nvSpPr>
          <p:spPr>
            <a:xfrm>
              <a:off x="7923" y="9570"/>
              <a:ext cx="912" cy="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7!</a:t>
              </a:r>
              <a:endParaRPr/>
            </a:p>
          </p:txBody>
        </p:sp>
        <p:sp>
          <p:nvSpPr>
            <p:cNvPr id="85" name="Google Shape;85;p6"/>
            <p:cNvSpPr txBox="1"/>
            <p:nvPr/>
          </p:nvSpPr>
          <p:spPr>
            <a:xfrm>
              <a:off x="7638" y="10425"/>
              <a:ext cx="1425" cy="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0!7!</a:t>
              </a:r>
              <a:endParaRPr/>
            </a:p>
          </p:txBody>
        </p:sp>
      </p:grpSp>
      <p:cxnSp>
        <p:nvCxnSpPr>
          <p:cNvPr id="86" name="Google Shape;86;p6"/>
          <p:cNvCxnSpPr/>
          <p:nvPr/>
        </p:nvCxnSpPr>
        <p:spPr>
          <a:xfrm>
            <a:off x="1447800" y="6172200"/>
            <a:ext cx="833437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87" name="Google Shape;87;p6"/>
          <p:cNvGrpSpPr/>
          <p:nvPr/>
        </p:nvGrpSpPr>
        <p:grpSpPr>
          <a:xfrm>
            <a:off x="1295400" y="5638800"/>
            <a:ext cx="904875" cy="1012825"/>
            <a:chOff x="1482" y="11052"/>
            <a:chExt cx="1425" cy="1596"/>
          </a:xfrm>
        </p:grpSpPr>
        <p:sp>
          <p:nvSpPr>
            <p:cNvPr id="88" name="Google Shape;88;p6"/>
            <p:cNvSpPr txBox="1"/>
            <p:nvPr/>
          </p:nvSpPr>
          <p:spPr>
            <a:xfrm>
              <a:off x="1824" y="11052"/>
              <a:ext cx="912" cy="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7!</a:t>
              </a:r>
              <a:endParaRPr/>
            </a:p>
          </p:txBody>
        </p:sp>
        <p:sp>
          <p:nvSpPr>
            <p:cNvPr id="89" name="Google Shape;89;p6"/>
            <p:cNvSpPr txBox="1"/>
            <p:nvPr/>
          </p:nvSpPr>
          <p:spPr>
            <a:xfrm>
              <a:off x="1482" y="11850"/>
              <a:ext cx="1425" cy="7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1!6!</a:t>
              </a:r>
              <a:endParaRPr/>
            </a:p>
          </p:txBody>
        </p:sp>
      </p:grpSp>
      <p:sp>
        <p:nvSpPr>
          <p:cNvPr id="90" name="Google Shape;90;p6"/>
          <p:cNvSpPr txBox="1"/>
          <p:nvPr/>
        </p:nvSpPr>
        <p:spPr>
          <a:xfrm>
            <a:off x="914400" y="5867400"/>
            <a:ext cx="3352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          • 0.4 • 0.6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cxnSp>
        <p:nvCxnSpPr>
          <p:cNvPr id="91" name="Google Shape;91;p6"/>
          <p:cNvCxnSpPr/>
          <p:nvPr/>
        </p:nvCxnSpPr>
        <p:spPr>
          <a:xfrm>
            <a:off x="4876800" y="6248400"/>
            <a:ext cx="760412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92" name="Google Shape;92;p6"/>
          <p:cNvGrpSpPr/>
          <p:nvPr/>
        </p:nvGrpSpPr>
        <p:grpSpPr>
          <a:xfrm>
            <a:off x="4800600" y="5638800"/>
            <a:ext cx="939800" cy="1012825"/>
            <a:chOff x="6384" y="11052"/>
            <a:chExt cx="1482" cy="1596"/>
          </a:xfrm>
        </p:grpSpPr>
        <p:sp>
          <p:nvSpPr>
            <p:cNvPr id="93" name="Google Shape;93;p6"/>
            <p:cNvSpPr txBox="1"/>
            <p:nvPr/>
          </p:nvSpPr>
          <p:spPr>
            <a:xfrm>
              <a:off x="6669" y="11052"/>
              <a:ext cx="912" cy="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7!</a:t>
              </a:r>
              <a:endParaRPr/>
            </a:p>
          </p:txBody>
        </p:sp>
        <p:sp>
          <p:nvSpPr>
            <p:cNvPr id="94" name="Google Shape;94;p6"/>
            <p:cNvSpPr txBox="1"/>
            <p:nvPr/>
          </p:nvSpPr>
          <p:spPr>
            <a:xfrm>
              <a:off x="6384" y="11850"/>
              <a:ext cx="1482" cy="7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lang="en-US" sz="32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2!5!</a:t>
              </a:r>
              <a:endParaRPr/>
            </a:p>
          </p:txBody>
        </p:sp>
      </p:grpSp>
      <p:sp>
        <p:nvSpPr>
          <p:cNvPr id="95" name="Google Shape;95;p6"/>
          <p:cNvSpPr txBox="1"/>
          <p:nvPr/>
        </p:nvSpPr>
        <p:spPr>
          <a:xfrm>
            <a:off x="4267200" y="5943600"/>
            <a:ext cx="3886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          • 0.4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• 0.6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/>
          <p:nvPr/>
        </p:nvSpPr>
        <p:spPr>
          <a:xfrm>
            <a:off x="1066800" y="381000"/>
            <a:ext cx="7772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0.02799 + 0.13064 + 0.26127 = 0.4199</a:t>
            </a:r>
            <a:endParaRPr/>
          </a:p>
        </p:txBody>
      </p:sp>
      <p:sp>
        <p:nvSpPr>
          <p:cNvPr id="101" name="Google Shape;101;p7"/>
          <p:cNvSpPr txBox="1"/>
          <p:nvPr/>
        </p:nvSpPr>
        <p:spPr>
          <a:xfrm>
            <a:off x="990600" y="1143000"/>
            <a:ext cx="69342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Наивероятнейшее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число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наступлений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события</a:t>
            </a:r>
            <a:endParaRPr/>
          </a:p>
        </p:txBody>
      </p:sp>
      <p:sp>
        <p:nvSpPr>
          <p:cNvPr id="102" name="Google Shape;102;p7"/>
          <p:cNvSpPr txBox="1"/>
          <p:nvPr/>
        </p:nvSpPr>
        <p:spPr>
          <a:xfrm>
            <a:off x="533400" y="2286000"/>
            <a:ext cx="8610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Пусть проводятся 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независимых испытаний.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Событие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может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появиться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 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испытаниях</a:t>
            </a:r>
            <a:r>
              <a:rPr lang="en-US" sz="1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03" name="Google Shape;103;p7"/>
          <p:cNvSpPr txBox="1"/>
          <p:nvPr/>
        </p:nvSpPr>
        <p:spPr>
          <a:xfrm>
            <a:off x="533400" y="3276600"/>
            <a:ext cx="8001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раз с вероятностью 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 раза – с вероят-        ностью 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n,2,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 раза – с вероятностью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n,3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,…, </a:t>
            </a:r>
            <a:endParaRPr/>
          </a:p>
        </p:txBody>
      </p:sp>
      <p:sp>
        <p:nvSpPr>
          <p:cNvPr id="104" name="Google Shape;104;p7"/>
          <p:cNvSpPr txBox="1"/>
          <p:nvPr/>
        </p:nvSpPr>
        <p:spPr>
          <a:xfrm>
            <a:off x="533400" y="4267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раз - с вероятностью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,…,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 - с веро-ятностью 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n,n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Вычислив все эти вероятности, </a:t>
            </a:r>
            <a:endParaRPr/>
          </a:p>
        </p:txBody>
      </p:sp>
      <p:sp>
        <p:nvSpPr>
          <p:cNvPr id="105" name="Google Shape;105;p7"/>
          <p:cNvSpPr txBox="1"/>
          <p:nvPr/>
        </p:nvSpPr>
        <p:spPr>
          <a:xfrm>
            <a:off x="533400" y="53340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можно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найти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наибольшую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вероятность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числа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наступлений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события А.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"/>
          <p:cNvSpPr txBox="1"/>
          <p:nvPr/>
        </p:nvSpPr>
        <p:spPr>
          <a:xfrm>
            <a:off x="228600" y="304800"/>
            <a:ext cx="8686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imes New Roman"/>
              <a:buNone/>
            </a:pPr>
            <a:r>
              <a:rPr lang="en-US" sz="31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пределение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Число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= m</a:t>
            </a:r>
            <a:r>
              <a:rPr lang="en-US" sz="3200" b="1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котором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веро-ятность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наступления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события А 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1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11" name="Google Shape;111;p8"/>
          <p:cNvSpPr txBox="1"/>
          <p:nvPr/>
        </p:nvSpPr>
        <p:spPr>
          <a:xfrm>
            <a:off x="228600" y="1295400"/>
            <a:ext cx="8763000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испытаниях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наибольшая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называется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наиверо-ятнейшим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числом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наивероятнейшей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частотой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наступлений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события.</a:t>
            </a:r>
            <a:r>
              <a:rPr lang="en-US" sz="14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grpSp>
        <p:nvGrpSpPr>
          <p:cNvPr id="112" name="Google Shape;112;p8"/>
          <p:cNvGrpSpPr/>
          <p:nvPr/>
        </p:nvGrpSpPr>
        <p:grpSpPr>
          <a:xfrm>
            <a:off x="1524000" y="3124200"/>
            <a:ext cx="3836987" cy="2714625"/>
            <a:chOff x="2508" y="1020"/>
            <a:chExt cx="6042" cy="4275"/>
          </a:xfrm>
        </p:grpSpPr>
        <p:cxnSp>
          <p:nvCxnSpPr>
            <p:cNvPr id="113" name="Google Shape;113;p8"/>
            <p:cNvCxnSpPr/>
            <p:nvPr/>
          </p:nvCxnSpPr>
          <p:spPr>
            <a:xfrm rot="10800000">
              <a:off x="2508" y="1020"/>
              <a:ext cx="0" cy="42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114" name="Google Shape;114;p8"/>
            <p:cNvCxnSpPr/>
            <p:nvPr/>
          </p:nvCxnSpPr>
          <p:spPr>
            <a:xfrm>
              <a:off x="2508" y="5295"/>
              <a:ext cx="6042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</p:grpSp>
      <p:grpSp>
        <p:nvGrpSpPr>
          <p:cNvPr id="115" name="Google Shape;115;p8"/>
          <p:cNvGrpSpPr/>
          <p:nvPr/>
        </p:nvGrpSpPr>
        <p:grpSpPr>
          <a:xfrm>
            <a:off x="1447800" y="3733800"/>
            <a:ext cx="109537" cy="1736725"/>
            <a:chOff x="2451" y="1932"/>
            <a:chExt cx="171" cy="2736"/>
          </a:xfrm>
        </p:grpSpPr>
        <p:cxnSp>
          <p:nvCxnSpPr>
            <p:cNvPr id="116" name="Google Shape;116;p8"/>
            <p:cNvCxnSpPr/>
            <p:nvPr/>
          </p:nvCxnSpPr>
          <p:spPr>
            <a:xfrm>
              <a:off x="2451" y="4668"/>
              <a:ext cx="171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17" name="Google Shape;117;p8"/>
            <p:cNvCxnSpPr/>
            <p:nvPr/>
          </p:nvCxnSpPr>
          <p:spPr>
            <a:xfrm>
              <a:off x="2451" y="3984"/>
              <a:ext cx="171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18" name="Google Shape;118;p8"/>
            <p:cNvCxnSpPr/>
            <p:nvPr/>
          </p:nvCxnSpPr>
          <p:spPr>
            <a:xfrm>
              <a:off x="2451" y="3300"/>
              <a:ext cx="171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19" name="Google Shape;119;p8"/>
            <p:cNvCxnSpPr/>
            <p:nvPr/>
          </p:nvCxnSpPr>
          <p:spPr>
            <a:xfrm>
              <a:off x="2451" y="2616"/>
              <a:ext cx="171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0" name="Google Shape;120;p8"/>
            <p:cNvCxnSpPr/>
            <p:nvPr/>
          </p:nvCxnSpPr>
          <p:spPr>
            <a:xfrm>
              <a:off x="2451" y="1932"/>
              <a:ext cx="171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grpSp>
        <p:nvGrpSpPr>
          <p:cNvPr id="121" name="Google Shape;121;p8"/>
          <p:cNvGrpSpPr/>
          <p:nvPr/>
        </p:nvGrpSpPr>
        <p:grpSpPr>
          <a:xfrm>
            <a:off x="1905000" y="5791200"/>
            <a:ext cx="3003550" cy="146050"/>
            <a:chOff x="3192" y="5181"/>
            <a:chExt cx="4731" cy="228"/>
          </a:xfrm>
        </p:grpSpPr>
        <p:cxnSp>
          <p:nvCxnSpPr>
            <p:cNvPr id="122" name="Google Shape;122;p8"/>
            <p:cNvCxnSpPr/>
            <p:nvPr/>
          </p:nvCxnSpPr>
          <p:spPr>
            <a:xfrm>
              <a:off x="3192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3" name="Google Shape;123;p8"/>
            <p:cNvCxnSpPr/>
            <p:nvPr/>
          </p:nvCxnSpPr>
          <p:spPr>
            <a:xfrm>
              <a:off x="3876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4" name="Google Shape;124;p8"/>
            <p:cNvCxnSpPr/>
            <p:nvPr/>
          </p:nvCxnSpPr>
          <p:spPr>
            <a:xfrm>
              <a:off x="4560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5" name="Google Shape;125;p8"/>
            <p:cNvCxnSpPr/>
            <p:nvPr/>
          </p:nvCxnSpPr>
          <p:spPr>
            <a:xfrm>
              <a:off x="5244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6" name="Google Shape;126;p8"/>
            <p:cNvCxnSpPr/>
            <p:nvPr/>
          </p:nvCxnSpPr>
          <p:spPr>
            <a:xfrm>
              <a:off x="5928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7" name="Google Shape;127;p8"/>
            <p:cNvCxnSpPr/>
            <p:nvPr/>
          </p:nvCxnSpPr>
          <p:spPr>
            <a:xfrm>
              <a:off x="6555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8" name="Google Shape;128;p8"/>
            <p:cNvCxnSpPr/>
            <p:nvPr/>
          </p:nvCxnSpPr>
          <p:spPr>
            <a:xfrm>
              <a:off x="7239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29" name="Google Shape;129;p8"/>
            <p:cNvCxnSpPr/>
            <p:nvPr/>
          </p:nvCxnSpPr>
          <p:spPr>
            <a:xfrm>
              <a:off x="7923" y="5181"/>
              <a:ext cx="0" cy="22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130" name="Google Shape;130;p8"/>
          <p:cNvSpPr txBox="1"/>
          <p:nvPr/>
        </p:nvSpPr>
        <p:spPr>
          <a:xfrm>
            <a:off x="5181600" y="5715000"/>
            <a:ext cx="506412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/>
          </a:p>
        </p:txBody>
      </p:sp>
      <p:sp>
        <p:nvSpPr>
          <p:cNvPr id="131" name="Google Shape;131;p8"/>
          <p:cNvSpPr txBox="1"/>
          <p:nvPr/>
        </p:nvSpPr>
        <p:spPr>
          <a:xfrm>
            <a:off x="1524000" y="2743200"/>
            <a:ext cx="833437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</a:t>
            </a:r>
            <a:endParaRPr/>
          </a:p>
        </p:txBody>
      </p:sp>
      <p:sp>
        <p:nvSpPr>
          <p:cNvPr id="132" name="Google Shape;132;p8"/>
          <p:cNvSpPr txBox="1"/>
          <p:nvPr/>
        </p:nvSpPr>
        <p:spPr>
          <a:xfrm>
            <a:off x="1752600" y="5791200"/>
            <a:ext cx="3475037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   2   3…</a:t>
            </a:r>
            <a:r>
              <a:rPr lang="en-US" sz="2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26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26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+1……n  </a:t>
            </a:r>
            <a:endParaRPr/>
          </a:p>
        </p:txBody>
      </p:sp>
      <p:grpSp>
        <p:nvGrpSpPr>
          <p:cNvPr id="133" name="Google Shape;133;p8"/>
          <p:cNvGrpSpPr/>
          <p:nvPr/>
        </p:nvGrpSpPr>
        <p:grpSpPr>
          <a:xfrm>
            <a:off x="1724025" y="3552825"/>
            <a:ext cx="3292475" cy="1954212"/>
            <a:chOff x="2964" y="1647"/>
            <a:chExt cx="5187" cy="3078"/>
          </a:xfrm>
        </p:grpSpPr>
        <p:sp>
          <p:nvSpPr>
            <p:cNvPr id="134" name="Google Shape;134;p8"/>
            <p:cNvSpPr txBox="1"/>
            <p:nvPr/>
          </p:nvSpPr>
          <p:spPr>
            <a:xfrm>
              <a:off x="5016" y="1647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Google Shape;135;p8"/>
            <p:cNvSpPr txBox="1"/>
            <p:nvPr/>
          </p:nvSpPr>
          <p:spPr>
            <a:xfrm>
              <a:off x="4275" y="2274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6" name="Google Shape;136;p8"/>
            <p:cNvSpPr txBox="1"/>
            <p:nvPr/>
          </p:nvSpPr>
          <p:spPr>
            <a:xfrm>
              <a:off x="3648" y="3471"/>
              <a:ext cx="456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" name="Google Shape;137;p8"/>
            <p:cNvSpPr txBox="1"/>
            <p:nvPr/>
          </p:nvSpPr>
          <p:spPr>
            <a:xfrm>
              <a:off x="2964" y="3984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8"/>
            <p:cNvSpPr txBox="1"/>
            <p:nvPr/>
          </p:nvSpPr>
          <p:spPr>
            <a:xfrm>
              <a:off x="5586" y="2502"/>
              <a:ext cx="456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9" name="Google Shape;139;p8"/>
            <p:cNvSpPr txBox="1"/>
            <p:nvPr/>
          </p:nvSpPr>
          <p:spPr>
            <a:xfrm>
              <a:off x="6213" y="2901"/>
              <a:ext cx="513" cy="6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0" name="Google Shape;140;p8"/>
            <p:cNvSpPr txBox="1"/>
            <p:nvPr/>
          </p:nvSpPr>
          <p:spPr>
            <a:xfrm>
              <a:off x="6954" y="3813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8"/>
            <p:cNvSpPr txBox="1"/>
            <p:nvPr/>
          </p:nvSpPr>
          <p:spPr>
            <a:xfrm>
              <a:off x="7638" y="4155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42" name="Google Shape;142;p8"/>
          <p:cNvGrpSpPr/>
          <p:nvPr/>
        </p:nvGrpSpPr>
        <p:grpSpPr>
          <a:xfrm>
            <a:off x="3656012" y="0"/>
            <a:ext cx="3294062" cy="1954212"/>
            <a:chOff x="2964" y="1647"/>
            <a:chExt cx="5187" cy="3078"/>
          </a:xfrm>
        </p:grpSpPr>
        <p:sp>
          <p:nvSpPr>
            <p:cNvPr id="143" name="Google Shape;143;p8"/>
            <p:cNvSpPr txBox="1"/>
            <p:nvPr/>
          </p:nvSpPr>
          <p:spPr>
            <a:xfrm>
              <a:off x="5016" y="1647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4" name="Google Shape;144;p8"/>
            <p:cNvSpPr txBox="1"/>
            <p:nvPr/>
          </p:nvSpPr>
          <p:spPr>
            <a:xfrm>
              <a:off x="4275" y="2274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8"/>
            <p:cNvSpPr txBox="1"/>
            <p:nvPr/>
          </p:nvSpPr>
          <p:spPr>
            <a:xfrm>
              <a:off x="3648" y="3471"/>
              <a:ext cx="456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6" name="Google Shape;146;p8"/>
            <p:cNvSpPr txBox="1"/>
            <p:nvPr/>
          </p:nvSpPr>
          <p:spPr>
            <a:xfrm>
              <a:off x="2964" y="3984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8"/>
            <p:cNvSpPr txBox="1"/>
            <p:nvPr/>
          </p:nvSpPr>
          <p:spPr>
            <a:xfrm>
              <a:off x="5586" y="2502"/>
              <a:ext cx="456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8"/>
            <p:cNvSpPr txBox="1"/>
            <p:nvPr/>
          </p:nvSpPr>
          <p:spPr>
            <a:xfrm>
              <a:off x="6213" y="2901"/>
              <a:ext cx="513" cy="6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9" name="Google Shape;149;p8"/>
            <p:cNvSpPr txBox="1"/>
            <p:nvPr/>
          </p:nvSpPr>
          <p:spPr>
            <a:xfrm>
              <a:off x="6954" y="3813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8"/>
            <p:cNvSpPr txBox="1"/>
            <p:nvPr/>
          </p:nvSpPr>
          <p:spPr>
            <a:xfrm>
              <a:off x="7638" y="4155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1" name="Google Shape;151;p8"/>
          <p:cNvGrpSpPr/>
          <p:nvPr/>
        </p:nvGrpSpPr>
        <p:grpSpPr>
          <a:xfrm>
            <a:off x="1905000" y="3505200"/>
            <a:ext cx="3294062" cy="1954212"/>
            <a:chOff x="2964" y="1647"/>
            <a:chExt cx="5187" cy="3078"/>
          </a:xfrm>
        </p:grpSpPr>
        <p:sp>
          <p:nvSpPr>
            <p:cNvPr id="152" name="Google Shape;152;p8"/>
            <p:cNvSpPr txBox="1"/>
            <p:nvPr/>
          </p:nvSpPr>
          <p:spPr>
            <a:xfrm>
              <a:off x="5016" y="1647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Google Shape;153;p8"/>
            <p:cNvSpPr txBox="1"/>
            <p:nvPr/>
          </p:nvSpPr>
          <p:spPr>
            <a:xfrm>
              <a:off x="4275" y="2274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Google Shape;154;p8"/>
            <p:cNvSpPr txBox="1"/>
            <p:nvPr/>
          </p:nvSpPr>
          <p:spPr>
            <a:xfrm>
              <a:off x="3648" y="3471"/>
              <a:ext cx="456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5" name="Google Shape;155;p8"/>
            <p:cNvSpPr txBox="1"/>
            <p:nvPr/>
          </p:nvSpPr>
          <p:spPr>
            <a:xfrm>
              <a:off x="2964" y="3984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8"/>
            <p:cNvSpPr txBox="1"/>
            <p:nvPr/>
          </p:nvSpPr>
          <p:spPr>
            <a:xfrm>
              <a:off x="5586" y="2502"/>
              <a:ext cx="456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8"/>
            <p:cNvSpPr txBox="1"/>
            <p:nvPr/>
          </p:nvSpPr>
          <p:spPr>
            <a:xfrm>
              <a:off x="6213" y="2901"/>
              <a:ext cx="513" cy="6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Google Shape;158;p8"/>
            <p:cNvSpPr txBox="1"/>
            <p:nvPr/>
          </p:nvSpPr>
          <p:spPr>
            <a:xfrm>
              <a:off x="6954" y="3813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" name="Google Shape;159;p8"/>
            <p:cNvSpPr txBox="1"/>
            <p:nvPr/>
          </p:nvSpPr>
          <p:spPr>
            <a:xfrm>
              <a:off x="7638" y="4155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60" name="Google Shape;160;p8"/>
          <p:cNvGrpSpPr/>
          <p:nvPr/>
        </p:nvGrpSpPr>
        <p:grpSpPr>
          <a:xfrm>
            <a:off x="1882775" y="1046162"/>
            <a:ext cx="3292475" cy="1954212"/>
            <a:chOff x="2964" y="1647"/>
            <a:chExt cx="5187" cy="3078"/>
          </a:xfrm>
        </p:grpSpPr>
        <p:sp>
          <p:nvSpPr>
            <p:cNvPr id="161" name="Google Shape;161;p8"/>
            <p:cNvSpPr txBox="1"/>
            <p:nvPr/>
          </p:nvSpPr>
          <p:spPr>
            <a:xfrm>
              <a:off x="5016" y="1647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2" name="Google Shape;162;p8"/>
            <p:cNvSpPr txBox="1"/>
            <p:nvPr/>
          </p:nvSpPr>
          <p:spPr>
            <a:xfrm>
              <a:off x="4275" y="2274"/>
              <a:ext cx="513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3" name="Google Shape;163;p8"/>
            <p:cNvSpPr txBox="1"/>
            <p:nvPr/>
          </p:nvSpPr>
          <p:spPr>
            <a:xfrm>
              <a:off x="3648" y="3471"/>
              <a:ext cx="456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" name="Google Shape;164;p8"/>
            <p:cNvSpPr txBox="1"/>
            <p:nvPr/>
          </p:nvSpPr>
          <p:spPr>
            <a:xfrm>
              <a:off x="2964" y="3984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5" name="Google Shape;165;p8"/>
            <p:cNvSpPr txBox="1"/>
            <p:nvPr/>
          </p:nvSpPr>
          <p:spPr>
            <a:xfrm>
              <a:off x="5586" y="2502"/>
              <a:ext cx="456" cy="6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6" name="Google Shape;166;p8"/>
            <p:cNvSpPr txBox="1"/>
            <p:nvPr/>
          </p:nvSpPr>
          <p:spPr>
            <a:xfrm>
              <a:off x="6213" y="2901"/>
              <a:ext cx="513" cy="6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7" name="Google Shape;167;p8"/>
            <p:cNvSpPr txBox="1"/>
            <p:nvPr/>
          </p:nvSpPr>
          <p:spPr>
            <a:xfrm>
              <a:off x="6954" y="3813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8" name="Google Shape;168;p8"/>
            <p:cNvSpPr txBox="1"/>
            <p:nvPr/>
          </p:nvSpPr>
          <p:spPr>
            <a:xfrm>
              <a:off x="7638" y="4155"/>
              <a:ext cx="513" cy="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69" name="Google Shape;169;p8"/>
          <p:cNvSpPr txBox="1"/>
          <p:nvPr/>
        </p:nvSpPr>
        <p:spPr>
          <a:xfrm>
            <a:off x="1752600" y="51054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0" name="Google Shape;170;p8"/>
          <p:cNvSpPr txBox="1"/>
          <p:nvPr/>
        </p:nvSpPr>
        <p:spPr>
          <a:xfrm>
            <a:off x="2133600" y="48006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1" name="Google Shape;171;p8"/>
          <p:cNvSpPr txBox="1"/>
          <p:nvPr/>
        </p:nvSpPr>
        <p:spPr>
          <a:xfrm>
            <a:off x="2590800" y="40386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2" name="Google Shape;172;p8"/>
          <p:cNvSpPr txBox="1"/>
          <p:nvPr/>
        </p:nvSpPr>
        <p:spPr>
          <a:xfrm>
            <a:off x="3048000" y="36576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3" name="Google Shape;173;p8"/>
          <p:cNvSpPr txBox="1"/>
          <p:nvPr/>
        </p:nvSpPr>
        <p:spPr>
          <a:xfrm>
            <a:off x="3429000" y="41910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4" name="Google Shape;174;p8"/>
          <p:cNvSpPr txBox="1"/>
          <p:nvPr/>
        </p:nvSpPr>
        <p:spPr>
          <a:xfrm>
            <a:off x="3810000" y="44196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5" name="Google Shape;175;p8"/>
          <p:cNvSpPr txBox="1"/>
          <p:nvPr/>
        </p:nvSpPr>
        <p:spPr>
          <a:xfrm>
            <a:off x="4343400" y="50292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6" name="Google Shape;176;p8"/>
          <p:cNvSpPr txBox="1"/>
          <p:nvPr/>
        </p:nvSpPr>
        <p:spPr>
          <a:xfrm>
            <a:off x="4724400" y="5257800"/>
            <a:ext cx="325437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77" name="Google Shape;177;p8"/>
          <p:cNvSpPr/>
          <p:nvPr/>
        </p:nvSpPr>
        <p:spPr>
          <a:xfrm>
            <a:off x="1905000" y="3810000"/>
            <a:ext cx="2968625" cy="1592262"/>
          </a:xfrm>
          <a:custGeom>
            <a:avLst/>
            <a:gdLst/>
            <a:ahLst/>
            <a:cxnLst/>
            <a:rect l="l" t="t" r="r" b="b"/>
            <a:pathLst>
              <a:path w="4674" h="2508" extrusionOk="0">
                <a:moveTo>
                  <a:pt x="0" y="2337"/>
                </a:moveTo>
                <a:lnTo>
                  <a:pt x="684" y="1824"/>
                </a:lnTo>
                <a:lnTo>
                  <a:pt x="1311" y="627"/>
                </a:lnTo>
                <a:lnTo>
                  <a:pt x="2052" y="0"/>
                </a:lnTo>
                <a:lnTo>
                  <a:pt x="2622" y="855"/>
                </a:lnTo>
                <a:lnTo>
                  <a:pt x="3249" y="1254"/>
                </a:lnTo>
                <a:lnTo>
                  <a:pt x="3990" y="2166"/>
                </a:lnTo>
                <a:lnTo>
                  <a:pt x="4674" y="2508"/>
                </a:ln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1524000" y="3429000"/>
            <a:ext cx="1014412" cy="54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n,m0</a:t>
            </a:r>
            <a:endParaRPr/>
          </a:p>
        </p:txBody>
      </p:sp>
      <p:sp>
        <p:nvSpPr>
          <p:cNvPr id="179" name="Google Shape;179;p8"/>
          <p:cNvSpPr txBox="1"/>
          <p:nvPr/>
        </p:nvSpPr>
        <p:spPr>
          <a:xfrm>
            <a:off x="762000" y="6278562"/>
            <a:ext cx="4419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Здесь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целое число.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/>
          <p:nvPr/>
        </p:nvSpPr>
        <p:spPr>
          <a:xfrm>
            <a:off x="2362200" y="457200"/>
            <a:ext cx="38100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np – q ≤ m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≤ np+p    </a:t>
            </a:r>
            <a:endParaRPr/>
          </a:p>
        </p:txBody>
      </p:sp>
      <p:sp>
        <p:nvSpPr>
          <p:cNvPr id="185" name="Google Shape;185;p9"/>
          <p:cNvSpPr/>
          <p:nvPr/>
        </p:nvSpPr>
        <p:spPr>
          <a:xfrm>
            <a:off x="2209800" y="304800"/>
            <a:ext cx="3800475" cy="9144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9"/>
          <p:cNvSpPr txBox="1"/>
          <p:nvPr/>
        </p:nvSpPr>
        <p:spPr>
          <a:xfrm>
            <a:off x="838200" y="1371600"/>
            <a:ext cx="6858000" cy="1508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этой формуле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(np + p) – (np – q) = p+q = 1.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609600" y="2514600"/>
            <a:ext cx="7620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если np – целое, то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определяется       единственным образом;</a:t>
            </a:r>
            <a:endParaRPr/>
          </a:p>
        </p:txBody>
      </p:sp>
      <p:sp>
        <p:nvSpPr>
          <p:cNvPr id="188" name="Google Shape;188;p9"/>
          <p:cNvSpPr txBox="1"/>
          <p:nvPr/>
        </p:nvSpPr>
        <p:spPr>
          <a:xfrm>
            <a:off x="533400" y="3505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если np + p не целое, то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определяется единственным образом;</a:t>
            </a:r>
            <a:endParaRPr/>
          </a:p>
        </p:txBody>
      </p:sp>
      <p:sp>
        <p:nvSpPr>
          <p:cNvPr id="189" name="Google Shape;189;p9"/>
          <p:cNvSpPr txBox="1"/>
          <p:nvPr/>
        </p:nvSpPr>
        <p:spPr>
          <a:xfrm>
            <a:off x="457200" y="4495800"/>
            <a:ext cx="8458200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если np + p и np – q – целые, то существуют два наивероятнейших числа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02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отлича-ющиеся на 1, и</a:t>
            </a:r>
            <a:endParaRPr/>
          </a:p>
        </p:txBody>
      </p:sp>
      <p:sp>
        <p:nvSpPr>
          <p:cNvPr id="190" name="Google Shape;190;p9"/>
          <p:cNvSpPr txBox="1"/>
          <p:nvPr/>
        </p:nvSpPr>
        <p:spPr>
          <a:xfrm>
            <a:off x="2133600" y="6096000"/>
            <a:ext cx="6324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или m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02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= P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</a:t>
            </a:r>
            <a:r>
              <a:rPr lang="en-US" sz="3200" b="1" i="0" u="none" baseline="-25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P</a:t>
            </a:r>
            <a:r>
              <a:rPr lang="en-US" sz="3200" b="1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</a:t>
            </a:r>
            <a:r>
              <a:rPr lang="en-US" sz="3200" b="1" i="0" u="none" baseline="-25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02</a:t>
            </a:r>
            <a:r>
              <a:rPr lang="en-US" sz="3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"/>
          <p:cNvSpPr txBox="1">
            <a:spLocks noGrp="1"/>
          </p:cNvSpPr>
          <p:nvPr>
            <p:ph type="title" idx="4294967295"/>
          </p:nvPr>
        </p:nvSpPr>
        <p:spPr>
          <a:xfrm>
            <a:off x="4572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Например:</a:t>
            </a:r>
            <a:br>
              <a:rPr lang="en-US"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 16,4 ≤ m</a:t>
            </a:r>
            <a:r>
              <a:rPr lang="en-US" sz="3200" b="0" i="0" u="none" strike="noStrike" cap="none" baseline="-25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≤ 17,4, то m</a:t>
            </a:r>
            <a:r>
              <a:rPr lang="en-US" sz="3200" b="0" i="0" u="none" strike="noStrike" cap="none" baseline="-25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=17.</a:t>
            </a: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96" name="Google Shape;196;p10"/>
          <p:cNvSpPr txBox="1"/>
          <p:nvPr/>
        </p:nvSpPr>
        <p:spPr>
          <a:xfrm>
            <a:off x="381000" y="1447800"/>
            <a:ext cx="7467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Если   13 ≤ 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≤ 14, то 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13,   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14.</a:t>
            </a:r>
            <a:endParaRPr/>
          </a:p>
        </p:txBody>
      </p:sp>
      <p:sp>
        <p:nvSpPr>
          <p:cNvPr id="197" name="Google Shape;197;p10"/>
          <p:cNvSpPr txBox="1"/>
          <p:nvPr/>
        </p:nvSpPr>
        <p:spPr>
          <a:xfrm>
            <a:off x="381000" y="2057400"/>
            <a:ext cx="8382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Задача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Вероятность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выигрыша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билет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лотереи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равна 0,3.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Определить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наивероятней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endParaRPr/>
          </a:p>
        </p:txBody>
      </p:sp>
      <p:sp>
        <p:nvSpPr>
          <p:cNvPr id="198" name="Google Shape;198;p10"/>
          <p:cNvSpPr txBox="1"/>
          <p:nvPr/>
        </p:nvSpPr>
        <p:spPr>
          <a:xfrm>
            <a:off x="381000" y="30480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шее число выигрышей на 8 билетов и вероят-ность этого числа выигрышей.</a:t>
            </a:r>
            <a:endParaRPr/>
          </a:p>
        </p:txBody>
      </p:sp>
      <p:grpSp>
        <p:nvGrpSpPr>
          <p:cNvPr id="199" name="Google Shape;199;p10"/>
          <p:cNvGrpSpPr/>
          <p:nvPr/>
        </p:nvGrpSpPr>
        <p:grpSpPr>
          <a:xfrm>
            <a:off x="457200" y="4876800"/>
            <a:ext cx="2209800" cy="1981200"/>
            <a:chOff x="912" y="11736"/>
            <a:chExt cx="3420" cy="3477"/>
          </a:xfrm>
        </p:grpSpPr>
        <p:cxnSp>
          <p:nvCxnSpPr>
            <p:cNvPr id="200" name="Google Shape;200;p10"/>
            <p:cNvCxnSpPr/>
            <p:nvPr/>
          </p:nvCxnSpPr>
          <p:spPr>
            <a:xfrm>
              <a:off x="912" y="13674"/>
              <a:ext cx="3420" cy="0"/>
            </a:xfrm>
            <a:prstGeom prst="straightConnector1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1" name="Google Shape;201;p10"/>
            <p:cNvCxnSpPr/>
            <p:nvPr/>
          </p:nvCxnSpPr>
          <p:spPr>
            <a:xfrm>
              <a:off x="4332" y="11736"/>
              <a:ext cx="0" cy="3477"/>
            </a:xfrm>
            <a:prstGeom prst="straightConnector1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202" name="Google Shape;202;p10"/>
          <p:cNvSpPr txBox="1"/>
          <p:nvPr/>
        </p:nvSpPr>
        <p:spPr>
          <a:xfrm>
            <a:off x="304800" y="4191000"/>
            <a:ext cx="7696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Дано:                        np – q ≤ 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≤ np+p</a:t>
            </a:r>
            <a:endParaRPr/>
          </a:p>
        </p:txBody>
      </p:sp>
      <p:sp>
        <p:nvSpPr>
          <p:cNvPr id="203" name="Google Shape;203;p10"/>
          <p:cNvSpPr txBox="1"/>
          <p:nvPr/>
        </p:nvSpPr>
        <p:spPr>
          <a:xfrm>
            <a:off x="228600" y="4724400"/>
            <a:ext cx="8229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p=0,3; q=0,7          8</a:t>
            </a:r>
            <a:r>
              <a:rPr lang="en-US" sz="2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</a:t>
            </a:r>
            <a:r>
              <a:rPr lang="en-US" sz="3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 – 0.7 ≤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 </a:t>
            </a:r>
            <a:r>
              <a:rPr lang="en-US" sz="3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≤ 8</a:t>
            </a:r>
            <a:r>
              <a:rPr lang="en-US" sz="2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</a:t>
            </a:r>
            <a:r>
              <a:rPr lang="en-US" sz="3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 + 0.3</a:t>
            </a:r>
            <a:endParaRPr/>
          </a:p>
        </p:txBody>
      </p:sp>
      <p:sp>
        <p:nvSpPr>
          <p:cNvPr id="204" name="Google Shape;204;p10"/>
          <p:cNvSpPr txBox="1"/>
          <p:nvPr/>
        </p:nvSpPr>
        <p:spPr>
          <a:xfrm>
            <a:off x="228600" y="5257800"/>
            <a:ext cx="83058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= 8                                   1.7 ≤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≤ 2.7</a:t>
            </a:r>
            <a:endParaRPr/>
          </a:p>
        </p:txBody>
      </p:sp>
      <p:sp>
        <p:nvSpPr>
          <p:cNvPr id="205" name="Google Shape;205;p10"/>
          <p:cNvSpPr txBox="1"/>
          <p:nvPr/>
        </p:nvSpPr>
        <p:spPr>
          <a:xfrm>
            <a:off x="228600" y="5867400"/>
            <a:ext cx="76200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?                                   m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2</a:t>
            </a:r>
            <a:endParaRPr/>
          </a:p>
        </p:txBody>
      </p:sp>
      <p:sp>
        <p:nvSpPr>
          <p:cNvPr id="206" name="Google Shape;206;p10"/>
          <p:cNvSpPr txBox="1"/>
          <p:nvPr/>
        </p:nvSpPr>
        <p:spPr>
          <a:xfrm>
            <a:off x="228600" y="6278562"/>
            <a:ext cx="2057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n,m0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?        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 txBox="1"/>
          <p:nvPr/>
        </p:nvSpPr>
        <p:spPr>
          <a:xfrm>
            <a:off x="685800" y="457200"/>
            <a:ext cx="49530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n,m0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  • p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q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8-2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      * </a:t>
            </a:r>
            <a:endParaRPr/>
          </a:p>
        </p:txBody>
      </p:sp>
      <p:sp>
        <p:nvSpPr>
          <p:cNvPr id="212" name="Google Shape;212;p11"/>
          <p:cNvSpPr txBox="1"/>
          <p:nvPr/>
        </p:nvSpPr>
        <p:spPr>
          <a:xfrm>
            <a:off x="2209800" y="381000"/>
            <a:ext cx="325437" cy="687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lang="en-US" sz="2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/>
          </a:p>
        </p:txBody>
      </p:sp>
      <p:cxnSp>
        <p:nvCxnSpPr>
          <p:cNvPr id="213" name="Google Shape;213;p11"/>
          <p:cNvCxnSpPr/>
          <p:nvPr/>
        </p:nvCxnSpPr>
        <p:spPr>
          <a:xfrm>
            <a:off x="4267200" y="685800"/>
            <a:ext cx="542925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14" name="Google Shape;214;p11"/>
          <p:cNvGrpSpPr/>
          <p:nvPr/>
        </p:nvGrpSpPr>
        <p:grpSpPr>
          <a:xfrm>
            <a:off x="4191000" y="228601"/>
            <a:ext cx="760412" cy="941387"/>
            <a:chOff x="9690" y="14016"/>
            <a:chExt cx="1197" cy="1482"/>
          </a:xfrm>
        </p:grpSpPr>
        <p:sp>
          <p:nvSpPr>
            <p:cNvPr id="215" name="Google Shape;215;p11"/>
            <p:cNvSpPr txBox="1"/>
            <p:nvPr/>
          </p:nvSpPr>
          <p:spPr>
            <a:xfrm>
              <a:off x="9861" y="14016"/>
              <a:ext cx="798" cy="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Times New Roman"/>
                <a:buNone/>
              </a:pPr>
              <a:r>
                <a:rPr lang="en-US" sz="26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8!</a:t>
              </a:r>
              <a:endParaRPr/>
            </a:p>
          </p:txBody>
        </p:sp>
        <p:sp>
          <p:nvSpPr>
            <p:cNvPr id="216" name="Google Shape;216;p11"/>
            <p:cNvSpPr txBox="1"/>
            <p:nvPr/>
          </p:nvSpPr>
          <p:spPr>
            <a:xfrm>
              <a:off x="9690" y="14700"/>
              <a:ext cx="1197" cy="7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Times New Roman"/>
                <a:buNone/>
              </a:pPr>
              <a:r>
                <a:rPr lang="en-US" sz="26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2!6!</a:t>
              </a:r>
              <a:endParaRPr/>
            </a:p>
          </p:txBody>
        </p:sp>
      </p:grpSp>
      <p:sp>
        <p:nvSpPr>
          <p:cNvPr id="217" name="Google Shape;217;p11"/>
          <p:cNvSpPr txBox="1"/>
          <p:nvPr/>
        </p:nvSpPr>
        <p:spPr>
          <a:xfrm>
            <a:off x="5181600" y="381000"/>
            <a:ext cx="3124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0.7</a:t>
            </a:r>
            <a:r>
              <a:rPr lang="en-US" sz="32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0.296.                    </a:t>
            </a:r>
            <a:endParaRPr/>
          </a:p>
        </p:txBody>
      </p:sp>
      <p:sp>
        <p:nvSpPr>
          <p:cNvPr id="218" name="Google Shape;218;p11"/>
          <p:cNvSpPr txBox="1"/>
          <p:nvPr/>
        </p:nvSpPr>
        <p:spPr>
          <a:xfrm>
            <a:off x="609600" y="1371600"/>
            <a:ext cx="8077200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/>
          </a:p>
        </p:txBody>
      </p:sp>
      <p:sp>
        <p:nvSpPr>
          <p:cNvPr id="219" name="Google Shape;219;p11"/>
          <p:cNvSpPr txBox="1"/>
          <p:nvPr/>
        </p:nvSpPr>
        <p:spPr>
          <a:xfrm>
            <a:off x="609600" y="2514600"/>
            <a:ext cx="8534400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endParaRPr/>
          </a:p>
        </p:txBody>
      </p:sp>
      <p:sp>
        <p:nvSpPr>
          <p:cNvPr id="13" name="TextBox 12"/>
          <p:cNvSpPr txBox="1"/>
          <p:nvPr/>
        </p:nvSpPr>
        <p:spPr>
          <a:xfrm>
            <a:off x="2809301" y="1266940"/>
            <a:ext cx="3785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860" y="1927952"/>
            <a:ext cx="3592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Написать конспект;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927" y="2588965"/>
            <a:ext cx="56296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Решить задачи: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7537" y="3146574"/>
            <a:ext cx="79817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 Какова вероятность того, что при 10 бросаниях игрального кубика «четверка» выпадет: а) ровно 3 раза; б) ровно 2 раза; в) ровно 6 раз; г) не выпадет ни разу?</a:t>
            </a:r>
            <a:endParaRPr lang="ru-RU" sz="28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8554" y="5009654"/>
            <a:ext cx="81029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Вероятность попадания стрелком в цель равна 0,7. Сделано 25 выстрелов. Найти наивероятнейшее число попаданий в цель.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718</Words>
  <PresentationFormat>Экран (4:3)</PresentationFormat>
  <Paragraphs>106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Например: Если  16,4 ≤ m0 ≤ 17,4, то m0 =17.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6</cp:revision>
  <dcterms:modified xsi:type="dcterms:W3CDTF">2020-05-28T11:01:04Z</dcterms:modified>
</cp:coreProperties>
</file>