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80" r:id="rId2"/>
    <p:sldId id="281" r:id="rId3"/>
    <p:sldId id="268" r:id="rId4"/>
    <p:sldId id="265" r:id="rId5"/>
    <p:sldId id="282" r:id="rId6"/>
    <p:sldId id="283" r:id="rId7"/>
    <p:sldId id="284" r:id="rId8"/>
    <p:sldId id="285" r:id="rId9"/>
    <p:sldId id="286" r:id="rId10"/>
    <p:sldId id="287" r:id="rId11"/>
    <p:sldId id="292" r:id="rId12"/>
    <p:sldId id="293" r:id="rId13"/>
    <p:sldId id="288" r:id="rId14"/>
    <p:sldId id="289" r:id="rId15"/>
    <p:sldId id="290" r:id="rId16"/>
    <p:sldId id="274" r:id="rId17"/>
    <p:sldId id="294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8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98E9EC-4DDC-47DB-ACD8-0E5C70E520E8}" type="datetimeFigureOut">
              <a:rPr lang="ru-RU" smtClean="0"/>
              <a:pPr/>
              <a:t>21.05.2019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4B18C6-6B37-4B0C-9F69-902BB25F41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362001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253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73C98D3-F2EC-4807-9887-605261D83D7D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253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73C98D3-F2EC-4807-9887-605261D83D7D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E5E33E8-F223-4BC5-9484-2394AC42340C}" type="datetimeFigureOut">
              <a:rPr lang="ru-RU" smtClean="0"/>
              <a:pPr/>
              <a:t>21.05.2019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231B089-1C98-4D80-89E6-3AC58F8126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51359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E5E33E8-F223-4BC5-9484-2394AC42340C}" type="datetimeFigureOut">
              <a:rPr lang="ru-RU" smtClean="0"/>
              <a:pPr/>
              <a:t>21.05.2019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231B089-1C98-4D80-89E6-3AC58F8126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590481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E5E33E8-F223-4BC5-9484-2394AC42340C}" type="datetimeFigureOut">
              <a:rPr lang="ru-RU" smtClean="0"/>
              <a:pPr/>
              <a:t>21.05.2019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231B089-1C98-4D80-89E6-3AC58F8126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972793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E5E33E8-F223-4BC5-9484-2394AC42340C}" type="datetimeFigureOut">
              <a:rPr lang="ru-RU" smtClean="0"/>
              <a:pPr/>
              <a:t>21.05.2019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231B089-1C98-4D80-89E6-3AC58F8126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453845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E5E33E8-F223-4BC5-9484-2394AC42340C}" type="datetimeFigureOut">
              <a:rPr lang="ru-RU" smtClean="0"/>
              <a:pPr/>
              <a:t>21.05.2019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231B089-1C98-4D80-89E6-3AC58F8126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27464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E5E33E8-F223-4BC5-9484-2394AC42340C}" type="datetimeFigureOut">
              <a:rPr lang="ru-RU" smtClean="0"/>
              <a:pPr/>
              <a:t>21.05.2019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231B089-1C98-4D80-89E6-3AC58F8126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326168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E5E33E8-F223-4BC5-9484-2394AC42340C}" type="datetimeFigureOut">
              <a:rPr lang="ru-RU" smtClean="0"/>
              <a:pPr/>
              <a:t>21.05.2019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231B089-1C98-4D80-89E6-3AC58F8126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34542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E5E33E8-F223-4BC5-9484-2394AC42340C}" type="datetimeFigureOut">
              <a:rPr lang="ru-RU" smtClean="0"/>
              <a:pPr/>
              <a:t>21.05.2019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231B089-1C98-4D80-89E6-3AC58F8126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88429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E5E33E8-F223-4BC5-9484-2394AC42340C}" type="datetimeFigureOut">
              <a:rPr lang="ru-RU" smtClean="0"/>
              <a:pPr/>
              <a:t>21.05.2019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231B089-1C98-4D80-89E6-3AC58F8126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53889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E5E33E8-F223-4BC5-9484-2394AC42340C}" type="datetimeFigureOut">
              <a:rPr lang="ru-RU" smtClean="0"/>
              <a:pPr/>
              <a:t>21.05.2019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231B089-1C98-4D80-89E6-3AC58F8126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89992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E5E33E8-F223-4BC5-9484-2394AC42340C}" type="datetimeFigureOut">
              <a:rPr lang="ru-RU" smtClean="0"/>
              <a:pPr/>
              <a:t>21.05.2019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231B089-1C98-4D80-89E6-3AC58F8126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38063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91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buFontTx/>
              <a:buNone/>
              <a:defRPr sz="1400" b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fld id="{CE5E33E8-F223-4BC5-9484-2394AC42340C}" type="datetimeFigureOut">
              <a:rPr lang="ru-RU" smtClean="0"/>
              <a:pPr/>
              <a:t>21.05.2019</a:t>
            </a:fld>
            <a:endParaRPr lang="ru-RU"/>
          </a:p>
        </p:txBody>
      </p:sp>
      <p:sp>
        <p:nvSpPr>
          <p:cNvPr id="491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buFontTx/>
              <a:buNone/>
              <a:defRPr sz="1400" b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491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buFontTx/>
              <a:buNone/>
              <a:defRPr sz="1400" b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fld id="{0231B089-1C98-4D80-89E6-3AC58F81268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jpeg"/><Relationship Id="rId5" Type="http://schemas.openxmlformats.org/officeDocument/2006/relationships/image" Target="../media/image5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Лента лицом вверх 4"/>
          <p:cNvSpPr/>
          <p:nvPr/>
        </p:nvSpPr>
        <p:spPr bwMode="auto">
          <a:xfrm>
            <a:off x="428596" y="5214950"/>
            <a:ext cx="5857916" cy="1000132"/>
          </a:xfrm>
          <a:prstGeom prst="ribbon2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Century" pitchFamily="18" charset="0"/>
            </a:endParaRPr>
          </a:p>
        </p:txBody>
      </p:sp>
      <p:sp>
        <p:nvSpPr>
          <p:cNvPr id="4" name="Лента лицом вверх 3"/>
          <p:cNvSpPr/>
          <p:nvPr/>
        </p:nvSpPr>
        <p:spPr bwMode="auto">
          <a:xfrm>
            <a:off x="323528" y="5301208"/>
            <a:ext cx="5976664" cy="936104"/>
          </a:xfrm>
          <a:prstGeom prst="ribbon2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ru-RU" sz="1400" b="1" i="1" dirty="0"/>
              <a:t>Девиз урока:</a:t>
            </a:r>
            <a:r>
              <a:rPr lang="ru-RU" sz="1400" b="1" dirty="0"/>
              <a:t> «Недостаточно только получать знания, надо им найти приложение.» </a:t>
            </a:r>
            <a:r>
              <a:rPr lang="ru-RU" sz="1400" b="1" dirty="0" smtClean="0"/>
              <a:t>И.Гете</a:t>
            </a:r>
            <a:endParaRPr lang="ru-RU" sz="1400" b="1" dirty="0"/>
          </a:p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Century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>Тема урока:</a:t>
            </a:r>
            <a:r>
              <a:rPr lang="ru-RU" sz="2800" dirty="0" smtClean="0"/>
              <a:t> </a:t>
            </a:r>
            <a:br>
              <a:rPr lang="ru-RU" sz="2800" dirty="0" smtClean="0"/>
            </a:br>
            <a:r>
              <a:rPr lang="ru-RU" sz="2800" b="1" dirty="0" smtClean="0"/>
              <a:t>Вычисление площадей поверхностей и объёмов тел вращения. Решение прикладных задач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000" b="1" i="1" dirty="0" smtClean="0"/>
              <a:t>Цели урока:</a:t>
            </a:r>
            <a:endParaRPr lang="ru-RU" sz="2000" dirty="0" smtClean="0"/>
          </a:p>
          <a:p>
            <a:pPr lvl="0" algn="just"/>
            <a:r>
              <a:rPr lang="ru-RU" sz="2000" i="1" dirty="0" smtClean="0"/>
              <a:t>Обучающие</a:t>
            </a:r>
            <a:r>
              <a:rPr lang="ru-RU" sz="2000" dirty="0" smtClean="0"/>
              <a:t>: обобщить и систематизировать знания о телах вращения,  их площадях поверхностей и  объемах, формировать умения применять теоретические знания к решению практических задач;</a:t>
            </a:r>
          </a:p>
          <a:p>
            <a:r>
              <a:rPr lang="ru-RU" sz="2000" i="1" dirty="0" smtClean="0"/>
              <a:t>Развивающие: </a:t>
            </a:r>
            <a:r>
              <a:rPr lang="ru-RU" sz="2000" dirty="0" smtClean="0"/>
              <a:t>формировать умение проводить обобщение и переносить знания в новую ситуацию; развивать любознательность, познавательный интерес, математический кругозор, мышление и речь, внимание и память;</a:t>
            </a:r>
          </a:p>
          <a:p>
            <a:pPr lvl="0" algn="just"/>
            <a:r>
              <a:rPr lang="ru-RU" sz="2000" i="1" dirty="0" smtClean="0"/>
              <a:t>Воспитательные</a:t>
            </a:r>
            <a:r>
              <a:rPr lang="ru-RU" sz="2000" dirty="0" smtClean="0"/>
              <a:t>: воспитывать интерес к предмету, навыки контроля и самоконтроля, сознательное отношение к учебе, деловые качества обучающихся.</a:t>
            </a:r>
          </a:p>
          <a:p>
            <a:pPr>
              <a:buNone/>
            </a:pP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4294967295"/>
          </p:nvPr>
        </p:nvGraphicFramePr>
        <p:xfrm>
          <a:off x="500034" y="928670"/>
          <a:ext cx="8229600" cy="36433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1462"/>
                <a:gridCol w="2286016"/>
                <a:gridCol w="2500330"/>
                <a:gridCol w="2971792"/>
              </a:tblGrid>
              <a:tr h="409175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№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Название жилища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Геометрическое тело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Значение коэффициента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706247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Восточносибирский чум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Конус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0,375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706247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Русская изба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Прямоугольный параллелепипед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0,441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706247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Жилище народов </a:t>
                      </a:r>
                      <a:r>
                        <a:rPr lang="ru-RU" dirty="0" err="1" smtClean="0">
                          <a:solidFill>
                            <a:schemeClr val="tx1"/>
                          </a:solidFill>
                        </a:rPr>
                        <a:t>Кирди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Цилиндр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0,633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706247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Снежный дом эскимосов - иглу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Полусфера 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0,8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09175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Сфера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Содержимое 2"/>
              <p:cNvSpPr>
                <a:spLocks noGrp="1"/>
              </p:cNvSpPr>
              <p:nvPr>
                <p:ph idx="1"/>
              </p:nvPr>
            </p:nvSpPr>
            <p:spPr>
              <a:xfrm>
                <a:off x="500034" y="428604"/>
                <a:ext cx="8229600" cy="6096740"/>
              </a:xfrm>
            </p:spPr>
            <p:txBody>
              <a:bodyPr>
                <a:noAutofit/>
              </a:bodyPr>
              <a:lstStyle/>
              <a:p>
                <a:pPr marL="0">
                  <a:buNone/>
                </a:pPr>
                <a:r>
                  <a:rPr lang="ru-RU" sz="24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Доказательство независимости коэффициента комфортности от исходных данных (для сферы):</a:t>
                </a:r>
              </a:p>
              <a:p>
                <a:pPr>
                  <a:buNone/>
                </a:pPr>
                <a:endParaRPr lang="ru-RU" sz="2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buNone/>
                </a:pPr>
                <a:r>
                  <a:rPr lang="ru-RU" sz="2000" b="1" i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Дано</a:t>
                </a:r>
                <a:r>
                  <a:rPr lang="ru-RU" sz="2000" b="1" i="1" dirty="0" smtClean="0">
                    <a:latin typeface="Times New Roman" pitchFamily="18" charset="0"/>
                    <a:cs typeface="Times New Roman" pitchFamily="18" charset="0"/>
                  </a:rPr>
                  <a:t>: сфера, </a:t>
                </a:r>
                <a:r>
                  <a:rPr lang="en-US" sz="2000" b="1" i="1" dirty="0" smtClean="0">
                    <a:latin typeface="Times New Roman" pitchFamily="18" charset="0"/>
                    <a:cs typeface="Times New Roman" pitchFamily="18" charset="0"/>
                  </a:rPr>
                  <a:t>R – </a:t>
                </a:r>
                <a:r>
                  <a:rPr lang="ru-RU" sz="2000" b="1" i="1" dirty="0" smtClean="0">
                    <a:latin typeface="Times New Roman" pitchFamily="18" charset="0"/>
                    <a:cs typeface="Times New Roman" pitchFamily="18" charset="0"/>
                  </a:rPr>
                  <a:t>радиус сферы.</a:t>
                </a:r>
              </a:p>
              <a:p>
                <a:pPr>
                  <a:buNone/>
                </a:pPr>
                <a:r>
                  <a:rPr lang="ru-RU" sz="2000" b="1" i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Доказать</a:t>
                </a:r>
                <a:r>
                  <a:rPr lang="ru-RU" sz="2000" b="1" i="1" dirty="0" smtClean="0">
                    <a:latin typeface="Times New Roman" pitchFamily="18" charset="0"/>
                    <a:cs typeface="Times New Roman" pitchFamily="18" charset="0"/>
                  </a:rPr>
                  <a:t>: к = 1</a:t>
                </a:r>
              </a:p>
              <a:p>
                <a:pPr>
                  <a:buNone/>
                </a:pPr>
                <a:endParaRPr lang="ru-RU" sz="2000" b="1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buNone/>
                </a:pPr>
                <a:r>
                  <a:rPr lang="ru-RU" sz="2000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Доказательство</a:t>
                </a:r>
                <a:r>
                  <a:rPr lang="ru-RU" sz="2000" b="1" dirty="0" smtClean="0">
                    <a:latin typeface="Times New Roman" pitchFamily="18" charset="0"/>
                    <a:cs typeface="Times New Roman" pitchFamily="18" charset="0"/>
                  </a:rPr>
                  <a:t>:</a:t>
                </a:r>
              </a:p>
              <a:p>
                <a:pPr>
                  <a:buNone/>
                </a:pPr>
                <a:endParaRPr lang="ru-RU" sz="2000" b="1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buNone/>
                </a:pPr>
                <a:r>
                  <a:rPr lang="ru-RU" sz="2000" b="1" dirty="0" smtClean="0">
                    <a:latin typeface="Times New Roman" pitchFamily="18" charset="0"/>
                    <a:cs typeface="Times New Roman" pitchFamily="18" charset="0"/>
                  </a:rPr>
                  <a:t>Так как                                 и      </a:t>
                </a:r>
                <a:r>
                  <a:rPr lang="en-US" sz="2800" b="1" dirty="0">
                    <a:latin typeface="Times New Roman" pitchFamily="18" charset="0"/>
                    <a:cs typeface="Times New Roman" pitchFamily="18" charset="0"/>
                  </a:rPr>
                  <a:t>V</a:t>
                </a:r>
                <a14:m>
                  <m:oMath xmlns:m="http://schemas.openxmlformats.org/officeDocument/2006/math">
                    <m:r>
                      <a:rPr lang="en-US" sz="2800" b="1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1" i="1">
                            <a:latin typeface="Cambria Math"/>
                          </a:rPr>
                          <m:t>𝟒</m:t>
                        </m:r>
                      </m:num>
                      <m:den>
                        <m:r>
                          <a:rPr lang="en-US" sz="2800" b="1" i="1">
                            <a:latin typeface="Cambria Math"/>
                          </a:rPr>
                          <m:t>𝟑</m:t>
                        </m:r>
                      </m:den>
                    </m:f>
                    <m:r>
                      <a:rPr lang="el-GR" sz="2800" b="1" i="1">
                        <a:latin typeface="Cambria Math"/>
                      </a:rPr>
                      <m:t>𝝅</m:t>
                    </m:r>
                    <m:sSup>
                      <m:sSupPr>
                        <m:ctrlPr>
                          <a:rPr lang="en-US" sz="2800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1" i="1">
                            <a:latin typeface="Cambria Math"/>
                          </a:rPr>
                          <m:t>𝒓</m:t>
                        </m:r>
                      </m:e>
                      <m:sup>
                        <m:r>
                          <a:rPr lang="en-US" sz="2800" b="1" i="1">
                            <a:latin typeface="Cambria Math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ru-RU" sz="2000" b="1" dirty="0" smtClean="0">
                    <a:latin typeface="Times New Roman" pitchFamily="18" charset="0"/>
                    <a:cs typeface="Times New Roman" pitchFamily="18" charset="0"/>
                  </a:rPr>
                  <a:t> , то                                    .</a:t>
                </a:r>
              </a:p>
              <a:p>
                <a:pPr>
                  <a:buNone/>
                </a:pPr>
                <a:endParaRPr lang="ru-RU" sz="2000" b="1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buNone/>
                </a:pPr>
                <a:endParaRPr lang="ru-RU" sz="2000" b="1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buNone/>
                </a:pPr>
                <a:r>
                  <a:rPr lang="ru-RU" sz="2000" b="1" dirty="0" smtClean="0">
                    <a:latin typeface="Times New Roman" pitchFamily="18" charset="0"/>
                    <a:cs typeface="Times New Roman" pitchFamily="18" charset="0"/>
                  </a:rPr>
                  <a:t>Откуда                                        , после сокращения соответствующих </a:t>
                </a:r>
              </a:p>
              <a:p>
                <a:pPr>
                  <a:buNone/>
                </a:pPr>
                <a:endParaRPr lang="ru-RU" sz="2000" b="1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buNone/>
                </a:pPr>
                <a:r>
                  <a:rPr lang="ru-RU" sz="2000" b="1" dirty="0" smtClean="0">
                    <a:latin typeface="Times New Roman" pitchFamily="18" charset="0"/>
                    <a:cs typeface="Times New Roman" pitchFamily="18" charset="0"/>
                  </a:rPr>
                  <a:t>элементов имеем, что </a:t>
                </a:r>
                <a:r>
                  <a:rPr lang="en-US" sz="2000" b="1" dirty="0" smtClean="0">
                    <a:latin typeface="Times New Roman" pitchFamily="18" charset="0"/>
                    <a:cs typeface="Times New Roman" pitchFamily="18" charset="0"/>
                  </a:rPr>
                  <a:t>k = 1</a:t>
                </a:r>
                <a:r>
                  <a:rPr lang="ru-RU" sz="2000" b="1" dirty="0" smtClean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  <a:p>
                <a:pPr algn="r">
                  <a:buNone/>
                </a:pPr>
                <a:r>
                  <a:rPr lang="ru-RU" sz="2000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ЧТД </a:t>
                </a:r>
                <a:endParaRPr lang="en-US" sz="2000" b="1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buNone/>
                </a:pPr>
                <a:endParaRPr lang="en-US" sz="2000" b="1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buNone/>
                </a:pPr>
                <a:endParaRPr lang="ru-RU" sz="20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3" name="Содержимое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0034" y="428604"/>
                <a:ext cx="8229600" cy="6096740"/>
              </a:xfrm>
              <a:blipFill rotWithShape="1">
                <a:blip r:embed="rId2" cstate="print"/>
                <a:stretch>
                  <a:fillRect l="-1111" t="-800" r="-1556" b="-600"/>
                </a:stretch>
              </a:blipFill>
            </p:spPr>
            <p:txBody>
              <a:bodyPr/>
              <a:lstStyle/>
              <a:p>
                <a:r>
                  <a:rPr lang="ru-RU" dirty="0" smtClean="0">
                    <a:noFill/>
                  </a:rPr>
                  <a:t> </a:t>
                </a:r>
                <a:endParaRPr lang="ru-RU" dirty="0">
                  <a:noFill/>
                </a:endParaRPr>
              </a:p>
            </p:txBody>
          </p:sp>
        </mc:Fallback>
      </mc:AlternateContent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7649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51196" y="4509120"/>
            <a:ext cx="2214578" cy="1012302"/>
          </a:xfrm>
          <a:prstGeom prst="rect">
            <a:avLst/>
          </a:prstGeom>
          <a:noFill/>
        </p:spPr>
      </p:pic>
      <mc:AlternateContent xmlns:mc="http://schemas.openxmlformats.org/markup-compatibility/2006">
        <mc:Choice xmlns:a14="http://schemas.microsoft.com/office/drawing/2010/main" xmlns="" Requires="a14">
          <p:sp>
            <p:nvSpPr>
              <p:cNvPr id="2" name="Прямоугольник 1"/>
              <p:cNvSpPr/>
              <p:nvPr/>
            </p:nvSpPr>
            <p:spPr>
              <a:xfrm>
                <a:off x="6228184" y="3356992"/>
                <a:ext cx="1769395" cy="8428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>
                          <a:latin typeface="Cambria Math"/>
                        </a:rPr>
                        <m:t>𝒌</m:t>
                      </m:r>
                      <m:r>
                        <a:rPr lang="en-US" sz="2400" b="1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1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latin typeface="Cambria Math"/>
                            </a:rPr>
                            <m:t>𝟑𝟔</m:t>
                          </m:r>
                          <m:r>
                            <a:rPr lang="el-GR" sz="2400" b="1" i="1">
                              <a:latin typeface="Cambria Math"/>
                            </a:rPr>
                            <m:t>𝝅</m:t>
                          </m:r>
                          <m:sSup>
                            <m:sSupPr>
                              <m:ctrlPr>
                                <a:rPr lang="en-US" sz="2400" b="1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b="1" i="1">
                                  <a:latin typeface="Cambria Math"/>
                                </a:rPr>
                                <m:t>𝑽</m:t>
                              </m:r>
                            </m:e>
                            <m:sup>
                              <m:r>
                                <a:rPr lang="en-US" sz="2400" b="1" i="1"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2400" b="1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b="1" i="1">
                                  <a:latin typeface="Cambria Math"/>
                                </a:rPr>
                                <m:t>𝑺</m:t>
                              </m:r>
                            </m:e>
                            <m:sup>
                              <m:r>
                                <a:rPr lang="en-US" sz="2400" b="1" i="1">
                                  <a:latin typeface="Cambria Math"/>
                                </a:rPr>
                                <m:t>𝟑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ru-RU" sz="2400" dirty="0"/>
              </a:p>
            </p:txBody>
          </p:sp>
        </mc:Choice>
        <mc:Fallback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8184" y="3356992"/>
                <a:ext cx="1769395" cy="842859"/>
              </a:xfrm>
              <a:prstGeom prst="rect">
                <a:avLst/>
              </a:prstGeom>
              <a:blipFill rotWithShape="1"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4" name="Прямоугольник 3"/>
              <p:cNvSpPr/>
              <p:nvPr/>
            </p:nvSpPr>
            <p:spPr>
              <a:xfrm>
                <a:off x="1625843" y="3618510"/>
                <a:ext cx="2010053" cy="5329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𝒔</m:t>
                      </m:r>
                      <m:r>
                        <a:rPr lang="ru-RU" sz="2800" b="1" i="1" baseline="-25000" smtClean="0">
                          <a:latin typeface="Cambria Math"/>
                        </a:rPr>
                        <m:t>сф</m:t>
                      </m:r>
                      <m:r>
                        <a:rPr lang="en-US" sz="2800" b="1" i="1">
                          <a:latin typeface="Cambria Math"/>
                        </a:rPr>
                        <m:t>=</m:t>
                      </m:r>
                      <m:r>
                        <a:rPr lang="en-US" sz="2800" b="1" i="1">
                          <a:latin typeface="Cambria Math"/>
                        </a:rPr>
                        <m:t>𝟒</m:t>
                      </m:r>
                      <m:r>
                        <a:rPr lang="el-GR" sz="2800" b="1" i="1">
                          <a:latin typeface="Cambria Math"/>
                        </a:rPr>
                        <m:t>𝝅</m:t>
                      </m:r>
                      <m:sSup>
                        <m:sSupPr>
                          <m:ctrlPr>
                            <a:rPr lang="en-US" sz="2800" b="1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1" i="1">
                              <a:latin typeface="Cambria Math"/>
                            </a:rPr>
                            <m:t>𝒓</m:t>
                          </m:r>
                        </m:e>
                        <m:sup>
                          <m:r>
                            <a:rPr lang="en-US" sz="2800" b="1" i="1">
                              <a:latin typeface="Cambria Math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ru-RU" sz="28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5843" y="3618510"/>
                <a:ext cx="2010053" cy="532966"/>
              </a:xfrm>
              <a:prstGeom prst="rect">
                <a:avLst/>
              </a:prstGeom>
              <a:blipFill rotWithShape="1">
                <a:blip r:embed="rId5" cstate="print"/>
                <a:stretch>
                  <a:fillRect b="-114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 smtClean="0"/>
              <a:t>Изопериметрическое неравенство для объёмных тел будет записано так:</a:t>
            </a:r>
            <a:endParaRPr lang="ru-RU" sz="4000" dirty="0"/>
          </a:p>
        </p:txBody>
      </p:sp>
      <p:graphicFrame>
        <p:nvGraphicFramePr>
          <p:cNvPr id="33794" name="Object 2"/>
          <p:cNvGraphicFramePr>
            <a:graphicFrameLocks noChangeAspect="1"/>
          </p:cNvGraphicFramePr>
          <p:nvPr/>
        </p:nvGraphicFramePr>
        <p:xfrm>
          <a:off x="2643174" y="2357430"/>
          <a:ext cx="4025900" cy="2451100"/>
        </p:xfrm>
        <a:graphic>
          <a:graphicData uri="http://schemas.openxmlformats.org/presentationml/2006/ole">
            <p:oleObj spid="_x0000_s33794" name="Формула" r:id="rId3" imgW="672808" imgH="418918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4437807" cy="4071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C:\Users\Кристина\Desktop\35789083.jpg"/>
          <p:cNvPicPr>
            <a:picLocks noChangeAspect="1" noChangeArrowheads="1"/>
          </p:cNvPicPr>
          <p:nvPr/>
        </p:nvPicPr>
        <p:blipFill>
          <a:blip r:embed="rId3" cstate="print"/>
          <a:srcRect l="1104" r="1104"/>
          <a:stretch>
            <a:fillRect/>
          </a:stretch>
        </p:blipFill>
        <p:spPr bwMode="auto">
          <a:xfrm>
            <a:off x="3657600" y="27432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14546" y="428604"/>
            <a:ext cx="4572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/>
              <a:t>Жилье шарообразной формы радиусом R.     Коэффициент комфортности  близок к </a:t>
            </a:r>
            <a:r>
              <a:rPr lang="ru-RU" sz="2800" b="1" dirty="0" smtClean="0"/>
              <a:t>1</a:t>
            </a:r>
          </a:p>
          <a:p>
            <a:endParaRPr lang="ru-RU" b="1" dirty="0" smtClean="0"/>
          </a:p>
          <a:p>
            <a:pPr algn="ctr"/>
            <a:r>
              <a:rPr lang="ru-RU" b="1" dirty="0" smtClean="0"/>
              <a:t> Дом - сфера комфортен для жилья. </a:t>
            </a:r>
          </a:p>
          <a:p>
            <a:pPr algn="ctr"/>
            <a:r>
              <a:rPr lang="ru-RU" b="1" dirty="0" smtClean="0"/>
              <a:t>Дом - сфера "</a:t>
            </a:r>
            <a:r>
              <a:rPr lang="ru-RU" b="1" dirty="0" err="1" smtClean="0"/>
              <a:t>Салекс</a:t>
            </a:r>
            <a:r>
              <a:rPr lang="ru-RU" b="1" dirty="0" smtClean="0"/>
              <a:t>" </a:t>
            </a:r>
            <a:r>
              <a:rPr lang="ru-RU" b="1" dirty="0" err="1" smtClean="0"/>
              <a:t>Чп</a:t>
            </a:r>
            <a:r>
              <a:rPr lang="ru-RU" b="1" dirty="0" smtClean="0"/>
              <a:t> Иващенко... </a:t>
            </a:r>
            <a:endParaRPr lang="ru-RU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2143116"/>
            <a:ext cx="5112568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57290" y="571480"/>
            <a:ext cx="62865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Дома архитектора Гребнева Виталия Николаевича в Подмосковье</a:t>
            </a:r>
            <a:endParaRPr lang="ru-RU" sz="2400" b="1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1500174"/>
            <a:ext cx="5688632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Домашнее задание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lvl="0" indent="0" algn="ctr">
              <a:spcBef>
                <a:spcPct val="0"/>
              </a:spcBef>
              <a:buNone/>
            </a:pPr>
            <a:r>
              <a:rPr lang="ru-RU" sz="2400" b="1" u="sng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Задания по группам</a:t>
            </a:r>
          </a:p>
          <a:p>
            <a:pPr marL="0" lvl="0" indent="0">
              <a:spcBef>
                <a:spcPct val="0"/>
              </a:spcBef>
              <a:buNone/>
            </a:pPr>
            <a:r>
              <a:rPr lang="ru-RU" sz="2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Сделать презентацию по темам: </a:t>
            </a:r>
          </a:p>
          <a:p>
            <a:pPr marL="0" indent="0">
              <a:spcBef>
                <a:spcPct val="0"/>
              </a:spcBef>
            </a:pPr>
            <a:r>
              <a:rPr lang="ru-RU" sz="2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«Конус в нашей жизни»</a:t>
            </a:r>
          </a:p>
          <a:p>
            <a:pPr marL="0" indent="0">
              <a:spcBef>
                <a:spcPct val="0"/>
              </a:spcBef>
            </a:pPr>
            <a:r>
              <a:rPr lang="ru-RU" sz="2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«Цилиндр в нашей жизни»</a:t>
            </a:r>
          </a:p>
          <a:p>
            <a:pPr marL="0" indent="0">
              <a:spcBef>
                <a:spcPct val="0"/>
              </a:spcBef>
            </a:pPr>
            <a:r>
              <a:rPr lang="ru-RU" sz="2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«Шар в нашей жизни»</a:t>
            </a:r>
          </a:p>
          <a:p>
            <a:pPr marL="0" indent="0">
              <a:spcBef>
                <a:spcPct val="0"/>
              </a:spcBef>
            </a:pPr>
            <a:r>
              <a:rPr lang="ru-RU" sz="2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«Тела вращения в архитектуре»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endParaRPr lang="ru-RU" sz="2400" dirty="0"/>
          </a:p>
        </p:txBody>
      </p:sp>
      <p:pic>
        <p:nvPicPr>
          <p:cNvPr id="8198" name="Picture 6" descr="https://im0-tub-ru.yandex.net/i?id=a40dec9e1fdcd45b78a34fd0f50a22f0&amp;n=33&amp;h=215&amp;w=12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290" y="1714488"/>
            <a:ext cx="2428892" cy="404815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667271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Группа 60"/>
          <p:cNvGrpSpPr/>
          <p:nvPr/>
        </p:nvGrpSpPr>
        <p:grpSpPr>
          <a:xfrm>
            <a:off x="6143636" y="1857364"/>
            <a:ext cx="2071702" cy="2663825"/>
            <a:chOff x="6215074" y="1928802"/>
            <a:chExt cx="2071702" cy="2663825"/>
          </a:xfrm>
        </p:grpSpPr>
        <p:sp>
          <p:nvSpPr>
            <p:cNvPr id="11" name="Oval 9"/>
            <p:cNvSpPr>
              <a:spLocks noChangeArrowheads="1"/>
            </p:cNvSpPr>
            <p:nvPr/>
          </p:nvSpPr>
          <p:spPr bwMode="auto">
            <a:xfrm flipV="1">
              <a:off x="6215074" y="4376727"/>
              <a:ext cx="2071702" cy="215900"/>
            </a:xfrm>
            <a:prstGeom prst="ellipse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" name="AutoShape 10"/>
            <p:cNvSpPr>
              <a:spLocks noChangeArrowheads="1"/>
            </p:cNvSpPr>
            <p:nvPr/>
          </p:nvSpPr>
          <p:spPr bwMode="auto">
            <a:xfrm rot="10800000">
              <a:off x="6215074" y="2000240"/>
              <a:ext cx="2071702" cy="936625"/>
            </a:xfrm>
            <a:custGeom>
              <a:avLst/>
              <a:gdLst>
                <a:gd name="T0" fmla="*/ 2147483647 w 21600"/>
                <a:gd name="T1" fmla="*/ 880562125 h 21600"/>
                <a:gd name="T2" fmla="*/ 2147483647 w 21600"/>
                <a:gd name="T3" fmla="*/ 1761122862 h 21600"/>
                <a:gd name="T4" fmla="*/ 799771881 w 21600"/>
                <a:gd name="T5" fmla="*/ 880562125 h 21600"/>
                <a:gd name="T6" fmla="*/ 2147483647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0 w 21600"/>
                <a:gd name="T13" fmla="*/ 4500 h 21600"/>
                <a:gd name="T14" fmla="*/ 17100 w 21600"/>
                <a:gd name="T15" fmla="*/ 171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" name="Oval 11"/>
            <p:cNvSpPr>
              <a:spLocks noChangeArrowheads="1"/>
            </p:cNvSpPr>
            <p:nvPr/>
          </p:nvSpPr>
          <p:spPr bwMode="auto">
            <a:xfrm>
              <a:off x="6215074" y="2865427"/>
              <a:ext cx="2071702" cy="144463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" name="Oval 12"/>
            <p:cNvSpPr>
              <a:spLocks noChangeArrowheads="1"/>
            </p:cNvSpPr>
            <p:nvPr/>
          </p:nvSpPr>
          <p:spPr bwMode="auto">
            <a:xfrm>
              <a:off x="6733571" y="1928802"/>
              <a:ext cx="1034708" cy="144463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Юрта степных кочевников </a:t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Цилиндр + усеченный конус</a:t>
            </a:r>
            <a:endParaRPr lang="ru-RU" sz="4000" dirty="0"/>
          </a:p>
        </p:txBody>
      </p:sp>
      <p:pic>
        <p:nvPicPr>
          <p:cNvPr id="4" name="Picture 2" descr="pic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785926"/>
            <a:ext cx="48768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1" name="Прямая соединительная линия 30"/>
          <p:cNvCxnSpPr>
            <a:stCxn id="13" idx="2"/>
            <a:endCxn id="11" idx="2"/>
          </p:cNvCxnSpPr>
          <p:nvPr/>
        </p:nvCxnSpPr>
        <p:spPr bwMode="auto">
          <a:xfrm rot="10800000" flipV="1">
            <a:off x="6143636" y="2866221"/>
            <a:ext cx="1588" cy="1547018"/>
          </a:xfrm>
          <a:prstGeom prst="lin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" name="Прямая соединительная линия 32"/>
          <p:cNvCxnSpPr>
            <a:stCxn id="13" idx="2"/>
            <a:endCxn id="11" idx="2"/>
          </p:cNvCxnSpPr>
          <p:nvPr/>
        </p:nvCxnSpPr>
        <p:spPr bwMode="auto">
          <a:xfrm rot="10800000" flipV="1">
            <a:off x="6143636" y="2866221"/>
            <a:ext cx="1588" cy="1547018"/>
          </a:xfrm>
          <a:prstGeom prst="lin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" name="Прямая соединительная линия 34"/>
          <p:cNvCxnSpPr>
            <a:stCxn id="13" idx="2"/>
            <a:endCxn id="11" idx="2"/>
          </p:cNvCxnSpPr>
          <p:nvPr/>
        </p:nvCxnSpPr>
        <p:spPr bwMode="auto">
          <a:xfrm rot="10800000" flipV="1">
            <a:off x="6143636" y="2866221"/>
            <a:ext cx="1588" cy="1547018"/>
          </a:xfrm>
          <a:prstGeom prst="lin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0" name="Прямая соединительная линия 39"/>
          <p:cNvCxnSpPr>
            <a:stCxn id="13" idx="6"/>
            <a:endCxn id="11" idx="6"/>
          </p:cNvCxnSpPr>
          <p:nvPr/>
        </p:nvCxnSpPr>
        <p:spPr bwMode="auto">
          <a:xfrm>
            <a:off x="8215338" y="2866221"/>
            <a:ext cx="1588" cy="1547018"/>
          </a:xfrm>
          <a:prstGeom prst="lin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3" name="Прямая соединительная линия 42"/>
          <p:cNvCxnSpPr>
            <a:stCxn id="13" idx="4"/>
            <a:endCxn id="11" idx="4"/>
          </p:cNvCxnSpPr>
          <p:nvPr/>
        </p:nvCxnSpPr>
        <p:spPr bwMode="auto">
          <a:xfrm rot="5400000">
            <a:off x="6496069" y="3621870"/>
            <a:ext cx="1366837" cy="1588"/>
          </a:xfrm>
          <a:prstGeom prst="lin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0" name="Прямая соединительная линия 49"/>
          <p:cNvCxnSpPr>
            <a:stCxn id="13" idx="2"/>
            <a:endCxn id="11" idx="2"/>
          </p:cNvCxnSpPr>
          <p:nvPr/>
        </p:nvCxnSpPr>
        <p:spPr bwMode="auto">
          <a:xfrm rot="10800000" flipV="1">
            <a:off x="6143636" y="2866221"/>
            <a:ext cx="1588" cy="1547018"/>
          </a:xfrm>
          <a:prstGeom prst="lin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9" name="Прямая соединительная линия 58"/>
          <p:cNvCxnSpPr>
            <a:stCxn id="13" idx="2"/>
            <a:endCxn id="11" idx="2"/>
          </p:cNvCxnSpPr>
          <p:nvPr/>
        </p:nvCxnSpPr>
        <p:spPr bwMode="auto">
          <a:xfrm rot="10800000" flipV="1">
            <a:off x="6143636" y="2866221"/>
            <a:ext cx="1588" cy="1547018"/>
          </a:xfrm>
          <a:prstGeom prst="lin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4817" name="Picture 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472" y="5214950"/>
            <a:ext cx="5857916" cy="607488"/>
          </a:xfrm>
          <a:prstGeom prst="rect">
            <a:avLst/>
          </a:prstGeom>
          <a:noFill/>
        </p:spPr>
      </p:pic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0" y="6572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sz="2800" b="1" dirty="0" smtClean="0"/>
              <a:t>« Наука без практики похожа на стоячую воду, а ум человека, не находя себе применения, чахнет»</a:t>
            </a:r>
            <a:br>
              <a:rPr lang="ru-RU" sz="2800" b="1" dirty="0" smtClean="0"/>
            </a:br>
            <a:r>
              <a:rPr lang="ru-RU" sz="2800" dirty="0" smtClean="0"/>
              <a:t>« Трактат о живописи» </a:t>
            </a:r>
            <a:br>
              <a:rPr lang="ru-RU" sz="2800" dirty="0" smtClean="0"/>
            </a:br>
            <a:r>
              <a:rPr lang="ru-RU" sz="2800" dirty="0" smtClean="0"/>
              <a:t>Леонардо да Винчи. 1651г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Математика нужна	</a:t>
            </a:r>
          </a:p>
          <a:p>
            <a:pPr>
              <a:buNone/>
            </a:pPr>
            <a:r>
              <a:rPr lang="ru-RU" dirty="0" smtClean="0"/>
              <a:t>  В каждом деле нам всегда:</a:t>
            </a:r>
          </a:p>
          <a:p>
            <a:pPr>
              <a:buNone/>
            </a:pPr>
            <a:r>
              <a:rPr lang="ru-RU" dirty="0" smtClean="0"/>
              <a:t>  И в ученье, и в работе</a:t>
            </a:r>
          </a:p>
          <a:p>
            <a:pPr>
              <a:buNone/>
            </a:pPr>
            <a:r>
              <a:rPr lang="ru-RU" dirty="0" smtClean="0"/>
              <a:t>  Помогает нам она.</a:t>
            </a:r>
          </a:p>
          <a:p>
            <a:pPr>
              <a:buNone/>
            </a:pPr>
            <a:r>
              <a:rPr lang="ru-RU" dirty="0" smtClean="0"/>
              <a:t>  Космонавтам, морякам,</a:t>
            </a:r>
          </a:p>
          <a:p>
            <a:pPr>
              <a:buNone/>
            </a:pPr>
            <a:r>
              <a:rPr lang="ru-RU" dirty="0" smtClean="0"/>
              <a:t>  Трактористам , поварам,</a:t>
            </a:r>
          </a:p>
          <a:p>
            <a:pPr>
              <a:buNone/>
            </a:pPr>
            <a:r>
              <a:rPr lang="ru-RU" dirty="0" smtClean="0"/>
              <a:t>  Всем подряд без исключенья</a:t>
            </a:r>
          </a:p>
          <a:p>
            <a:pPr>
              <a:buNone/>
            </a:pPr>
            <a:r>
              <a:rPr lang="ru-RU" dirty="0" smtClean="0"/>
              <a:t>  Математика нужна.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2" y="4071942"/>
            <a:ext cx="1714512" cy="1628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" descr="D:\ANUTA\151\КОНКУРС\con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24" y="1500175"/>
            <a:ext cx="1714512" cy="1776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" name="Прямая соединительная линия 16"/>
          <p:cNvCxnSpPr/>
          <p:nvPr/>
        </p:nvCxnSpPr>
        <p:spPr>
          <a:xfrm>
            <a:off x="214313" y="1285875"/>
            <a:ext cx="8786812" cy="1588"/>
          </a:xfrm>
          <a:prstGeom prst="line">
            <a:avLst/>
          </a:prstGeom>
          <a:ln w="31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/>
              <a:t>Назовите тела вращения и  формулы для нахождения площадей поверхностей</a:t>
            </a:r>
            <a:endParaRPr lang="ru-RU" sz="2800" dirty="0"/>
          </a:p>
        </p:txBody>
      </p:sp>
      <p:sp>
        <p:nvSpPr>
          <p:cNvPr id="20" name="TextBox 19"/>
          <p:cNvSpPr txBox="1"/>
          <p:nvPr/>
        </p:nvSpPr>
        <p:spPr>
          <a:xfrm>
            <a:off x="4357686" y="3429000"/>
            <a:ext cx="1857388" cy="387798"/>
          </a:xfrm>
          <a:prstGeom prst="rect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en-US" sz="2400" dirty="0">
                <a:cs typeface="Times New Roman" pitchFamily="18" charset="0"/>
              </a:rPr>
              <a:t>S</a:t>
            </a:r>
            <a:r>
              <a:rPr lang="en-US" sz="2400" dirty="0" smtClean="0">
                <a:latin typeface="+mn-lt"/>
                <a:cs typeface="Times New Roman" pitchFamily="18" charset="0"/>
              </a:rPr>
              <a:t>=</a:t>
            </a: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en-US" sz="2400" dirty="0" smtClean="0">
                <a:latin typeface="+mn-lt"/>
                <a:cs typeface="Times New Roman" pitchFamily="18" charset="0"/>
              </a:rPr>
              <a:t>R(L+ </a:t>
            </a:r>
            <a:r>
              <a:rPr lang="en-US" sz="2400" dirty="0" smtClean="0">
                <a:cs typeface="Times New Roman" pitchFamily="18" charset="0"/>
              </a:rPr>
              <a:t>R)</a:t>
            </a:r>
            <a:endParaRPr lang="ru-RU" sz="2400" dirty="0" smtClean="0"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142977" y="3357562"/>
            <a:ext cx="2071701" cy="387798"/>
          </a:xfrm>
          <a:prstGeom prst="rect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smtClean="0">
                <a:latin typeface="+mn-lt"/>
                <a:cs typeface="Times New Roman" pitchFamily="18" charset="0"/>
              </a:rPr>
              <a:t>S=2</a:t>
            </a:r>
            <a:r>
              <a:rPr lang="el-GR" sz="2400" dirty="0">
                <a:cs typeface="Times New Roman" pitchFamily="18" charset="0"/>
              </a:rPr>
              <a:t> π </a:t>
            </a:r>
            <a:r>
              <a:rPr lang="en-US" sz="2400" dirty="0" smtClean="0">
                <a:latin typeface="+mn-lt"/>
                <a:cs typeface="Times New Roman" pitchFamily="18" charset="0"/>
              </a:rPr>
              <a:t>R</a:t>
            </a:r>
            <a:r>
              <a:rPr lang="ru-RU" sz="2400" dirty="0" smtClean="0">
                <a:latin typeface="+mn-lt"/>
                <a:cs typeface="Times New Roman" pitchFamily="18" charset="0"/>
              </a:rPr>
              <a:t>(</a:t>
            </a:r>
            <a:r>
              <a:rPr lang="en-US" sz="2400" dirty="0" smtClean="0">
                <a:latin typeface="+mn-lt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+mn-lt"/>
                <a:cs typeface="Times New Roman" pitchFamily="18" charset="0"/>
              </a:rPr>
              <a:t>h+</a:t>
            </a:r>
            <a:r>
              <a:rPr lang="en-US" sz="2400" dirty="0" err="1" smtClean="0">
                <a:cs typeface="Times New Roman" pitchFamily="18" charset="0"/>
              </a:rPr>
              <a:t>R</a:t>
            </a:r>
            <a:r>
              <a:rPr lang="en-US" sz="2400" dirty="0" smtClean="0">
                <a:cs typeface="Times New Roman" pitchFamily="18" charset="0"/>
              </a:rPr>
              <a:t>)</a:t>
            </a:r>
            <a:endParaRPr lang="en-US" sz="2400" dirty="0">
              <a:latin typeface="+mn-lt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572000" y="5786454"/>
            <a:ext cx="1571625" cy="395287"/>
          </a:xfrm>
          <a:prstGeom prst="rect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txBody>
          <a:bodyPr>
            <a:spAutoFit/>
          </a:bodyPr>
          <a:lstStyle/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smtClean="0">
                <a:latin typeface="+mn-lt"/>
              </a:rPr>
              <a:t>S=4</a:t>
            </a:r>
            <a:r>
              <a:rPr lang="el-GR" sz="2400" dirty="0">
                <a:latin typeface="+mn-lt"/>
                <a:cs typeface="Times New Roman" pitchFamily="18" charset="0"/>
              </a:rPr>
              <a:t>π</a:t>
            </a:r>
            <a:r>
              <a:rPr lang="en-US" sz="2400" dirty="0" smtClean="0">
                <a:latin typeface="+mn-lt"/>
                <a:cs typeface="Times New Roman" pitchFamily="18" charset="0"/>
              </a:rPr>
              <a:t>R</a:t>
            </a:r>
            <a:r>
              <a:rPr lang="en-US" sz="2400" baseline="30000" dirty="0" smtClean="0">
                <a:cs typeface="Times New Roman" pitchFamily="18" charset="0"/>
              </a:rPr>
              <a:t>2</a:t>
            </a:r>
            <a:endParaRPr lang="en-US" sz="2400" baseline="30000" dirty="0">
              <a:latin typeface="+mn-lt"/>
              <a:cs typeface="Times New Roman" pitchFamily="18" charset="0"/>
            </a:endParaRPr>
          </a:p>
        </p:txBody>
      </p:sp>
      <p:pic>
        <p:nvPicPr>
          <p:cNvPr id="15362" name="Picture 2" descr="Усеченный конус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728" y="4071943"/>
            <a:ext cx="1823948" cy="1714512"/>
          </a:xfrm>
          <a:prstGeom prst="rect">
            <a:avLst/>
          </a:prstGeom>
          <a:noFill/>
        </p:spPr>
      </p:pic>
      <p:sp>
        <p:nvSpPr>
          <p:cNvPr id="27" name="TextBox 26"/>
          <p:cNvSpPr txBox="1"/>
          <p:nvPr/>
        </p:nvSpPr>
        <p:spPr>
          <a:xfrm>
            <a:off x="928662" y="5857892"/>
            <a:ext cx="3214710" cy="683264"/>
          </a:xfrm>
          <a:prstGeom prst="rect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 smtClean="0">
              <a:latin typeface="+mn-lt"/>
              <a:cs typeface="Times New Roman" pitchFamily="18" charset="0"/>
            </a:endParaRPr>
          </a:p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latin typeface="+mn-lt"/>
              <a:cs typeface="Times New Roman" pitchFamily="18" charset="0"/>
            </a:endParaRPr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8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52" y="1428736"/>
            <a:ext cx="1964260" cy="1857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TextBox 29"/>
          <p:cNvSpPr txBox="1"/>
          <p:nvPr/>
        </p:nvSpPr>
        <p:spPr>
          <a:xfrm>
            <a:off x="1142976" y="6000768"/>
            <a:ext cx="2857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S=</a:t>
            </a:r>
            <a:r>
              <a:rPr lang="el-GR" sz="2400" dirty="0" smtClean="0"/>
              <a:t>π</a:t>
            </a:r>
            <a:r>
              <a:rPr lang="en-US" sz="2400" dirty="0" smtClean="0"/>
              <a:t>L(</a:t>
            </a:r>
            <a:r>
              <a:rPr lang="en-US" sz="2400" dirty="0" err="1" smtClean="0"/>
              <a:t>R+r</a:t>
            </a:r>
            <a:r>
              <a:rPr lang="en-US" sz="2400" dirty="0" smtClean="0"/>
              <a:t>)+</a:t>
            </a:r>
            <a:r>
              <a:rPr lang="el-GR" sz="2400" dirty="0" smtClean="0"/>
              <a:t>π</a:t>
            </a:r>
            <a:r>
              <a:rPr lang="en-US" sz="2400" dirty="0" smtClean="0"/>
              <a:t>(</a:t>
            </a:r>
            <a:r>
              <a:rPr lang="en-US" sz="2400" dirty="0" smtClean="0">
                <a:cs typeface="Times New Roman" pitchFamily="18" charset="0"/>
              </a:rPr>
              <a:t>R</a:t>
            </a:r>
            <a:r>
              <a:rPr lang="en-US" sz="2400" baseline="30000" dirty="0" smtClean="0">
                <a:cs typeface="Times New Roman" pitchFamily="18" charset="0"/>
              </a:rPr>
              <a:t>2</a:t>
            </a:r>
            <a:r>
              <a:rPr lang="en-US" sz="2400" dirty="0" smtClean="0"/>
              <a:t>+ </a:t>
            </a:r>
            <a:r>
              <a:rPr lang="en-US" sz="2400" dirty="0" smtClean="0">
                <a:cs typeface="Times New Roman" pitchFamily="18" charset="0"/>
              </a:rPr>
              <a:t>r</a:t>
            </a:r>
            <a:r>
              <a:rPr lang="en-US" sz="2400" baseline="30000" dirty="0" smtClean="0">
                <a:cs typeface="Times New Roman" pitchFamily="18" charset="0"/>
              </a:rPr>
              <a:t>2     </a:t>
            </a:r>
            <a:endParaRPr lang="ru-RU" sz="2400" dirty="0"/>
          </a:p>
        </p:txBody>
      </p:sp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536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5370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3428992" y="6143644"/>
            <a:ext cx="357190" cy="2400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baseline="30000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940244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  <p:bldP spid="23" grpId="0" animBg="1"/>
      <p:bldP spid="3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24" y="4071942"/>
            <a:ext cx="1714512" cy="1595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7" name="TextBox 12"/>
          <p:cNvSpPr txBox="1">
            <a:spLocks noChangeArrowheads="1"/>
          </p:cNvSpPr>
          <p:nvPr/>
        </p:nvSpPr>
        <p:spPr bwMode="auto">
          <a:xfrm>
            <a:off x="7000875" y="6143625"/>
            <a:ext cx="1285875" cy="369888"/>
          </a:xfrm>
          <a:prstGeom prst="rect">
            <a:avLst/>
          </a:prstGeom>
          <a:gradFill rotWithShape="0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pic>
        <p:nvPicPr>
          <p:cNvPr id="15" name="Picture 3" descr="D:\ANUTA\151\КОНКУРС\con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686" y="1428736"/>
            <a:ext cx="1785938" cy="185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" name="Прямая соединительная линия 16"/>
          <p:cNvCxnSpPr/>
          <p:nvPr/>
        </p:nvCxnSpPr>
        <p:spPr>
          <a:xfrm>
            <a:off x="214313" y="1285875"/>
            <a:ext cx="8786812" cy="1588"/>
          </a:xfrm>
          <a:prstGeom prst="line">
            <a:avLst/>
          </a:prstGeom>
          <a:ln w="31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/>
              <a:t>Назовите   формулы для нахождения  объемов тел вращения</a:t>
            </a:r>
            <a:endParaRPr lang="ru-RU" sz="2800" dirty="0"/>
          </a:p>
        </p:txBody>
      </p:sp>
      <p:sp>
        <p:nvSpPr>
          <p:cNvPr id="20" name="TextBox 19"/>
          <p:cNvSpPr txBox="1"/>
          <p:nvPr/>
        </p:nvSpPr>
        <p:spPr>
          <a:xfrm>
            <a:off x="4357686" y="3500438"/>
            <a:ext cx="1805682" cy="393700"/>
          </a:xfrm>
          <a:prstGeom prst="rect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latin typeface="+mn-lt"/>
                <a:cs typeface="Times New Roman" pitchFamily="18" charset="0"/>
              </a:rPr>
              <a:t>V=1/3</a:t>
            </a:r>
            <a:r>
              <a:rPr lang="el-GR" sz="2400" dirty="0"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en-US" sz="2400" dirty="0">
                <a:latin typeface="+mn-lt"/>
                <a:cs typeface="Times New Roman" pitchFamily="18" charset="0"/>
              </a:rPr>
              <a:t>R</a:t>
            </a:r>
            <a:r>
              <a:rPr lang="en-US" sz="2400" baseline="30000" dirty="0">
                <a:latin typeface="+mn-lt"/>
                <a:cs typeface="Times New Roman" pitchFamily="18" charset="0"/>
              </a:rPr>
              <a:t>2</a:t>
            </a:r>
            <a:r>
              <a:rPr lang="en-US" sz="2400" dirty="0">
                <a:latin typeface="+mn-lt"/>
                <a:cs typeface="Times New Roman" pitchFamily="18" charset="0"/>
              </a:rPr>
              <a:t>h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357290" y="3500438"/>
            <a:ext cx="1928826" cy="393700"/>
          </a:xfrm>
          <a:prstGeom prst="rect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latin typeface="+mn-lt"/>
                <a:cs typeface="Times New Roman" pitchFamily="18" charset="0"/>
              </a:rPr>
              <a:t>V=</a:t>
            </a:r>
            <a:r>
              <a:rPr lang="el-GR" sz="2400" dirty="0"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en-US" sz="2400" dirty="0">
                <a:latin typeface="+mn-lt"/>
                <a:cs typeface="Times New Roman" pitchFamily="18" charset="0"/>
              </a:rPr>
              <a:t>R</a:t>
            </a:r>
            <a:r>
              <a:rPr lang="en-US" sz="2400" baseline="30000" dirty="0">
                <a:latin typeface="+mn-lt"/>
                <a:cs typeface="Times New Roman" pitchFamily="18" charset="0"/>
              </a:rPr>
              <a:t>2</a:t>
            </a:r>
            <a:r>
              <a:rPr lang="en-US" sz="2400" dirty="0">
                <a:latin typeface="+mn-lt"/>
                <a:cs typeface="Times New Roman" pitchFamily="18" charset="0"/>
              </a:rPr>
              <a:t>h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500562" y="5715016"/>
            <a:ext cx="1643063" cy="395287"/>
          </a:xfrm>
          <a:prstGeom prst="rect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smtClean="0">
                <a:latin typeface="+mn-lt"/>
              </a:rPr>
              <a:t>V=4/3</a:t>
            </a:r>
            <a:r>
              <a:rPr lang="el-GR" sz="2400" dirty="0" smtClean="0">
                <a:latin typeface="+mn-lt"/>
                <a:cs typeface="Times New Roman" pitchFamily="18" charset="0"/>
              </a:rPr>
              <a:t>π</a:t>
            </a:r>
            <a:r>
              <a:rPr lang="en-US" sz="2400" dirty="0">
                <a:latin typeface="+mn-lt"/>
                <a:cs typeface="Times New Roman" pitchFamily="18" charset="0"/>
              </a:rPr>
              <a:t>R</a:t>
            </a:r>
            <a:r>
              <a:rPr lang="en-US" sz="2400" baseline="30000" dirty="0">
                <a:latin typeface="+mn-lt"/>
                <a:cs typeface="Times New Roman" pitchFamily="18" charset="0"/>
              </a:rPr>
              <a:t>3</a:t>
            </a:r>
          </a:p>
        </p:txBody>
      </p:sp>
      <p:pic>
        <p:nvPicPr>
          <p:cNvPr id="25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52" y="1428736"/>
            <a:ext cx="1964260" cy="1857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2" descr="Усеченный конус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28728" y="4071943"/>
            <a:ext cx="1823948" cy="1714512"/>
          </a:xfrm>
          <a:prstGeom prst="rect">
            <a:avLst/>
          </a:prstGeom>
          <a:noFill/>
        </p:spPr>
      </p:pic>
      <p:sp>
        <p:nvSpPr>
          <p:cNvPr id="27" name="TextBox 26"/>
          <p:cNvSpPr txBox="1"/>
          <p:nvPr/>
        </p:nvSpPr>
        <p:spPr>
          <a:xfrm>
            <a:off x="928662" y="5857892"/>
            <a:ext cx="2928958" cy="387798"/>
          </a:xfrm>
          <a:prstGeom prst="rect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latin typeface="+mn-lt"/>
                <a:cs typeface="Times New Roman" pitchFamily="18" charset="0"/>
              </a:rPr>
              <a:t>V=1/3</a:t>
            </a: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h(</a:t>
            </a:r>
            <a:r>
              <a:rPr lang="en-US" sz="2400" dirty="0" smtClean="0">
                <a:latin typeface="+mn-lt"/>
                <a:cs typeface="Times New Roman" pitchFamily="18" charset="0"/>
              </a:rPr>
              <a:t>R</a:t>
            </a:r>
            <a:r>
              <a:rPr lang="en-US" sz="2400" baseline="30000" dirty="0" smtClean="0">
                <a:latin typeface="+mn-lt"/>
                <a:cs typeface="Times New Roman" pitchFamily="18" charset="0"/>
              </a:rPr>
              <a:t>2</a:t>
            </a:r>
            <a:r>
              <a:rPr lang="en-US" sz="2400" dirty="0" smtClean="0">
                <a:latin typeface="+mn-lt"/>
                <a:cs typeface="Times New Roman" pitchFamily="18" charset="0"/>
              </a:rPr>
              <a:t> +</a:t>
            </a:r>
            <a:r>
              <a:rPr lang="en-US" sz="2400" dirty="0" err="1" smtClean="0">
                <a:latin typeface="+mn-lt"/>
                <a:cs typeface="Times New Roman" pitchFamily="18" charset="0"/>
              </a:rPr>
              <a:t>Rr</a:t>
            </a:r>
            <a:r>
              <a:rPr lang="en-US" sz="2400" dirty="0" smtClean="0">
                <a:cs typeface="Times New Roman" pitchFamily="18" charset="0"/>
              </a:rPr>
              <a:t> + r</a:t>
            </a:r>
            <a:r>
              <a:rPr lang="en-US" sz="2400" baseline="30000" dirty="0" smtClean="0">
                <a:cs typeface="Times New Roman" pitchFamily="18" charset="0"/>
              </a:rPr>
              <a:t>2</a:t>
            </a:r>
            <a:r>
              <a:rPr lang="en-US" sz="2400" dirty="0" smtClean="0">
                <a:cs typeface="Times New Roman" pitchFamily="18" charset="0"/>
              </a:rPr>
              <a:t>)</a:t>
            </a:r>
            <a:endParaRPr lang="en-US" sz="2400" dirty="0">
              <a:latin typeface="+mn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663833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  <p:bldP spid="23" grpId="0" animBg="1"/>
      <p:bldP spid="2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/>
          <a:lstStyle/>
          <a:p>
            <a:r>
              <a:rPr lang="ru-RU" dirty="0" smtClean="0"/>
              <a:t>Жилища разных народов</a:t>
            </a:r>
            <a:endParaRPr lang="ru-RU" dirty="0"/>
          </a:p>
        </p:txBody>
      </p:sp>
      <p:pic>
        <p:nvPicPr>
          <p:cNvPr id="4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071546"/>
            <a:ext cx="5500726" cy="4087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071538" y="5429264"/>
            <a:ext cx="50006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Чум - жилище народов Севера</a:t>
            </a:r>
            <a:endParaRPr lang="ru-RU" sz="24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858016" y="3357562"/>
            <a:ext cx="207170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/>
              <a:t>H =4</a:t>
            </a:r>
            <a:r>
              <a:rPr lang="ru-RU" sz="2400" b="1" dirty="0" smtClean="0"/>
              <a:t>м, </a:t>
            </a:r>
            <a:r>
              <a:rPr lang="en-US" sz="2400" b="1" dirty="0" smtClean="0"/>
              <a:t>R =3</a:t>
            </a:r>
            <a:r>
              <a:rPr lang="ru-RU" sz="2400" b="1" dirty="0" smtClean="0"/>
              <a:t>м</a:t>
            </a:r>
            <a:endParaRPr lang="ru-RU" sz="2400" b="1" dirty="0"/>
          </a:p>
        </p:txBody>
      </p:sp>
      <p:grpSp>
        <p:nvGrpSpPr>
          <p:cNvPr id="9" name="Group 97"/>
          <p:cNvGrpSpPr>
            <a:grpSpLocks/>
          </p:cNvGrpSpPr>
          <p:nvPr/>
        </p:nvGrpSpPr>
        <p:grpSpPr bwMode="auto">
          <a:xfrm>
            <a:off x="6643702" y="1142984"/>
            <a:ext cx="2233613" cy="1512887"/>
            <a:chOff x="158" y="2205"/>
            <a:chExt cx="1407" cy="953"/>
          </a:xfrm>
        </p:grpSpPr>
        <p:grpSp>
          <p:nvGrpSpPr>
            <p:cNvPr id="10" name="Group 44"/>
            <p:cNvGrpSpPr>
              <a:grpSpLocks/>
            </p:cNvGrpSpPr>
            <p:nvPr/>
          </p:nvGrpSpPr>
          <p:grpSpPr bwMode="auto">
            <a:xfrm>
              <a:off x="158" y="2206"/>
              <a:ext cx="1407" cy="970"/>
              <a:chOff x="249" y="2069"/>
              <a:chExt cx="726" cy="692"/>
            </a:xfrm>
          </p:grpSpPr>
          <p:grpSp>
            <p:nvGrpSpPr>
              <p:cNvPr id="13" name="Group 29"/>
              <p:cNvGrpSpPr>
                <a:grpSpLocks/>
              </p:cNvGrpSpPr>
              <p:nvPr/>
            </p:nvGrpSpPr>
            <p:grpSpPr bwMode="auto">
              <a:xfrm>
                <a:off x="249" y="2079"/>
                <a:ext cx="726" cy="682"/>
                <a:chOff x="3288" y="1842"/>
                <a:chExt cx="590" cy="363"/>
              </a:xfrm>
            </p:grpSpPr>
            <p:sp>
              <p:nvSpPr>
                <p:cNvPr id="19" name="Oval 26"/>
                <p:cNvSpPr>
                  <a:spLocks noChangeArrowheads="1"/>
                </p:cNvSpPr>
                <p:nvPr/>
              </p:nvSpPr>
              <p:spPr bwMode="auto">
                <a:xfrm>
                  <a:off x="3288" y="2115"/>
                  <a:ext cx="590" cy="90"/>
                </a:xfrm>
                <a:prstGeom prst="ellipse">
                  <a:avLst/>
                </a:prstGeom>
                <a:gradFill>
                  <a:gsLst>
                    <a:gs pos="0">
                      <a:schemeClr val="accent6">
                        <a:lumMod val="75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path path="circle">
                    <a:fillToRect l="100000" t="100000"/>
                  </a:path>
                </a:gradFill>
                <a:ln w="952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dirty="0"/>
                </a:p>
              </p:txBody>
            </p:sp>
            <p:sp>
              <p:nvSpPr>
                <p:cNvPr id="20" name="AutoShape 28"/>
                <p:cNvSpPr>
                  <a:spLocks noChangeArrowheads="1"/>
                </p:cNvSpPr>
                <p:nvPr/>
              </p:nvSpPr>
              <p:spPr bwMode="auto">
                <a:xfrm>
                  <a:off x="3288" y="1842"/>
                  <a:ext cx="590" cy="318"/>
                </a:xfrm>
                <a:prstGeom prst="triangle">
                  <a:avLst>
                    <a:gd name="adj" fmla="val 50000"/>
                  </a:avLst>
                </a:prstGeom>
                <a:gradFill flip="none" rotWithShape="1">
                  <a:gsLst>
                    <a:gs pos="0">
                      <a:schemeClr val="accent6">
                        <a:lumMod val="75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dirty="0"/>
                </a:p>
              </p:txBody>
            </p:sp>
          </p:grpSp>
          <p:grpSp>
            <p:nvGrpSpPr>
              <p:cNvPr id="14" name="Group 43"/>
              <p:cNvGrpSpPr>
                <a:grpSpLocks/>
              </p:cNvGrpSpPr>
              <p:nvPr/>
            </p:nvGrpSpPr>
            <p:grpSpPr bwMode="auto">
              <a:xfrm>
                <a:off x="249" y="2069"/>
                <a:ext cx="363" cy="590"/>
                <a:chOff x="249" y="2069"/>
                <a:chExt cx="363" cy="590"/>
              </a:xfrm>
            </p:grpSpPr>
            <p:grpSp>
              <p:nvGrpSpPr>
                <p:cNvPr id="15" name="Group 41"/>
                <p:cNvGrpSpPr>
                  <a:grpSpLocks/>
                </p:cNvGrpSpPr>
                <p:nvPr/>
              </p:nvGrpSpPr>
              <p:grpSpPr bwMode="auto">
                <a:xfrm>
                  <a:off x="249" y="2069"/>
                  <a:ext cx="363" cy="590"/>
                  <a:chOff x="249" y="2069"/>
                  <a:chExt cx="363" cy="590"/>
                </a:xfrm>
              </p:grpSpPr>
              <p:sp>
                <p:nvSpPr>
                  <p:cNvPr id="17" name="Line 39"/>
                  <p:cNvSpPr>
                    <a:spLocks noChangeShapeType="1"/>
                  </p:cNvSpPr>
                  <p:nvPr/>
                </p:nvSpPr>
                <p:spPr bwMode="auto">
                  <a:xfrm>
                    <a:off x="249" y="2659"/>
                    <a:ext cx="363" cy="0"/>
                  </a:xfrm>
                  <a:prstGeom prst="line">
                    <a:avLst/>
                  </a:prstGeom>
                  <a:noFill/>
                  <a:ln w="38100">
                    <a:solidFill>
                      <a:srgbClr val="6666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18" name="Line 40"/>
                  <p:cNvSpPr>
                    <a:spLocks noChangeShapeType="1"/>
                  </p:cNvSpPr>
                  <p:nvPr/>
                </p:nvSpPr>
                <p:spPr bwMode="auto">
                  <a:xfrm>
                    <a:off x="612" y="2069"/>
                    <a:ext cx="0" cy="590"/>
                  </a:xfrm>
                  <a:prstGeom prst="line">
                    <a:avLst/>
                  </a:prstGeom>
                  <a:noFill/>
                  <a:ln w="38100">
                    <a:solidFill>
                      <a:srgbClr val="6666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</p:grpSp>
            <p:sp>
              <p:nvSpPr>
                <p:cNvPr id="16" name="Line 42"/>
                <p:cNvSpPr>
                  <a:spLocks noChangeShapeType="1"/>
                </p:cNvSpPr>
                <p:nvPr/>
              </p:nvSpPr>
              <p:spPr bwMode="auto">
                <a:xfrm flipH="1">
                  <a:off x="249" y="2069"/>
                  <a:ext cx="363" cy="590"/>
                </a:xfrm>
                <a:prstGeom prst="line">
                  <a:avLst/>
                </a:prstGeom>
                <a:noFill/>
                <a:ln w="38100">
                  <a:solidFill>
                    <a:srgbClr val="66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</p:grpSp>
        </p:grpSp>
        <p:sp>
          <p:nvSpPr>
            <p:cNvPr id="11" name="Text Box 51"/>
            <p:cNvSpPr txBox="1">
              <a:spLocks noChangeArrowheads="1"/>
            </p:cNvSpPr>
            <p:nvPr/>
          </p:nvSpPr>
          <p:spPr bwMode="auto">
            <a:xfrm>
              <a:off x="862" y="2523"/>
              <a:ext cx="43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 dirty="0"/>
                <a:t>H</a:t>
              </a:r>
              <a:endParaRPr lang="ru-RU" b="1" dirty="0"/>
            </a:p>
          </p:txBody>
        </p:sp>
        <p:sp>
          <p:nvSpPr>
            <p:cNvPr id="12" name="Text Box 52"/>
            <p:cNvSpPr txBox="1">
              <a:spLocks noChangeArrowheads="1"/>
            </p:cNvSpPr>
            <p:nvPr/>
          </p:nvSpPr>
          <p:spPr bwMode="auto">
            <a:xfrm>
              <a:off x="340" y="2840"/>
              <a:ext cx="4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 dirty="0"/>
                <a:t>R</a:t>
              </a:r>
              <a:endParaRPr lang="ru-RU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/>
          <a:lstStyle/>
          <a:p>
            <a:r>
              <a:rPr lang="ru-RU" dirty="0" smtClean="0"/>
              <a:t>Жилища разных народов</a:t>
            </a:r>
            <a:endParaRPr lang="ru-RU" dirty="0"/>
          </a:p>
        </p:txBody>
      </p:sp>
      <p:pic>
        <p:nvPicPr>
          <p:cNvPr id="4" name="Содержимое 3" descr="1236331408a47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42910" y="1142984"/>
            <a:ext cx="5844927" cy="385765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14348" y="5429264"/>
            <a:ext cx="564360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Жилища народов </a:t>
            </a:r>
            <a:r>
              <a:rPr lang="ru-RU" sz="2400" b="1" dirty="0" err="1" smtClean="0"/>
              <a:t>кирди</a:t>
            </a:r>
            <a:r>
              <a:rPr lang="ru-RU" sz="2400" b="1" dirty="0" smtClean="0"/>
              <a:t> в Камеруне</a:t>
            </a:r>
            <a:endParaRPr lang="ru-RU" sz="2400" dirty="0"/>
          </a:p>
        </p:txBody>
      </p:sp>
      <p:grpSp>
        <p:nvGrpSpPr>
          <p:cNvPr id="6" name="Group 9"/>
          <p:cNvGrpSpPr>
            <a:grpSpLocks/>
          </p:cNvGrpSpPr>
          <p:nvPr/>
        </p:nvGrpSpPr>
        <p:grpSpPr bwMode="auto">
          <a:xfrm>
            <a:off x="6500826" y="1142984"/>
            <a:ext cx="2214578" cy="2224093"/>
            <a:chOff x="3787" y="2024"/>
            <a:chExt cx="771" cy="680"/>
          </a:xfrm>
        </p:grpSpPr>
        <p:grpSp>
          <p:nvGrpSpPr>
            <p:cNvPr id="7" name="Group 10"/>
            <p:cNvGrpSpPr>
              <a:grpSpLocks/>
            </p:cNvGrpSpPr>
            <p:nvPr/>
          </p:nvGrpSpPr>
          <p:grpSpPr bwMode="auto">
            <a:xfrm>
              <a:off x="4014" y="2024"/>
              <a:ext cx="544" cy="680"/>
              <a:chOff x="4014" y="2024"/>
              <a:chExt cx="544" cy="680"/>
            </a:xfrm>
          </p:grpSpPr>
          <p:sp>
            <p:nvSpPr>
              <p:cNvPr id="10" name="AutoShape 11"/>
              <p:cNvSpPr>
                <a:spLocks noChangeArrowheads="1"/>
              </p:cNvSpPr>
              <p:nvPr/>
            </p:nvSpPr>
            <p:spPr bwMode="auto">
              <a:xfrm>
                <a:off x="4014" y="2024"/>
                <a:ext cx="544" cy="680"/>
              </a:xfrm>
              <a:prstGeom prst="can">
                <a:avLst>
                  <a:gd name="adj" fmla="val 31250"/>
                </a:avLst>
              </a:prstGeom>
              <a:gradFill>
                <a:gsLst>
                  <a:gs pos="0">
                    <a:schemeClr val="accent2">
                      <a:lumMod val="60000"/>
                      <a:lumOff val="4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dirty="0"/>
              </a:p>
            </p:txBody>
          </p:sp>
          <p:grpSp>
            <p:nvGrpSpPr>
              <p:cNvPr id="11" name="Group 12"/>
              <p:cNvGrpSpPr>
                <a:grpSpLocks/>
              </p:cNvGrpSpPr>
              <p:nvPr/>
            </p:nvGrpSpPr>
            <p:grpSpPr bwMode="auto">
              <a:xfrm>
                <a:off x="4014" y="2115"/>
                <a:ext cx="272" cy="499"/>
                <a:chOff x="4014" y="2115"/>
                <a:chExt cx="272" cy="499"/>
              </a:xfrm>
            </p:grpSpPr>
            <p:sp>
              <p:nvSpPr>
                <p:cNvPr id="12" name="Line 13"/>
                <p:cNvSpPr>
                  <a:spLocks noChangeShapeType="1"/>
                </p:cNvSpPr>
                <p:nvPr/>
              </p:nvSpPr>
              <p:spPr bwMode="auto">
                <a:xfrm>
                  <a:off x="4014" y="2614"/>
                  <a:ext cx="272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13" name="Line 14"/>
                <p:cNvSpPr>
                  <a:spLocks noChangeShapeType="1"/>
                </p:cNvSpPr>
                <p:nvPr/>
              </p:nvSpPr>
              <p:spPr bwMode="auto">
                <a:xfrm>
                  <a:off x="4014" y="2115"/>
                  <a:ext cx="0" cy="499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</p:grpSp>
        </p:grpSp>
        <p:sp>
          <p:nvSpPr>
            <p:cNvPr id="8" name="Rectangle 15"/>
            <p:cNvSpPr>
              <a:spLocks noChangeArrowheads="1"/>
            </p:cNvSpPr>
            <p:nvPr/>
          </p:nvSpPr>
          <p:spPr bwMode="auto">
            <a:xfrm>
              <a:off x="3787" y="2251"/>
              <a:ext cx="122" cy="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dirty="0"/>
                <a:t>H</a:t>
              </a:r>
              <a:endParaRPr lang="ru-RU" b="1" dirty="0"/>
            </a:p>
          </p:txBody>
        </p:sp>
        <p:sp>
          <p:nvSpPr>
            <p:cNvPr id="9" name="Rectangle 16"/>
            <p:cNvSpPr>
              <a:spLocks noChangeArrowheads="1"/>
            </p:cNvSpPr>
            <p:nvPr/>
          </p:nvSpPr>
          <p:spPr bwMode="auto">
            <a:xfrm>
              <a:off x="4014" y="2387"/>
              <a:ext cx="122" cy="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dirty="0"/>
                <a:t>R</a:t>
              </a:r>
              <a:endParaRPr lang="ru-RU" b="1" dirty="0"/>
            </a:p>
          </p:txBody>
        </p:sp>
      </p:grpSp>
      <p:sp>
        <p:nvSpPr>
          <p:cNvPr id="14" name="Прямоугольник 13"/>
          <p:cNvSpPr/>
          <p:nvPr/>
        </p:nvSpPr>
        <p:spPr>
          <a:xfrm>
            <a:off x="6929454" y="3500438"/>
            <a:ext cx="20313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R</a:t>
            </a:r>
            <a:r>
              <a:rPr lang="ru-RU" sz="2400" b="1" dirty="0" smtClean="0"/>
              <a:t> =2м, </a:t>
            </a:r>
            <a:r>
              <a:rPr lang="en-US" sz="2400" b="1" dirty="0" smtClean="0"/>
              <a:t>H</a:t>
            </a:r>
            <a:r>
              <a:rPr lang="ru-RU" sz="2400" b="1" dirty="0" smtClean="0"/>
              <a:t> =6м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Жилища разных народов</a:t>
            </a:r>
            <a:endParaRPr lang="ru-RU" dirty="0"/>
          </a:p>
        </p:txBody>
      </p:sp>
      <p:pic>
        <p:nvPicPr>
          <p:cNvPr id="4" name="Picture 2" descr="pic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357298"/>
            <a:ext cx="6143668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714348" y="5214950"/>
            <a:ext cx="5429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Снежный дом эскимосов - иглу</a:t>
            </a:r>
            <a:endParaRPr lang="ru-RU" sz="2400" dirty="0"/>
          </a:p>
        </p:txBody>
      </p:sp>
      <p:graphicFrame>
        <p:nvGraphicFramePr>
          <p:cNvPr id="31746" name="Object 2"/>
          <p:cNvGraphicFramePr>
            <a:graphicFrameLocks noChangeAspect="1"/>
          </p:cNvGraphicFramePr>
          <p:nvPr/>
        </p:nvGraphicFramePr>
        <p:xfrm>
          <a:off x="6643702" y="1357298"/>
          <a:ext cx="2286048" cy="1731831"/>
        </p:xfrm>
        <a:graphic>
          <a:graphicData uri="http://schemas.openxmlformats.org/presentationml/2006/ole">
            <p:oleObj spid="_x0000_s31746" r:id="rId4" imgW="5818632" imgH="3617976" progId="">
              <p:embed/>
            </p:oleObj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143768" y="3429000"/>
            <a:ext cx="1285884" cy="387798"/>
          </a:xfrm>
          <a:prstGeom prst="rect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cs typeface="Times New Roman" pitchFamily="18" charset="0"/>
              </a:rPr>
              <a:t>R=3 </a:t>
            </a:r>
            <a:r>
              <a:rPr lang="ru-RU" sz="2400" dirty="0" smtClean="0">
                <a:cs typeface="Times New Roman" pitchFamily="18" charset="0"/>
              </a:rPr>
              <a:t>м</a:t>
            </a:r>
            <a:endParaRPr lang="ru-RU" sz="2400" dirty="0" smtClean="0">
              <a:latin typeface="+mn-lt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Жилища разных народов</a:t>
            </a:r>
            <a:endParaRPr lang="ru-RU" dirty="0"/>
          </a:p>
        </p:txBody>
      </p:sp>
      <p:pic>
        <p:nvPicPr>
          <p:cNvPr id="4" name="Содержимое 3" descr="dom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42910" y="1214422"/>
            <a:ext cx="4786346" cy="385293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2910" y="5429264"/>
            <a:ext cx="5221559" cy="3877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400" b="1" dirty="0" smtClean="0">
                <a:latin typeface="+mn-lt"/>
                <a:cs typeface="Times New Roman" pitchFamily="18" charset="0"/>
              </a:rPr>
              <a:t>Русская изба – наше обычное жилье</a:t>
            </a:r>
          </a:p>
        </p:txBody>
      </p:sp>
      <p:grpSp>
        <p:nvGrpSpPr>
          <p:cNvPr id="6" name="Группа 19"/>
          <p:cNvGrpSpPr/>
          <p:nvPr/>
        </p:nvGrpSpPr>
        <p:grpSpPr>
          <a:xfrm>
            <a:off x="5643570" y="1357298"/>
            <a:ext cx="3680322" cy="1975876"/>
            <a:chOff x="546908" y="3789363"/>
            <a:chExt cx="2226021" cy="1081087"/>
          </a:xfr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1"/>
            <a:tileRect/>
          </a:gradFill>
        </p:grpSpPr>
        <p:sp>
          <p:nvSpPr>
            <p:cNvPr id="7" name="AutoShape 6"/>
            <p:cNvSpPr>
              <a:spLocks noChangeArrowheads="1"/>
            </p:cNvSpPr>
            <p:nvPr/>
          </p:nvSpPr>
          <p:spPr bwMode="auto">
            <a:xfrm>
              <a:off x="546908" y="3789363"/>
              <a:ext cx="1937530" cy="1081087"/>
            </a:xfrm>
            <a:prstGeom prst="cube">
              <a:avLst>
                <a:gd name="adj" fmla="val 25000"/>
              </a:avLst>
            </a:prstGeom>
            <a:grpFill/>
            <a:ln w="9525">
              <a:gradFill>
                <a:gsLst>
                  <a:gs pos="0">
                    <a:srgbClr val="C00000"/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8" name="Text Box 17"/>
            <p:cNvSpPr txBox="1">
              <a:spLocks noChangeArrowheads="1"/>
            </p:cNvSpPr>
            <p:nvPr/>
          </p:nvSpPr>
          <p:spPr bwMode="auto">
            <a:xfrm>
              <a:off x="1246072" y="4571099"/>
              <a:ext cx="576263" cy="252597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400" dirty="0"/>
                <a:t>а</a:t>
              </a:r>
            </a:p>
          </p:txBody>
        </p:sp>
        <p:sp>
          <p:nvSpPr>
            <p:cNvPr id="9" name="Text Box 18"/>
            <p:cNvSpPr txBox="1">
              <a:spLocks noChangeArrowheads="1"/>
            </p:cNvSpPr>
            <p:nvPr/>
          </p:nvSpPr>
          <p:spPr bwMode="auto">
            <a:xfrm>
              <a:off x="2196667" y="4492926"/>
              <a:ext cx="576262" cy="2525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 smtClean="0"/>
                <a:t>b</a:t>
              </a:r>
              <a:endParaRPr lang="ru-RU" sz="2400" dirty="0"/>
            </a:p>
          </p:txBody>
        </p:sp>
        <p:sp>
          <p:nvSpPr>
            <p:cNvPr id="10" name="Text Box 19"/>
            <p:cNvSpPr txBox="1">
              <a:spLocks noChangeArrowheads="1"/>
            </p:cNvSpPr>
            <p:nvPr/>
          </p:nvSpPr>
          <p:spPr bwMode="auto">
            <a:xfrm>
              <a:off x="2023831" y="4219318"/>
              <a:ext cx="576262" cy="2525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400" dirty="0"/>
                <a:t>с</a:t>
              </a:r>
            </a:p>
          </p:txBody>
        </p:sp>
      </p:grpSp>
      <p:sp>
        <p:nvSpPr>
          <p:cNvPr id="11" name="Прямоугольник 10"/>
          <p:cNvSpPr/>
          <p:nvPr/>
        </p:nvSpPr>
        <p:spPr>
          <a:xfrm>
            <a:off x="5786446" y="3643314"/>
            <a:ext cx="29289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/>
              <a:t>a = 6</a:t>
            </a:r>
            <a:r>
              <a:rPr lang="ru-RU" b="1" dirty="0" smtClean="0"/>
              <a:t>м</a:t>
            </a:r>
            <a:r>
              <a:rPr lang="en-US" b="1" dirty="0" smtClean="0"/>
              <a:t>,</a:t>
            </a:r>
            <a:r>
              <a:rPr lang="ru-RU" b="1" dirty="0" smtClean="0"/>
              <a:t> </a:t>
            </a:r>
            <a:r>
              <a:rPr lang="en-US" b="1" dirty="0" smtClean="0"/>
              <a:t>b = 3</a:t>
            </a:r>
            <a:r>
              <a:rPr lang="ru-RU" b="1" dirty="0" smtClean="0"/>
              <a:t>м</a:t>
            </a:r>
            <a:r>
              <a:rPr lang="en-US" b="1" dirty="0" smtClean="0"/>
              <a:t>, c = 2,7</a:t>
            </a:r>
            <a:r>
              <a:rPr lang="ru-RU" b="1" dirty="0" smtClean="0"/>
              <a:t>м</a:t>
            </a:r>
            <a:r>
              <a:rPr lang="en-US" b="1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 smtClean="0">
                <a:solidFill>
                  <a:srgbClr val="3366FF"/>
                </a:solidFill>
              </a:rPr>
              <a:t>Формула для вычисления комфортности жилища:</a:t>
            </a:r>
            <a:endParaRPr lang="ru-RU" sz="4000" dirty="0"/>
          </a:p>
        </p:txBody>
      </p:sp>
      <p:graphicFrame>
        <p:nvGraphicFramePr>
          <p:cNvPr id="32770" name="Object 2"/>
          <p:cNvGraphicFramePr>
            <a:graphicFrameLocks noGrp="1" noChangeAspect="1"/>
          </p:cNvGraphicFramePr>
          <p:nvPr>
            <p:ph idx="1"/>
          </p:nvPr>
        </p:nvGraphicFramePr>
        <p:xfrm>
          <a:off x="428596" y="1785926"/>
          <a:ext cx="3831675" cy="2143140"/>
        </p:xfrm>
        <a:graphic>
          <a:graphicData uri="http://schemas.openxmlformats.org/presentationml/2006/ole">
            <p:oleObj spid="_x0000_s32770" name="Формула" r:id="rId3" imgW="749300" imgH="419100" progId="Equation.3">
              <p:embed/>
            </p:oleObj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4357686" y="1714488"/>
            <a:ext cx="4572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 dirty="0" smtClean="0"/>
              <a:t>К – изопериметрический коэффициент;</a:t>
            </a:r>
          </a:p>
          <a:p>
            <a:pPr>
              <a:spcBef>
                <a:spcPct val="50000"/>
              </a:spcBef>
            </a:pPr>
            <a:r>
              <a:rPr lang="en-US" sz="2800" b="1" dirty="0" smtClean="0"/>
              <a:t>V</a:t>
            </a:r>
            <a:r>
              <a:rPr lang="ru-RU" sz="2800" b="1" dirty="0" smtClean="0"/>
              <a:t> – объём жилища;</a:t>
            </a:r>
          </a:p>
          <a:p>
            <a:pPr>
              <a:spcBef>
                <a:spcPct val="50000"/>
              </a:spcBef>
            </a:pPr>
            <a:r>
              <a:rPr lang="en-US" sz="2800" b="1" dirty="0" smtClean="0"/>
              <a:t>S</a:t>
            </a:r>
            <a:r>
              <a:rPr lang="ru-RU" sz="2800" b="1" dirty="0" smtClean="0"/>
              <a:t> – площадь поверхности.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shablon_02">
  <a:themeElements>
    <a:clrScheme name="shablon_02 15">
      <a:dk1>
        <a:srgbClr val="000000"/>
      </a:dk1>
      <a:lt1>
        <a:srgbClr val="FFFFFF"/>
      </a:lt1>
      <a:dk2>
        <a:srgbClr val="003399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800000"/>
      </a:hlink>
      <a:folHlink>
        <a:srgbClr val="FFCC99"/>
      </a:folHlink>
    </a:clrScheme>
    <a:fontScheme name="shablon_02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ctr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Century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ctr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Century" pitchFamily="18" charset="0"/>
          </a:defRPr>
        </a:defPPr>
      </a:lstStyle>
    </a:lnDef>
    <a:txDef>
      <a:spPr>
        <a:gradFill>
          <a:gsLst>
            <a:gs pos="0">
              <a:schemeClr val="accent3">
                <a:lumMod val="60000"/>
                <a:lumOff val="40000"/>
              </a:schemeClr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</a:spPr>
      <a:bodyPr wrap="square">
        <a:spAutoFit/>
      </a:bodyPr>
      <a:lstStyle>
        <a:defPPr algn="ctr" fontAlgn="auto">
          <a:lnSpc>
            <a:spcPct val="80000"/>
          </a:lnSpc>
          <a:spcBef>
            <a:spcPts val="0"/>
          </a:spcBef>
          <a:spcAft>
            <a:spcPts val="0"/>
          </a:spcAft>
          <a:defRPr sz="2400" dirty="0" smtClean="0">
            <a:latin typeface="+mn-lt"/>
            <a:cs typeface="Times New Roman" pitchFamily="18" charset="0"/>
          </a:defRPr>
        </a:defPPr>
      </a:lstStyle>
    </a:txDef>
  </a:objectDefaults>
  <a:extraClrSchemeLst>
    <a:extraClrScheme>
      <a:clrScheme name="shablon_0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ablon_0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ablon_0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ablon_0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ablon_0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ablon_0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ablon_0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ablon_0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ablon_0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ablon_0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ablon_0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ablon_0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ablon_02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22B00"/>
        </a:hlink>
        <a:folHlink>
          <a:srgbClr val="FFA95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ablon_02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00000"/>
        </a:hlink>
        <a:folHlink>
          <a:srgbClr val="FF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ablon_0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ablon_0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ablon_0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ablon_0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ablon_0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ablon_0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ablon_0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ablon_0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ablon_0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ablon_0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ablon_0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ablon_0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ablon_02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22B00"/>
        </a:hlink>
        <a:folHlink>
          <a:srgbClr val="FFA95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ablon_02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00000"/>
        </a:hlink>
        <a:folHlink>
          <a:srgbClr val="FF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ablon_02 15">
        <a:dk1>
          <a:srgbClr val="000000"/>
        </a:dk1>
        <a:lt1>
          <a:srgbClr val="FFFFFF"/>
        </a:lt1>
        <a:dk2>
          <a:srgbClr val="003399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00000"/>
        </a:hlink>
        <a:folHlink>
          <a:srgbClr val="FF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2049</TotalTime>
  <Words>374</Words>
  <Application>Microsoft Office PowerPoint</Application>
  <PresentationFormat>Экран (4:3)</PresentationFormat>
  <Paragraphs>91</Paragraphs>
  <Slides>17</Slides>
  <Notes>2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9" baseType="lpstr">
      <vt:lpstr>shablon_02</vt:lpstr>
      <vt:lpstr>Формула</vt:lpstr>
      <vt:lpstr> Тема урока:  Вычисление площадей поверхностей и объёмов тел вращения. Решение прикладных задач </vt:lpstr>
      <vt:lpstr>« Наука без практики похожа на стоячую воду, а ум человека, не находя себе применения, чахнет» « Трактат о живописи»  Леонардо да Винчи. 1651г</vt:lpstr>
      <vt:lpstr>Назовите тела вращения и  формулы для нахождения площадей поверхностей</vt:lpstr>
      <vt:lpstr>Назовите   формулы для нахождения  объемов тел вращения</vt:lpstr>
      <vt:lpstr>Жилища разных народов</vt:lpstr>
      <vt:lpstr>Жилища разных народов</vt:lpstr>
      <vt:lpstr>Жилища разных народов</vt:lpstr>
      <vt:lpstr>Жилища разных народов</vt:lpstr>
      <vt:lpstr>Формула для вычисления комфортности жилища:</vt:lpstr>
      <vt:lpstr>Слайд 10</vt:lpstr>
      <vt:lpstr>Слайд 11</vt:lpstr>
      <vt:lpstr>Изопериметрическое неравенство для объёмных тел будет записано так:</vt:lpstr>
      <vt:lpstr>Слайд 13</vt:lpstr>
      <vt:lpstr>Слайд 14</vt:lpstr>
      <vt:lpstr>Слайд 15</vt:lpstr>
      <vt:lpstr>Домашнее задание</vt:lpstr>
      <vt:lpstr>Юрта степных кочевников  Цилиндр + усеченный конус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34</dc:creator>
  <cp:lastModifiedBy>кабинет 102</cp:lastModifiedBy>
  <cp:revision>100</cp:revision>
  <dcterms:created xsi:type="dcterms:W3CDTF">2016-03-29T13:08:43Z</dcterms:created>
  <dcterms:modified xsi:type="dcterms:W3CDTF">2019-05-21T03:45:13Z</dcterms:modified>
</cp:coreProperties>
</file>