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80" r:id="rId2"/>
    <p:sldId id="281" r:id="rId3"/>
    <p:sldId id="268" r:id="rId4"/>
    <p:sldId id="265" r:id="rId5"/>
    <p:sldId id="282" r:id="rId6"/>
    <p:sldId id="283" r:id="rId7"/>
    <p:sldId id="284" r:id="rId8"/>
    <p:sldId id="285" r:id="rId9"/>
    <p:sldId id="286" r:id="rId10"/>
    <p:sldId id="287" r:id="rId11"/>
    <p:sldId id="292" r:id="rId12"/>
    <p:sldId id="293" r:id="rId13"/>
    <p:sldId id="288" r:id="rId14"/>
    <p:sldId id="289" r:id="rId15"/>
    <p:sldId id="290" r:id="rId16"/>
    <p:sldId id="274" r:id="rId17"/>
    <p:sldId id="29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8E9EC-4DDC-47DB-ACD8-0E5C70E520E8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4B18C6-6B37-4B0C-9F69-902BB25F41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6200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3C98D3-F2EC-4807-9887-605261D83D7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3C98D3-F2EC-4807-9887-605261D83D7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1359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9048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7279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538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746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2616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4542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8429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3889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999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806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FontTx/>
              <a:buNone/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CE5E33E8-F223-4BC5-9484-2394AC42340C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FontTx/>
              <a:buNone/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FontTx/>
              <a:buNone/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0231B089-1C98-4D80-89E6-3AC58F812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верх 4"/>
          <p:cNvSpPr/>
          <p:nvPr/>
        </p:nvSpPr>
        <p:spPr bwMode="auto">
          <a:xfrm>
            <a:off x="428596" y="5214950"/>
            <a:ext cx="5857916" cy="1000132"/>
          </a:xfrm>
          <a:prstGeom prst="ribbon2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Century" pitchFamily="18" charset="0"/>
            </a:endParaRPr>
          </a:p>
        </p:txBody>
      </p:sp>
      <p:sp>
        <p:nvSpPr>
          <p:cNvPr id="4" name="Лента лицом вверх 3"/>
          <p:cNvSpPr/>
          <p:nvPr/>
        </p:nvSpPr>
        <p:spPr bwMode="auto">
          <a:xfrm>
            <a:off x="323528" y="5301208"/>
            <a:ext cx="5976664" cy="936104"/>
          </a:xfrm>
          <a:prstGeom prst="ribbon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400" b="1" i="1" dirty="0"/>
              <a:t>Девиз урока:</a:t>
            </a:r>
            <a:r>
              <a:rPr lang="ru-RU" sz="1400" b="1" dirty="0"/>
              <a:t> «Недостаточно только получать знания, надо им найти приложение.» </a:t>
            </a:r>
            <a:r>
              <a:rPr lang="ru-RU" sz="1400" b="1" dirty="0" smtClean="0"/>
              <a:t>И.Гете</a:t>
            </a:r>
            <a:endParaRPr lang="ru-RU" sz="1400" b="1" dirty="0"/>
          </a:p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Century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Тема урока: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b="1" dirty="0" smtClean="0"/>
              <a:t>Вычисление площадей поверхностей и объёмов тел вращения. Решение прикладных задач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i="1" dirty="0" smtClean="0"/>
              <a:t>Цели урока:</a:t>
            </a:r>
            <a:endParaRPr lang="ru-RU" sz="2000" dirty="0" smtClean="0"/>
          </a:p>
          <a:p>
            <a:pPr lvl="0" algn="just"/>
            <a:r>
              <a:rPr lang="ru-RU" sz="2000" i="1" dirty="0" smtClean="0"/>
              <a:t>Обучающие</a:t>
            </a:r>
            <a:r>
              <a:rPr lang="ru-RU" sz="2000" dirty="0" smtClean="0"/>
              <a:t>: обобщить и систематизировать знания о телах вращения,  их площадях поверхностей и  объемах, формировать умения применять теоретические знания к решению практических задач;</a:t>
            </a:r>
          </a:p>
          <a:p>
            <a:r>
              <a:rPr lang="ru-RU" sz="2000" i="1" dirty="0" smtClean="0"/>
              <a:t>Развивающие: </a:t>
            </a:r>
            <a:r>
              <a:rPr lang="ru-RU" sz="2000" dirty="0" smtClean="0"/>
              <a:t>формировать умение проводить обобщение и переносить знания в новую ситуацию; развивать любознательность, познавательный интерес, математический кругозор, мышление и речь, внимание и память;</a:t>
            </a:r>
          </a:p>
          <a:p>
            <a:pPr lvl="0" algn="just"/>
            <a:r>
              <a:rPr lang="ru-RU" sz="2000" i="1" dirty="0" smtClean="0"/>
              <a:t>Воспитательные</a:t>
            </a:r>
            <a:r>
              <a:rPr lang="ru-RU" sz="2000" dirty="0" smtClean="0"/>
              <a:t>: воспитывать интерес к предмету, навыки контроля и самоконтроля, сознательное отношение к учебе, деловые качества обучающихся.</a:t>
            </a:r>
          </a:p>
          <a:p>
            <a:pPr>
              <a:buNone/>
            </a:pP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500034" y="928670"/>
          <a:ext cx="8229600" cy="3643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2286016"/>
                <a:gridCol w="2500330"/>
                <a:gridCol w="2971792"/>
              </a:tblGrid>
              <a:tr h="40917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Название жилища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Геометрическое тело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Значение коэффициента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624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Восточносибирский чум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Конус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0,375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624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Русская изба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Прямоугольный параллелепипед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0,441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624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Жилище народов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Кирди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Цилиндр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0,633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624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Снежный дом эскимосов - иглу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Полусфера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0917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Сфера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500034" y="428604"/>
                <a:ext cx="8229600" cy="6096740"/>
              </a:xfrm>
            </p:spPr>
            <p:txBody>
              <a:bodyPr>
                <a:noAutofit/>
              </a:bodyPr>
              <a:lstStyle/>
              <a:p>
                <a:pPr marL="0">
                  <a:buNone/>
                </a:pPr>
                <a:r>
                  <a:rPr lang="ru-RU" sz="2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Доказательство независимости коэффициента комфортности от исходных данных (для сферы):</a:t>
                </a:r>
              </a:p>
              <a:p>
                <a:pPr>
                  <a:buNone/>
                </a:pPr>
                <a:endPara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None/>
                </a:pPr>
                <a:r>
                  <a:rPr lang="ru-RU" sz="2000" b="1" i="1" dirty="0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Дано</a:t>
                </a:r>
                <a:r>
                  <a:rPr lang="ru-RU" sz="2000" b="1" i="1" dirty="0" smtClean="0">
                    <a:latin typeface="Times New Roman" pitchFamily="18" charset="0"/>
                    <a:cs typeface="Times New Roman" pitchFamily="18" charset="0"/>
                  </a:rPr>
                  <a:t>: сфера, </a:t>
                </a:r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R – </a:t>
                </a:r>
                <a:r>
                  <a:rPr lang="ru-RU" sz="2000" b="1" i="1" dirty="0" smtClean="0">
                    <a:latin typeface="Times New Roman" pitchFamily="18" charset="0"/>
                    <a:cs typeface="Times New Roman" pitchFamily="18" charset="0"/>
                  </a:rPr>
                  <a:t>радиус сферы.</a:t>
                </a:r>
              </a:p>
              <a:p>
                <a:pPr>
                  <a:buNone/>
                </a:pPr>
                <a:r>
                  <a:rPr lang="ru-RU" sz="2000" b="1" i="1" dirty="0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Доказать</a:t>
                </a:r>
                <a:r>
                  <a:rPr lang="ru-RU" sz="2000" b="1" i="1" dirty="0" smtClean="0">
                    <a:latin typeface="Times New Roman" pitchFamily="18" charset="0"/>
                    <a:cs typeface="Times New Roman" pitchFamily="18" charset="0"/>
                  </a:rPr>
                  <a:t>: к = 1</a:t>
                </a:r>
              </a:p>
              <a:p>
                <a:pPr>
                  <a:buNone/>
                </a:pPr>
                <a:endParaRPr lang="ru-RU" sz="20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None/>
                </a:pPr>
                <a:r>
                  <a:rPr lang="ru-RU" sz="2000" b="1" dirty="0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Доказательство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>
                  <a:buNone/>
                </a:pPr>
                <a:endParaRPr lang="ru-RU" sz="20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None/>
                </a:pP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Так как                                 и      </a:t>
                </a:r>
                <a:r>
                  <a:rPr lang="en-US" sz="2800" b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l-GR" sz="2800" b="1" i="1">
                        <a:latin typeface="Cambria Math"/>
                      </a:rPr>
                      <m:t>𝝅</m:t>
                    </m:r>
                    <m:sSup>
                      <m:sSupPr>
                        <m:ctrlPr>
                          <a:rPr lang="en-US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</a:rPr>
                          <m:t>𝒓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 , то                                    .</a:t>
                </a:r>
              </a:p>
              <a:p>
                <a:pPr>
                  <a:buNone/>
                </a:pPr>
                <a:endParaRPr lang="ru-RU" sz="20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None/>
                </a:pPr>
                <a:endParaRPr lang="ru-RU" sz="20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None/>
                </a:pP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Откуда                                        , после сокращения соответствующих </a:t>
                </a:r>
              </a:p>
              <a:p>
                <a:pPr>
                  <a:buNone/>
                </a:pPr>
                <a:endParaRPr lang="ru-RU" sz="20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None/>
                </a:pP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элементов имеем, что </a:t>
                </a: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k = 1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algn="r">
                  <a:buNone/>
                </a:pPr>
                <a:r>
                  <a:rPr lang="ru-RU" sz="2000" b="1" dirty="0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ЧТД </a:t>
                </a:r>
                <a:endParaRPr lang="en-US" sz="20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None/>
                </a:pPr>
                <a:endParaRPr lang="en-US" sz="20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None/>
                </a:pPr>
                <a:endParaRPr lang="ru-RU" sz="2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0034" y="428604"/>
                <a:ext cx="8229600" cy="6096740"/>
              </a:xfrm>
              <a:blipFill rotWithShape="1">
                <a:blip r:embed="rId2" cstate="print"/>
                <a:stretch>
                  <a:fillRect l="-1111" t="-800" r="-1556" b="-600"/>
                </a:stretch>
              </a:blipFill>
            </p:spPr>
            <p:txBody>
              <a:bodyPr/>
              <a:lstStyle/>
              <a:p>
                <a:r>
                  <a:rPr lang="ru-RU" dirty="0" smtClean="0">
                    <a:noFill/>
                  </a:rPr>
                  <a:t> </a:t>
                </a:r>
                <a:endParaRPr lang="ru-RU" dirty="0">
                  <a:noFill/>
                </a:endParaRPr>
              </a:p>
            </p:txBody>
          </p:sp>
        </mc:Fallback>
      </mc:AlternateContent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51196" y="4509120"/>
            <a:ext cx="2214578" cy="1012302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Прямоугольник 1"/>
              <p:cNvSpPr/>
              <p:nvPr/>
            </p:nvSpPr>
            <p:spPr>
              <a:xfrm>
                <a:off x="6228184" y="3356992"/>
                <a:ext cx="1769395" cy="842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</a:rPr>
                            <m:t>𝟑𝟔</m:t>
                          </m:r>
                          <m:r>
                            <a:rPr lang="el-GR" sz="2400" b="1" i="1">
                              <a:latin typeface="Cambria Math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𝑽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3356992"/>
                <a:ext cx="1769395" cy="842859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Прямоугольник 3"/>
              <p:cNvSpPr/>
              <p:nvPr/>
            </p:nvSpPr>
            <p:spPr>
              <a:xfrm>
                <a:off x="1625843" y="3618510"/>
                <a:ext cx="2010053" cy="532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𝒔</m:t>
                      </m:r>
                      <m:r>
                        <a:rPr lang="ru-RU" sz="2800" b="1" i="1" baseline="-25000" smtClean="0">
                          <a:latin typeface="Cambria Math"/>
                        </a:rPr>
                        <m:t>сф</m:t>
                      </m: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𝟒</m:t>
                      </m:r>
                      <m:r>
                        <a:rPr lang="el-GR" sz="2800" b="1" i="1">
                          <a:latin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843" y="3618510"/>
                <a:ext cx="2010053" cy="532966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b="-11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Изопериметрическое неравенство для объёмных тел будет записано так:</a:t>
            </a:r>
            <a:endParaRPr lang="ru-RU" sz="4000" dirty="0"/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2643174" y="2357430"/>
          <a:ext cx="4025900" cy="2451100"/>
        </p:xfrm>
        <a:graphic>
          <a:graphicData uri="http://schemas.openxmlformats.org/presentationml/2006/ole">
            <p:oleObj spid="_x0000_s33794" name="Формула" r:id="rId3" imgW="672808" imgH="418918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437807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Кристина\Desktop\35789083.jpg"/>
          <p:cNvPicPr>
            <a:picLocks noChangeAspect="1" noChangeArrowheads="1"/>
          </p:cNvPicPr>
          <p:nvPr/>
        </p:nvPicPr>
        <p:blipFill>
          <a:blip r:embed="rId3" cstate="print"/>
          <a:srcRect l="1104" r="1104"/>
          <a:stretch>
            <a:fillRect/>
          </a:stretch>
        </p:blipFill>
        <p:spPr bwMode="auto">
          <a:xfrm>
            <a:off x="3657600" y="27432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42860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Жилье шарообразной формы радиусом R.     Коэффициент комфортности  близок к </a:t>
            </a:r>
            <a:r>
              <a:rPr lang="ru-RU" sz="2800" b="1" dirty="0" smtClean="0"/>
              <a:t>1</a:t>
            </a:r>
          </a:p>
          <a:p>
            <a:endParaRPr lang="ru-RU" b="1" dirty="0" smtClean="0"/>
          </a:p>
          <a:p>
            <a:pPr algn="ctr"/>
            <a:r>
              <a:rPr lang="ru-RU" b="1" dirty="0" smtClean="0"/>
              <a:t> Дом - сфера комфортен для жилья. </a:t>
            </a:r>
          </a:p>
          <a:p>
            <a:pPr algn="ctr"/>
            <a:r>
              <a:rPr lang="ru-RU" b="1" dirty="0" smtClean="0"/>
              <a:t>Дом - сфера "</a:t>
            </a:r>
            <a:r>
              <a:rPr lang="ru-RU" b="1" dirty="0" err="1" smtClean="0"/>
              <a:t>Салекс</a:t>
            </a:r>
            <a:r>
              <a:rPr lang="ru-RU" b="1" dirty="0" smtClean="0"/>
              <a:t>" </a:t>
            </a:r>
            <a:r>
              <a:rPr lang="ru-RU" b="1" dirty="0" err="1" smtClean="0"/>
              <a:t>Чп</a:t>
            </a:r>
            <a:r>
              <a:rPr lang="ru-RU" b="1" dirty="0" smtClean="0"/>
              <a:t> Иващенко... 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143116"/>
            <a:ext cx="511256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571480"/>
            <a:ext cx="628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Дома архитектора Гребнева Виталия Николаевича в Подмосковье</a:t>
            </a:r>
            <a:endParaRPr lang="ru-RU" sz="24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500174"/>
            <a:ext cx="568863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 algn="ctr">
              <a:spcBef>
                <a:spcPct val="0"/>
              </a:spcBef>
              <a:buNone/>
            </a:pPr>
            <a:r>
              <a:rPr lang="ru-RU" sz="2400" b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Задания по группам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Сделать презентацию по темам: </a:t>
            </a:r>
          </a:p>
          <a:p>
            <a:pPr marL="0" indent="0">
              <a:spcBef>
                <a:spcPct val="0"/>
              </a:spcBef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«Конус в нашей жизни»</a:t>
            </a:r>
          </a:p>
          <a:p>
            <a:pPr marL="0" indent="0">
              <a:spcBef>
                <a:spcPct val="0"/>
              </a:spcBef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«Цилиндр в нашей жизни»</a:t>
            </a:r>
          </a:p>
          <a:p>
            <a:pPr marL="0" indent="0">
              <a:spcBef>
                <a:spcPct val="0"/>
              </a:spcBef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«Шар в нашей жизни»</a:t>
            </a:r>
          </a:p>
          <a:p>
            <a:pPr marL="0" indent="0">
              <a:spcBef>
                <a:spcPct val="0"/>
              </a:spcBef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«Тела вращения в архитектуре»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/>
          </a:p>
        </p:txBody>
      </p:sp>
      <p:pic>
        <p:nvPicPr>
          <p:cNvPr id="8198" name="Picture 6" descr="https://im0-tub-ru.yandex.net/i?id=a40dec9e1fdcd45b78a34fd0f50a22f0&amp;n=33&amp;h=215&amp;w=1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714488"/>
            <a:ext cx="2428892" cy="40481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6727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Группа 60"/>
          <p:cNvGrpSpPr/>
          <p:nvPr/>
        </p:nvGrpSpPr>
        <p:grpSpPr>
          <a:xfrm>
            <a:off x="6143636" y="1857364"/>
            <a:ext cx="2071702" cy="2663825"/>
            <a:chOff x="6215074" y="1928802"/>
            <a:chExt cx="2071702" cy="2663825"/>
          </a:xfrm>
        </p:grpSpPr>
        <p:sp>
          <p:nvSpPr>
            <p:cNvPr id="11" name="Oval 9"/>
            <p:cNvSpPr>
              <a:spLocks noChangeArrowheads="1"/>
            </p:cNvSpPr>
            <p:nvPr/>
          </p:nvSpPr>
          <p:spPr bwMode="auto">
            <a:xfrm flipV="1">
              <a:off x="6215074" y="4376727"/>
              <a:ext cx="2071702" cy="21590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 rot="10800000">
              <a:off x="6215074" y="2000240"/>
              <a:ext cx="2071702" cy="936625"/>
            </a:xfrm>
            <a:custGeom>
              <a:avLst/>
              <a:gdLst>
                <a:gd name="T0" fmla="*/ 2147483647 w 21600"/>
                <a:gd name="T1" fmla="*/ 880562125 h 21600"/>
                <a:gd name="T2" fmla="*/ 2147483647 w 21600"/>
                <a:gd name="T3" fmla="*/ 1761122862 h 21600"/>
                <a:gd name="T4" fmla="*/ 799771881 w 21600"/>
                <a:gd name="T5" fmla="*/ 88056212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1"/>
            <p:cNvSpPr>
              <a:spLocks noChangeArrowheads="1"/>
            </p:cNvSpPr>
            <p:nvPr/>
          </p:nvSpPr>
          <p:spPr bwMode="auto">
            <a:xfrm>
              <a:off x="6215074" y="2865427"/>
              <a:ext cx="2071702" cy="144463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6733571" y="1928802"/>
              <a:ext cx="1034708" cy="144463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Юрта степных кочевников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Цилиндр + усеченный конус</a:t>
            </a:r>
            <a:endParaRPr lang="ru-RU" sz="4000" dirty="0"/>
          </a:p>
        </p:txBody>
      </p:sp>
      <p:pic>
        <p:nvPicPr>
          <p:cNvPr id="4" name="Picture 2" descr="pic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85926"/>
            <a:ext cx="4876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1" name="Прямая соединительная линия 30"/>
          <p:cNvCxnSpPr>
            <a:stCxn id="13" idx="2"/>
            <a:endCxn id="11" idx="2"/>
          </p:cNvCxnSpPr>
          <p:nvPr/>
        </p:nvCxnSpPr>
        <p:spPr bwMode="auto">
          <a:xfrm rot="10800000" flipV="1">
            <a:off x="6143636" y="2866221"/>
            <a:ext cx="1588" cy="1547018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Прямая соединительная линия 32"/>
          <p:cNvCxnSpPr>
            <a:stCxn id="13" idx="2"/>
            <a:endCxn id="11" idx="2"/>
          </p:cNvCxnSpPr>
          <p:nvPr/>
        </p:nvCxnSpPr>
        <p:spPr bwMode="auto">
          <a:xfrm rot="10800000" flipV="1">
            <a:off x="6143636" y="2866221"/>
            <a:ext cx="1588" cy="1547018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Прямая соединительная линия 34"/>
          <p:cNvCxnSpPr>
            <a:stCxn id="13" idx="2"/>
            <a:endCxn id="11" idx="2"/>
          </p:cNvCxnSpPr>
          <p:nvPr/>
        </p:nvCxnSpPr>
        <p:spPr bwMode="auto">
          <a:xfrm rot="10800000" flipV="1">
            <a:off x="6143636" y="2866221"/>
            <a:ext cx="1588" cy="1547018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Прямая соединительная линия 39"/>
          <p:cNvCxnSpPr>
            <a:stCxn id="13" idx="6"/>
            <a:endCxn id="11" idx="6"/>
          </p:cNvCxnSpPr>
          <p:nvPr/>
        </p:nvCxnSpPr>
        <p:spPr bwMode="auto">
          <a:xfrm>
            <a:off x="8215338" y="2866221"/>
            <a:ext cx="1588" cy="1547018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Прямая соединительная линия 42"/>
          <p:cNvCxnSpPr>
            <a:stCxn id="13" idx="4"/>
            <a:endCxn id="11" idx="4"/>
          </p:cNvCxnSpPr>
          <p:nvPr/>
        </p:nvCxnSpPr>
        <p:spPr bwMode="auto">
          <a:xfrm rot="5400000">
            <a:off x="6496069" y="3621870"/>
            <a:ext cx="1366837" cy="1588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Прямая соединительная линия 49"/>
          <p:cNvCxnSpPr>
            <a:stCxn id="13" idx="2"/>
            <a:endCxn id="11" idx="2"/>
          </p:cNvCxnSpPr>
          <p:nvPr/>
        </p:nvCxnSpPr>
        <p:spPr bwMode="auto">
          <a:xfrm rot="10800000" flipV="1">
            <a:off x="6143636" y="2866221"/>
            <a:ext cx="1588" cy="1547018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Прямая соединительная линия 58"/>
          <p:cNvCxnSpPr>
            <a:stCxn id="13" idx="2"/>
            <a:endCxn id="11" idx="2"/>
          </p:cNvCxnSpPr>
          <p:nvPr/>
        </p:nvCxnSpPr>
        <p:spPr bwMode="auto">
          <a:xfrm rot="10800000" flipV="1">
            <a:off x="6143636" y="2866221"/>
            <a:ext cx="1588" cy="1547018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214950"/>
            <a:ext cx="5857916" cy="607488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2800" b="1" dirty="0" smtClean="0"/>
              <a:t>« Наука без практики похожа на стоячую воду, а ум человека, не находя себе применения, чахнет»</a:t>
            </a:r>
            <a:br>
              <a:rPr lang="ru-RU" sz="2800" b="1" dirty="0" smtClean="0"/>
            </a:br>
            <a:r>
              <a:rPr lang="ru-RU" sz="2800" dirty="0" smtClean="0"/>
              <a:t>« Трактат о живописи» </a:t>
            </a:r>
            <a:br>
              <a:rPr lang="ru-RU" sz="2800" dirty="0" smtClean="0"/>
            </a:br>
            <a:r>
              <a:rPr lang="ru-RU" sz="2800" dirty="0" smtClean="0"/>
              <a:t>Леонардо да Винчи. 1651г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Математика нужна	</a:t>
            </a:r>
          </a:p>
          <a:p>
            <a:pPr>
              <a:buNone/>
            </a:pPr>
            <a:r>
              <a:rPr lang="ru-RU" dirty="0" smtClean="0"/>
              <a:t>  В каждом деле нам всегда:</a:t>
            </a:r>
          </a:p>
          <a:p>
            <a:pPr>
              <a:buNone/>
            </a:pPr>
            <a:r>
              <a:rPr lang="ru-RU" dirty="0" smtClean="0"/>
              <a:t>  И в ученье, и в работе</a:t>
            </a:r>
          </a:p>
          <a:p>
            <a:pPr>
              <a:buNone/>
            </a:pPr>
            <a:r>
              <a:rPr lang="ru-RU" dirty="0" smtClean="0"/>
              <a:t>  Помогает нам она.</a:t>
            </a:r>
          </a:p>
          <a:p>
            <a:pPr>
              <a:buNone/>
            </a:pPr>
            <a:r>
              <a:rPr lang="ru-RU" dirty="0" smtClean="0"/>
              <a:t>  Космонавтам, морякам,</a:t>
            </a:r>
          </a:p>
          <a:p>
            <a:pPr>
              <a:buNone/>
            </a:pPr>
            <a:r>
              <a:rPr lang="ru-RU" dirty="0" smtClean="0"/>
              <a:t>  Трактористам , поварам,</a:t>
            </a:r>
          </a:p>
          <a:p>
            <a:pPr>
              <a:buNone/>
            </a:pPr>
            <a:r>
              <a:rPr lang="ru-RU" dirty="0" smtClean="0"/>
              <a:t>  Всем подряд без исключенья</a:t>
            </a:r>
          </a:p>
          <a:p>
            <a:pPr>
              <a:buNone/>
            </a:pPr>
            <a:r>
              <a:rPr lang="ru-RU" dirty="0" smtClean="0"/>
              <a:t>  Математика нужна.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4071942"/>
            <a:ext cx="1714512" cy="162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D:\ANUTA\151\КОНКУРС\co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1500175"/>
            <a:ext cx="1714512" cy="177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214313" y="1285875"/>
            <a:ext cx="8786812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Назовите тела вращения и  формулы для нахождения площадей поверхностей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4357686" y="3429000"/>
            <a:ext cx="1857388" cy="387798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2400" dirty="0">
                <a:cs typeface="Times New Roman" pitchFamily="18" charset="0"/>
              </a:rPr>
              <a:t>S</a:t>
            </a:r>
            <a:r>
              <a:rPr lang="en-US" sz="2400" dirty="0" smtClean="0">
                <a:latin typeface="+mn-lt"/>
                <a:cs typeface="Times New Roman" pitchFamily="18" charset="0"/>
              </a:rPr>
              <a:t>=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dirty="0" smtClean="0">
                <a:latin typeface="+mn-lt"/>
                <a:cs typeface="Times New Roman" pitchFamily="18" charset="0"/>
              </a:rPr>
              <a:t>R(L+ </a:t>
            </a:r>
            <a:r>
              <a:rPr lang="en-US" sz="2400" dirty="0" smtClean="0">
                <a:cs typeface="Times New Roman" pitchFamily="18" charset="0"/>
              </a:rPr>
              <a:t>R)</a:t>
            </a:r>
            <a:endParaRPr lang="ru-RU" sz="2400" dirty="0" smtClean="0"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42977" y="3357562"/>
            <a:ext cx="2071701" cy="387798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+mn-lt"/>
                <a:cs typeface="Times New Roman" pitchFamily="18" charset="0"/>
              </a:rPr>
              <a:t>S=2</a:t>
            </a:r>
            <a:r>
              <a:rPr lang="el-GR" sz="2400" dirty="0">
                <a:cs typeface="Times New Roman" pitchFamily="18" charset="0"/>
              </a:rPr>
              <a:t> π </a:t>
            </a:r>
            <a:r>
              <a:rPr lang="en-US" sz="2400" dirty="0" smtClean="0">
                <a:latin typeface="+mn-lt"/>
                <a:cs typeface="Times New Roman" pitchFamily="18" charset="0"/>
              </a:rPr>
              <a:t>R</a:t>
            </a:r>
            <a:r>
              <a:rPr lang="ru-RU" sz="2400" dirty="0" smtClean="0">
                <a:latin typeface="+mn-lt"/>
                <a:cs typeface="Times New Roman" pitchFamily="18" charset="0"/>
              </a:rPr>
              <a:t>(</a:t>
            </a:r>
            <a:r>
              <a:rPr lang="en-US" sz="2400" dirty="0" smtClean="0">
                <a:latin typeface="+mn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n-lt"/>
                <a:cs typeface="Times New Roman" pitchFamily="18" charset="0"/>
              </a:rPr>
              <a:t>h+</a:t>
            </a:r>
            <a:r>
              <a:rPr lang="en-US" sz="2400" dirty="0" err="1" smtClean="0">
                <a:cs typeface="Times New Roman" pitchFamily="18" charset="0"/>
              </a:rPr>
              <a:t>R</a:t>
            </a:r>
            <a:r>
              <a:rPr lang="en-US" sz="2400" dirty="0" smtClean="0">
                <a:cs typeface="Times New Roman" pitchFamily="18" charset="0"/>
              </a:rPr>
              <a:t>)</a:t>
            </a:r>
            <a:endParaRPr lang="en-US" sz="2400" dirty="0">
              <a:latin typeface="+mn-lt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0" y="5786454"/>
            <a:ext cx="1571625" cy="395287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+mn-lt"/>
              </a:rPr>
              <a:t>S=4</a:t>
            </a:r>
            <a:r>
              <a:rPr lang="el-GR" sz="2400" dirty="0">
                <a:latin typeface="+mn-lt"/>
                <a:cs typeface="Times New Roman" pitchFamily="18" charset="0"/>
              </a:rPr>
              <a:t>π</a:t>
            </a:r>
            <a:r>
              <a:rPr lang="en-US" sz="2400" dirty="0" smtClean="0">
                <a:latin typeface="+mn-lt"/>
                <a:cs typeface="Times New Roman" pitchFamily="18" charset="0"/>
              </a:rPr>
              <a:t>R</a:t>
            </a:r>
            <a:r>
              <a:rPr lang="en-US" sz="2400" baseline="30000" dirty="0" smtClean="0">
                <a:cs typeface="Times New Roman" pitchFamily="18" charset="0"/>
              </a:rPr>
              <a:t>2</a:t>
            </a:r>
            <a:endParaRPr lang="en-US" sz="2400" baseline="30000" dirty="0">
              <a:latin typeface="+mn-lt"/>
              <a:cs typeface="Times New Roman" pitchFamily="18" charset="0"/>
            </a:endParaRPr>
          </a:p>
        </p:txBody>
      </p:sp>
      <p:pic>
        <p:nvPicPr>
          <p:cNvPr id="15362" name="Picture 2" descr="Усеченный конус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28" y="4071943"/>
            <a:ext cx="1823948" cy="1714512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928662" y="5857892"/>
            <a:ext cx="3214710" cy="683264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 smtClean="0">
              <a:latin typeface="+mn-lt"/>
              <a:cs typeface="Times New Roman" pitchFamily="18" charset="0"/>
            </a:endParaRP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+mn-lt"/>
              <a:cs typeface="Times New Roman" pitchFamily="18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428736"/>
            <a:ext cx="1964260" cy="18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142976" y="6000768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S=</a:t>
            </a:r>
            <a:r>
              <a:rPr lang="el-GR" sz="2400" dirty="0" smtClean="0"/>
              <a:t>π</a:t>
            </a:r>
            <a:r>
              <a:rPr lang="en-US" sz="2400" dirty="0" smtClean="0"/>
              <a:t>L(</a:t>
            </a:r>
            <a:r>
              <a:rPr lang="en-US" sz="2400" dirty="0" err="1" smtClean="0"/>
              <a:t>R+r</a:t>
            </a:r>
            <a:r>
              <a:rPr lang="en-US" sz="2400" dirty="0" smtClean="0"/>
              <a:t>)+</a:t>
            </a:r>
            <a:r>
              <a:rPr lang="el-GR" sz="2400" dirty="0" smtClean="0"/>
              <a:t>π</a:t>
            </a:r>
            <a:r>
              <a:rPr lang="en-US" sz="2400" dirty="0" smtClean="0"/>
              <a:t>(</a:t>
            </a:r>
            <a:r>
              <a:rPr lang="en-US" sz="2400" dirty="0" smtClean="0">
                <a:cs typeface="Times New Roman" pitchFamily="18" charset="0"/>
              </a:rPr>
              <a:t>R</a:t>
            </a:r>
            <a:r>
              <a:rPr lang="en-US" sz="2400" baseline="30000" dirty="0" smtClean="0">
                <a:cs typeface="Times New Roman" pitchFamily="18" charset="0"/>
              </a:rPr>
              <a:t>2</a:t>
            </a:r>
            <a:r>
              <a:rPr lang="en-US" sz="2400" dirty="0" smtClean="0"/>
              <a:t>+ </a:t>
            </a:r>
            <a:r>
              <a:rPr lang="en-US" sz="2400" dirty="0" smtClean="0">
                <a:cs typeface="Times New Roman" pitchFamily="18" charset="0"/>
              </a:rPr>
              <a:t>r</a:t>
            </a:r>
            <a:r>
              <a:rPr lang="en-US" sz="2400" baseline="30000" dirty="0" smtClean="0">
                <a:cs typeface="Times New Roman" pitchFamily="18" charset="0"/>
              </a:rPr>
              <a:t>2     </a:t>
            </a:r>
            <a:endParaRPr lang="ru-RU" sz="2400" dirty="0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3428992" y="6143644"/>
            <a:ext cx="357190" cy="24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baseline="300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40244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4071942"/>
            <a:ext cx="1714512" cy="159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7" name="TextBox 12"/>
          <p:cNvSpPr txBox="1">
            <a:spLocks noChangeArrowheads="1"/>
          </p:cNvSpPr>
          <p:nvPr/>
        </p:nvSpPr>
        <p:spPr bwMode="auto">
          <a:xfrm>
            <a:off x="7000875" y="6143625"/>
            <a:ext cx="1285875" cy="369888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pic>
        <p:nvPicPr>
          <p:cNvPr id="15" name="Picture 3" descr="D:\ANUTA\151\КОНКУРС\co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6" y="1428736"/>
            <a:ext cx="1785938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214313" y="1285875"/>
            <a:ext cx="8786812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Назовите   формулы для нахождения  объемов тел вращения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4357686" y="3500438"/>
            <a:ext cx="1805682" cy="39370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cs typeface="Times New Roman" pitchFamily="18" charset="0"/>
              </a:rPr>
              <a:t>V=1/3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dirty="0">
                <a:latin typeface="+mn-lt"/>
                <a:cs typeface="Times New Roman" pitchFamily="18" charset="0"/>
              </a:rPr>
              <a:t>R</a:t>
            </a:r>
            <a:r>
              <a:rPr lang="en-US" sz="2400" baseline="30000" dirty="0">
                <a:latin typeface="+mn-lt"/>
                <a:cs typeface="Times New Roman" pitchFamily="18" charset="0"/>
              </a:rPr>
              <a:t>2</a:t>
            </a:r>
            <a:r>
              <a:rPr lang="en-US" sz="2400" dirty="0">
                <a:latin typeface="+mn-lt"/>
                <a:cs typeface="Times New Roman" pitchFamily="18" charset="0"/>
              </a:rPr>
              <a:t>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57290" y="3500438"/>
            <a:ext cx="1928826" cy="39370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cs typeface="Times New Roman" pitchFamily="18" charset="0"/>
              </a:rPr>
              <a:t>V=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dirty="0">
                <a:latin typeface="+mn-lt"/>
                <a:cs typeface="Times New Roman" pitchFamily="18" charset="0"/>
              </a:rPr>
              <a:t>R</a:t>
            </a:r>
            <a:r>
              <a:rPr lang="en-US" sz="2400" baseline="30000" dirty="0">
                <a:latin typeface="+mn-lt"/>
                <a:cs typeface="Times New Roman" pitchFamily="18" charset="0"/>
              </a:rPr>
              <a:t>2</a:t>
            </a:r>
            <a:r>
              <a:rPr lang="en-US" sz="2400" dirty="0">
                <a:latin typeface="+mn-lt"/>
                <a:cs typeface="Times New Roman" pitchFamily="18" charset="0"/>
              </a:rPr>
              <a:t>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00562" y="5715016"/>
            <a:ext cx="1643063" cy="395287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+mn-lt"/>
              </a:rPr>
              <a:t>V=4/3</a:t>
            </a:r>
            <a:r>
              <a:rPr lang="el-GR" sz="2400" dirty="0" smtClean="0">
                <a:latin typeface="+mn-lt"/>
                <a:cs typeface="Times New Roman" pitchFamily="18" charset="0"/>
              </a:rPr>
              <a:t>π</a:t>
            </a:r>
            <a:r>
              <a:rPr lang="en-US" sz="2400" dirty="0">
                <a:latin typeface="+mn-lt"/>
                <a:cs typeface="Times New Roman" pitchFamily="18" charset="0"/>
              </a:rPr>
              <a:t>R</a:t>
            </a:r>
            <a:r>
              <a:rPr lang="en-US" sz="2400" baseline="30000" dirty="0">
                <a:latin typeface="+mn-lt"/>
                <a:cs typeface="Times New Roman" pitchFamily="18" charset="0"/>
              </a:rPr>
              <a:t>3</a:t>
            </a:r>
          </a:p>
        </p:txBody>
      </p:sp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428736"/>
            <a:ext cx="1964260" cy="18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 descr="Усеченный конус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4071943"/>
            <a:ext cx="1823948" cy="1714512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928662" y="5857892"/>
            <a:ext cx="2928958" cy="387798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cs typeface="Times New Roman" pitchFamily="18" charset="0"/>
              </a:rPr>
              <a:t>V=1/3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h(</a:t>
            </a:r>
            <a:r>
              <a:rPr lang="en-US" sz="2400" dirty="0" smtClean="0">
                <a:latin typeface="+mn-lt"/>
                <a:cs typeface="Times New Roman" pitchFamily="18" charset="0"/>
              </a:rPr>
              <a:t>R</a:t>
            </a:r>
            <a:r>
              <a:rPr lang="en-US" sz="2400" baseline="30000" dirty="0" smtClean="0">
                <a:latin typeface="+mn-lt"/>
                <a:cs typeface="Times New Roman" pitchFamily="18" charset="0"/>
              </a:rPr>
              <a:t>2</a:t>
            </a:r>
            <a:r>
              <a:rPr lang="en-US" sz="2400" dirty="0" smtClean="0">
                <a:latin typeface="+mn-lt"/>
                <a:cs typeface="Times New Roman" pitchFamily="18" charset="0"/>
              </a:rPr>
              <a:t> +</a:t>
            </a:r>
            <a:r>
              <a:rPr lang="en-US" sz="2400" dirty="0" err="1" smtClean="0">
                <a:latin typeface="+mn-lt"/>
                <a:cs typeface="Times New Roman" pitchFamily="18" charset="0"/>
              </a:rPr>
              <a:t>Rr</a:t>
            </a:r>
            <a:r>
              <a:rPr lang="en-US" sz="2400" dirty="0" smtClean="0">
                <a:cs typeface="Times New Roman" pitchFamily="18" charset="0"/>
              </a:rPr>
              <a:t> + r</a:t>
            </a:r>
            <a:r>
              <a:rPr lang="en-US" sz="2400" baseline="30000" dirty="0" smtClean="0">
                <a:cs typeface="Times New Roman" pitchFamily="18" charset="0"/>
              </a:rPr>
              <a:t>2</a:t>
            </a:r>
            <a:r>
              <a:rPr lang="en-US" sz="2400" dirty="0" smtClean="0">
                <a:cs typeface="Times New Roman" pitchFamily="18" charset="0"/>
              </a:rPr>
              <a:t>)</a:t>
            </a:r>
            <a:endParaRPr lang="en-US" sz="2400" dirty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63833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dirty="0" smtClean="0"/>
              <a:t>Жилища разных народов</a:t>
            </a:r>
            <a:endParaRPr lang="ru-RU" dirty="0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071546"/>
            <a:ext cx="5500726" cy="408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1538" y="5429264"/>
            <a:ext cx="5000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Чум - жилище народов Севера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58016" y="3357562"/>
            <a:ext cx="2071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/>
              <a:t>H =4</a:t>
            </a:r>
            <a:r>
              <a:rPr lang="ru-RU" sz="2400" b="1" dirty="0" smtClean="0"/>
              <a:t>м, </a:t>
            </a:r>
            <a:r>
              <a:rPr lang="en-US" sz="2400" b="1" dirty="0" smtClean="0"/>
              <a:t>R =3</a:t>
            </a:r>
            <a:r>
              <a:rPr lang="ru-RU" sz="2400" b="1" dirty="0" smtClean="0"/>
              <a:t>м</a:t>
            </a:r>
            <a:endParaRPr lang="ru-RU" sz="2400" b="1" dirty="0"/>
          </a:p>
        </p:txBody>
      </p:sp>
      <p:grpSp>
        <p:nvGrpSpPr>
          <p:cNvPr id="9" name="Group 97"/>
          <p:cNvGrpSpPr>
            <a:grpSpLocks/>
          </p:cNvGrpSpPr>
          <p:nvPr/>
        </p:nvGrpSpPr>
        <p:grpSpPr bwMode="auto">
          <a:xfrm>
            <a:off x="6643702" y="1142984"/>
            <a:ext cx="2233613" cy="1512887"/>
            <a:chOff x="158" y="2205"/>
            <a:chExt cx="1407" cy="953"/>
          </a:xfrm>
        </p:grpSpPr>
        <p:grpSp>
          <p:nvGrpSpPr>
            <p:cNvPr id="10" name="Group 44"/>
            <p:cNvGrpSpPr>
              <a:grpSpLocks/>
            </p:cNvGrpSpPr>
            <p:nvPr/>
          </p:nvGrpSpPr>
          <p:grpSpPr bwMode="auto">
            <a:xfrm>
              <a:off x="158" y="2206"/>
              <a:ext cx="1407" cy="970"/>
              <a:chOff x="249" y="2069"/>
              <a:chExt cx="726" cy="692"/>
            </a:xfrm>
          </p:grpSpPr>
          <p:grpSp>
            <p:nvGrpSpPr>
              <p:cNvPr id="13" name="Group 29"/>
              <p:cNvGrpSpPr>
                <a:grpSpLocks/>
              </p:cNvGrpSpPr>
              <p:nvPr/>
            </p:nvGrpSpPr>
            <p:grpSpPr bwMode="auto">
              <a:xfrm>
                <a:off x="249" y="2079"/>
                <a:ext cx="726" cy="682"/>
                <a:chOff x="3288" y="1842"/>
                <a:chExt cx="590" cy="363"/>
              </a:xfrm>
            </p:grpSpPr>
            <p:sp>
              <p:nvSpPr>
                <p:cNvPr id="19" name="Oval 26"/>
                <p:cNvSpPr>
                  <a:spLocks noChangeArrowheads="1"/>
                </p:cNvSpPr>
                <p:nvPr/>
              </p:nvSpPr>
              <p:spPr bwMode="auto">
                <a:xfrm>
                  <a:off x="3288" y="2115"/>
                  <a:ext cx="590" cy="90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100000" t="100000"/>
                  </a:path>
                </a:gra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20" name="AutoShape 28"/>
                <p:cNvSpPr>
                  <a:spLocks noChangeArrowheads="1"/>
                </p:cNvSpPr>
                <p:nvPr/>
              </p:nvSpPr>
              <p:spPr bwMode="auto">
                <a:xfrm>
                  <a:off x="3288" y="1842"/>
                  <a:ext cx="590" cy="318"/>
                </a:xfrm>
                <a:prstGeom prst="triangle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6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grpSp>
            <p:nvGrpSpPr>
              <p:cNvPr id="14" name="Group 43"/>
              <p:cNvGrpSpPr>
                <a:grpSpLocks/>
              </p:cNvGrpSpPr>
              <p:nvPr/>
            </p:nvGrpSpPr>
            <p:grpSpPr bwMode="auto">
              <a:xfrm>
                <a:off x="249" y="2069"/>
                <a:ext cx="363" cy="590"/>
                <a:chOff x="249" y="2069"/>
                <a:chExt cx="363" cy="590"/>
              </a:xfrm>
            </p:grpSpPr>
            <p:grpSp>
              <p:nvGrpSpPr>
                <p:cNvPr id="15" name="Group 41"/>
                <p:cNvGrpSpPr>
                  <a:grpSpLocks/>
                </p:cNvGrpSpPr>
                <p:nvPr/>
              </p:nvGrpSpPr>
              <p:grpSpPr bwMode="auto">
                <a:xfrm>
                  <a:off x="249" y="2069"/>
                  <a:ext cx="363" cy="590"/>
                  <a:chOff x="249" y="2069"/>
                  <a:chExt cx="363" cy="590"/>
                </a:xfrm>
              </p:grpSpPr>
              <p:sp>
                <p:nvSpPr>
                  <p:cNvPr id="17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249" y="2659"/>
                    <a:ext cx="363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6666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8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612" y="2069"/>
                    <a:ext cx="0" cy="590"/>
                  </a:xfrm>
                  <a:prstGeom prst="line">
                    <a:avLst/>
                  </a:prstGeom>
                  <a:noFill/>
                  <a:ln w="38100">
                    <a:solidFill>
                      <a:srgbClr val="6666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</p:grpSp>
            <p:sp>
              <p:nvSpPr>
                <p:cNvPr id="16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249" y="2069"/>
                  <a:ext cx="363" cy="590"/>
                </a:xfrm>
                <a:prstGeom prst="line">
                  <a:avLst/>
                </a:prstGeom>
                <a:noFill/>
                <a:ln w="38100">
                  <a:solidFill>
                    <a:srgbClr val="6666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dirty="0"/>
                </a:p>
              </p:txBody>
            </p:sp>
          </p:grpSp>
        </p:grpSp>
        <p:sp>
          <p:nvSpPr>
            <p:cNvPr id="11" name="Text Box 51"/>
            <p:cNvSpPr txBox="1">
              <a:spLocks noChangeArrowheads="1"/>
            </p:cNvSpPr>
            <p:nvPr/>
          </p:nvSpPr>
          <p:spPr bwMode="auto">
            <a:xfrm>
              <a:off x="862" y="2523"/>
              <a:ext cx="43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/>
                <a:t>H</a:t>
              </a:r>
              <a:endParaRPr lang="ru-RU" b="1" dirty="0"/>
            </a:p>
          </p:txBody>
        </p:sp>
        <p:sp>
          <p:nvSpPr>
            <p:cNvPr id="12" name="Text Box 52"/>
            <p:cNvSpPr txBox="1">
              <a:spLocks noChangeArrowheads="1"/>
            </p:cNvSpPr>
            <p:nvPr/>
          </p:nvSpPr>
          <p:spPr bwMode="auto">
            <a:xfrm>
              <a:off x="340" y="2840"/>
              <a:ext cx="4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/>
                <a:t>R</a:t>
              </a:r>
              <a:endParaRPr lang="ru-RU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/>
              <a:t>Жилища разных народов</a:t>
            </a:r>
            <a:endParaRPr lang="ru-RU" dirty="0"/>
          </a:p>
        </p:txBody>
      </p:sp>
      <p:pic>
        <p:nvPicPr>
          <p:cNvPr id="4" name="Содержимое 3" descr="1236331408a4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142984"/>
            <a:ext cx="5844927" cy="38576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348" y="5429264"/>
            <a:ext cx="5643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Жилища народов </a:t>
            </a:r>
            <a:r>
              <a:rPr lang="ru-RU" sz="2400" b="1" dirty="0" err="1" smtClean="0"/>
              <a:t>кирди</a:t>
            </a:r>
            <a:r>
              <a:rPr lang="ru-RU" sz="2400" b="1" dirty="0" smtClean="0"/>
              <a:t> в Камеруне</a:t>
            </a:r>
            <a:endParaRPr lang="ru-RU" sz="2400" dirty="0"/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6500826" y="1142984"/>
            <a:ext cx="2214578" cy="2224093"/>
            <a:chOff x="3787" y="2024"/>
            <a:chExt cx="771" cy="680"/>
          </a:xfrm>
        </p:grpSpPr>
        <p:grpSp>
          <p:nvGrpSpPr>
            <p:cNvPr id="7" name="Group 10"/>
            <p:cNvGrpSpPr>
              <a:grpSpLocks/>
            </p:cNvGrpSpPr>
            <p:nvPr/>
          </p:nvGrpSpPr>
          <p:grpSpPr bwMode="auto">
            <a:xfrm>
              <a:off x="4014" y="2024"/>
              <a:ext cx="544" cy="680"/>
              <a:chOff x="4014" y="2024"/>
              <a:chExt cx="544" cy="680"/>
            </a:xfrm>
          </p:grpSpPr>
          <p:sp>
            <p:nvSpPr>
              <p:cNvPr id="10" name="AutoShape 11"/>
              <p:cNvSpPr>
                <a:spLocks noChangeArrowheads="1"/>
              </p:cNvSpPr>
              <p:nvPr/>
            </p:nvSpPr>
            <p:spPr bwMode="auto">
              <a:xfrm>
                <a:off x="4014" y="2024"/>
                <a:ext cx="544" cy="680"/>
              </a:xfrm>
              <a:prstGeom prst="can">
                <a:avLst>
                  <a:gd name="adj" fmla="val 31250"/>
                </a:avLst>
              </a:prstGeom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/>
              </a:p>
            </p:txBody>
          </p:sp>
          <p:grpSp>
            <p:nvGrpSpPr>
              <p:cNvPr id="11" name="Group 12"/>
              <p:cNvGrpSpPr>
                <a:grpSpLocks/>
              </p:cNvGrpSpPr>
              <p:nvPr/>
            </p:nvGrpSpPr>
            <p:grpSpPr bwMode="auto">
              <a:xfrm>
                <a:off x="4014" y="2115"/>
                <a:ext cx="272" cy="499"/>
                <a:chOff x="4014" y="2115"/>
                <a:chExt cx="272" cy="499"/>
              </a:xfrm>
            </p:grpSpPr>
            <p:sp>
              <p:nvSpPr>
                <p:cNvPr id="12" name="Line 13"/>
                <p:cNvSpPr>
                  <a:spLocks noChangeShapeType="1"/>
                </p:cNvSpPr>
                <p:nvPr/>
              </p:nvSpPr>
              <p:spPr bwMode="auto">
                <a:xfrm>
                  <a:off x="4014" y="2614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13" name="Line 14"/>
                <p:cNvSpPr>
                  <a:spLocks noChangeShapeType="1"/>
                </p:cNvSpPr>
                <p:nvPr/>
              </p:nvSpPr>
              <p:spPr bwMode="auto">
                <a:xfrm>
                  <a:off x="4014" y="2115"/>
                  <a:ext cx="0" cy="49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dirty="0"/>
                </a:p>
              </p:txBody>
            </p:sp>
          </p:grpSp>
        </p:grp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3787" y="2251"/>
              <a:ext cx="122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/>
                <a:t>H</a:t>
              </a:r>
              <a:endParaRPr lang="ru-RU" b="1" dirty="0"/>
            </a:p>
          </p:txBody>
        </p:sp>
        <p:sp>
          <p:nvSpPr>
            <p:cNvPr id="9" name="Rectangle 16"/>
            <p:cNvSpPr>
              <a:spLocks noChangeArrowheads="1"/>
            </p:cNvSpPr>
            <p:nvPr/>
          </p:nvSpPr>
          <p:spPr bwMode="auto">
            <a:xfrm>
              <a:off x="4014" y="2387"/>
              <a:ext cx="122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/>
                <a:t>R</a:t>
              </a:r>
              <a:endParaRPr lang="ru-RU" b="1" dirty="0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929454" y="3500438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R</a:t>
            </a:r>
            <a:r>
              <a:rPr lang="ru-RU" sz="2400" b="1" dirty="0" smtClean="0"/>
              <a:t> =2м, </a:t>
            </a:r>
            <a:r>
              <a:rPr lang="en-US" sz="2400" b="1" dirty="0" smtClean="0"/>
              <a:t>H</a:t>
            </a:r>
            <a:r>
              <a:rPr lang="ru-RU" sz="2400" b="1" dirty="0" smtClean="0"/>
              <a:t> =6м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Жилища разных народов</a:t>
            </a:r>
            <a:endParaRPr lang="ru-RU" dirty="0"/>
          </a:p>
        </p:txBody>
      </p:sp>
      <p:pic>
        <p:nvPicPr>
          <p:cNvPr id="4" name="Picture 2" descr="pic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357298"/>
            <a:ext cx="614366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14348" y="5214950"/>
            <a:ext cx="5429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Снежный дом эскимосов - иглу</a:t>
            </a:r>
            <a:endParaRPr lang="ru-RU" sz="2400" dirty="0"/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6643702" y="1357298"/>
          <a:ext cx="2286048" cy="1731831"/>
        </p:xfrm>
        <a:graphic>
          <a:graphicData uri="http://schemas.openxmlformats.org/presentationml/2006/ole">
            <p:oleObj spid="_x0000_s31746" r:id="rId4" imgW="5818632" imgH="3617976" progId="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143768" y="3429000"/>
            <a:ext cx="1285884" cy="387798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cs typeface="Times New Roman" pitchFamily="18" charset="0"/>
              </a:rPr>
              <a:t>R=3 </a:t>
            </a:r>
            <a:r>
              <a:rPr lang="ru-RU" sz="2400" dirty="0" smtClean="0">
                <a:cs typeface="Times New Roman" pitchFamily="18" charset="0"/>
              </a:rPr>
              <a:t>м</a:t>
            </a:r>
            <a:endParaRPr lang="ru-RU" sz="2400" dirty="0" smtClean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Жилища разных народов</a:t>
            </a:r>
            <a:endParaRPr lang="ru-RU" dirty="0"/>
          </a:p>
        </p:txBody>
      </p:sp>
      <p:pic>
        <p:nvPicPr>
          <p:cNvPr id="4" name="Содержимое 3" descr="dom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214422"/>
            <a:ext cx="4786346" cy="38529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5429264"/>
            <a:ext cx="5221559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latin typeface="+mn-lt"/>
                <a:cs typeface="Times New Roman" pitchFamily="18" charset="0"/>
              </a:rPr>
              <a:t>Русская изба – наше обычное жилье</a:t>
            </a:r>
          </a:p>
        </p:txBody>
      </p:sp>
      <p:grpSp>
        <p:nvGrpSpPr>
          <p:cNvPr id="6" name="Группа 19"/>
          <p:cNvGrpSpPr/>
          <p:nvPr/>
        </p:nvGrpSpPr>
        <p:grpSpPr>
          <a:xfrm>
            <a:off x="5643570" y="1357298"/>
            <a:ext cx="3680322" cy="1975876"/>
            <a:chOff x="546908" y="3789363"/>
            <a:chExt cx="2226021" cy="1081087"/>
          </a:xfr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1"/>
            <a:tileRect/>
          </a:gradFill>
        </p:grpSpPr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546908" y="3789363"/>
              <a:ext cx="1937530" cy="1081087"/>
            </a:xfrm>
            <a:prstGeom prst="cube">
              <a:avLst>
                <a:gd name="adj" fmla="val 25000"/>
              </a:avLst>
            </a:prstGeom>
            <a:grpFill/>
            <a:ln w="9525">
              <a:gradFill>
                <a:gsLst>
                  <a:gs pos="0">
                    <a:srgbClr val="C00000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8" name="Text Box 17"/>
            <p:cNvSpPr txBox="1">
              <a:spLocks noChangeArrowheads="1"/>
            </p:cNvSpPr>
            <p:nvPr/>
          </p:nvSpPr>
          <p:spPr bwMode="auto">
            <a:xfrm>
              <a:off x="1246072" y="4571099"/>
              <a:ext cx="576263" cy="25259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dirty="0"/>
                <a:t>а</a:t>
              </a:r>
            </a:p>
          </p:txBody>
        </p:sp>
        <p:sp>
          <p:nvSpPr>
            <p:cNvPr id="9" name="Text Box 18"/>
            <p:cNvSpPr txBox="1">
              <a:spLocks noChangeArrowheads="1"/>
            </p:cNvSpPr>
            <p:nvPr/>
          </p:nvSpPr>
          <p:spPr bwMode="auto">
            <a:xfrm>
              <a:off x="2196667" y="4492926"/>
              <a:ext cx="576262" cy="252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smtClean="0"/>
                <a:t>b</a:t>
              </a:r>
              <a:endParaRPr lang="ru-RU" sz="2400" dirty="0"/>
            </a:p>
          </p:txBody>
        </p:sp>
        <p:sp>
          <p:nvSpPr>
            <p:cNvPr id="10" name="Text Box 19"/>
            <p:cNvSpPr txBox="1">
              <a:spLocks noChangeArrowheads="1"/>
            </p:cNvSpPr>
            <p:nvPr/>
          </p:nvSpPr>
          <p:spPr bwMode="auto">
            <a:xfrm>
              <a:off x="2023831" y="4219318"/>
              <a:ext cx="576262" cy="252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dirty="0"/>
                <a:t>с</a:t>
              </a: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786446" y="3643314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a = 6</a:t>
            </a:r>
            <a:r>
              <a:rPr lang="ru-RU" b="1" dirty="0" smtClean="0"/>
              <a:t>м</a:t>
            </a:r>
            <a:r>
              <a:rPr lang="en-US" b="1" dirty="0" smtClean="0"/>
              <a:t>,</a:t>
            </a:r>
            <a:r>
              <a:rPr lang="ru-RU" b="1" dirty="0" smtClean="0"/>
              <a:t> </a:t>
            </a:r>
            <a:r>
              <a:rPr lang="en-US" b="1" dirty="0" smtClean="0"/>
              <a:t>b = 3</a:t>
            </a:r>
            <a:r>
              <a:rPr lang="ru-RU" b="1" dirty="0" smtClean="0"/>
              <a:t>м</a:t>
            </a:r>
            <a:r>
              <a:rPr lang="en-US" b="1" dirty="0" smtClean="0"/>
              <a:t>, c = 2,7</a:t>
            </a:r>
            <a:r>
              <a:rPr lang="ru-RU" b="1" dirty="0" smtClean="0"/>
              <a:t>м</a:t>
            </a:r>
            <a:r>
              <a:rPr lang="en-US" b="1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3366FF"/>
                </a:solidFill>
              </a:rPr>
              <a:t>Формула для вычисления комфортности жилища:</a:t>
            </a:r>
            <a:endParaRPr lang="ru-RU" sz="4000" dirty="0"/>
          </a:p>
        </p:txBody>
      </p:sp>
      <p:graphicFrame>
        <p:nvGraphicFramePr>
          <p:cNvPr id="3277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28596" y="1785926"/>
          <a:ext cx="3831675" cy="2143140"/>
        </p:xfrm>
        <a:graphic>
          <a:graphicData uri="http://schemas.openxmlformats.org/presentationml/2006/ole">
            <p:oleObj spid="_x0000_s32770" name="Формула" r:id="rId3" imgW="749300" imgH="41910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57686" y="1714488"/>
            <a:ext cx="457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К – изопериметрический коэффициент;</a:t>
            </a:r>
          </a:p>
          <a:p>
            <a:pPr>
              <a:spcBef>
                <a:spcPct val="50000"/>
              </a:spcBef>
            </a:pPr>
            <a:r>
              <a:rPr lang="en-US" sz="2800" b="1" dirty="0" smtClean="0"/>
              <a:t>V</a:t>
            </a:r>
            <a:r>
              <a:rPr lang="ru-RU" sz="2800" b="1" dirty="0" smtClean="0"/>
              <a:t> – объём жилища;</a:t>
            </a:r>
          </a:p>
          <a:p>
            <a:pPr>
              <a:spcBef>
                <a:spcPct val="50000"/>
              </a:spcBef>
            </a:pPr>
            <a:r>
              <a:rPr lang="en-US" sz="2800" b="1" dirty="0" smtClean="0"/>
              <a:t>S</a:t>
            </a:r>
            <a:r>
              <a:rPr lang="ru-RU" sz="2800" b="1" dirty="0" smtClean="0"/>
              <a:t> – площадь поверхности.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shablon_02">
  <a:themeElements>
    <a:clrScheme name="shablon_02 15">
      <a:dk1>
        <a:srgbClr val="000000"/>
      </a:dk1>
      <a:lt1>
        <a:srgbClr val="FFFFFF"/>
      </a:lt1>
      <a:dk2>
        <a:srgbClr val="003399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shablon_02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Century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Century" pitchFamily="18" charset="0"/>
          </a:defRPr>
        </a:defPPr>
      </a:lstStyle>
    </a:lnDef>
    <a:txDef>
      <a:spPr>
        <a:gradFill>
          <a:gsLst>
            <a:gs pos="0">
              <a:schemeClr val="accent3">
                <a:lumMod val="60000"/>
                <a:lumOff val="4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a:spPr>
      <a:bodyPr wrap="square">
        <a:spAutoFit/>
      </a:bodyPr>
      <a:lstStyle>
        <a:defPPr algn="ctr" fontAlgn="auto">
          <a:lnSpc>
            <a:spcPct val="80000"/>
          </a:lnSpc>
          <a:spcBef>
            <a:spcPts val="0"/>
          </a:spcBef>
          <a:spcAft>
            <a:spcPts val="0"/>
          </a:spcAft>
          <a:defRPr sz="2400" dirty="0" smtClean="0">
            <a:latin typeface="+mn-lt"/>
            <a:cs typeface="Times New Roman" pitchFamily="18" charset="0"/>
          </a:defRPr>
        </a:defPPr>
      </a:lstStyle>
    </a:txDef>
  </a:objectDefaults>
  <a:extraClrSchemeLst>
    <a:extraClrScheme>
      <a:clrScheme name="shablon_0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lon_02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lon_02 15">
        <a:dk1>
          <a:srgbClr val="000000"/>
        </a:dk1>
        <a:lt1>
          <a:srgbClr val="FFFFFF"/>
        </a:lt1>
        <a:dk2>
          <a:srgbClr val="003399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2049</TotalTime>
  <Words>374</Words>
  <Application>Microsoft Office PowerPoint</Application>
  <PresentationFormat>Экран (4:3)</PresentationFormat>
  <Paragraphs>91</Paragraphs>
  <Slides>17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shablon_02</vt:lpstr>
      <vt:lpstr>Формула</vt:lpstr>
      <vt:lpstr> Тема урока:  Вычисление площадей поверхностей и объёмов тел вращения. Решение прикладных задач </vt:lpstr>
      <vt:lpstr>« Наука без практики похожа на стоячую воду, а ум человека, не находя себе применения, чахнет» « Трактат о живописи»  Леонардо да Винчи. 1651г</vt:lpstr>
      <vt:lpstr>Назовите тела вращения и  формулы для нахождения площадей поверхностей</vt:lpstr>
      <vt:lpstr>Назовите   формулы для нахождения  объемов тел вращения</vt:lpstr>
      <vt:lpstr>Жилища разных народов</vt:lpstr>
      <vt:lpstr>Жилища разных народов</vt:lpstr>
      <vt:lpstr>Жилища разных народов</vt:lpstr>
      <vt:lpstr>Жилища разных народов</vt:lpstr>
      <vt:lpstr>Формула для вычисления комфортности жилища:</vt:lpstr>
      <vt:lpstr>Слайд 10</vt:lpstr>
      <vt:lpstr>Слайд 11</vt:lpstr>
      <vt:lpstr>Изопериметрическое неравенство для объёмных тел будет записано так:</vt:lpstr>
      <vt:lpstr>Слайд 13</vt:lpstr>
      <vt:lpstr>Слайд 14</vt:lpstr>
      <vt:lpstr>Слайд 15</vt:lpstr>
      <vt:lpstr>Домашнее задание</vt:lpstr>
      <vt:lpstr>Юрта степных кочевников  Цилиндр + усеченный конус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34</dc:creator>
  <cp:lastModifiedBy>кабинет 102</cp:lastModifiedBy>
  <cp:revision>100</cp:revision>
  <dcterms:created xsi:type="dcterms:W3CDTF">2016-03-29T13:08:43Z</dcterms:created>
  <dcterms:modified xsi:type="dcterms:W3CDTF">2019-05-21T03:45:13Z</dcterms:modified>
</cp:coreProperties>
</file>