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5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75B2-BFAE-4181-AD44-3EA6DF3C5C15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449B-9CDC-4A85-8249-1759F8A47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75B2-BFAE-4181-AD44-3EA6DF3C5C15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449B-9CDC-4A85-8249-1759F8A47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75B2-BFAE-4181-AD44-3EA6DF3C5C15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449B-9CDC-4A85-8249-1759F8A47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75B2-BFAE-4181-AD44-3EA6DF3C5C15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449B-9CDC-4A85-8249-1759F8A47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75B2-BFAE-4181-AD44-3EA6DF3C5C15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449B-9CDC-4A85-8249-1759F8A47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75B2-BFAE-4181-AD44-3EA6DF3C5C15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449B-9CDC-4A85-8249-1759F8A47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75B2-BFAE-4181-AD44-3EA6DF3C5C15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449B-9CDC-4A85-8249-1759F8A47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75B2-BFAE-4181-AD44-3EA6DF3C5C15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449B-9CDC-4A85-8249-1759F8A47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75B2-BFAE-4181-AD44-3EA6DF3C5C15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449B-9CDC-4A85-8249-1759F8A47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75B2-BFAE-4181-AD44-3EA6DF3C5C15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449B-9CDC-4A85-8249-1759F8A47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75B2-BFAE-4181-AD44-3EA6DF3C5C15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C449B-9CDC-4A85-8249-1759F8A47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275B2-BFAE-4181-AD44-3EA6DF3C5C15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C449B-9CDC-4A85-8249-1759F8A474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3017" y="832513"/>
            <a:ext cx="6457968" cy="4524315"/>
          </a:xfrm>
          <a:prstGeom prst="rect">
            <a:avLst/>
          </a:prstGeom>
          <a:effectLst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 lIns="91440" tIns="45720" rIns="91440" bIns="45720"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57150">
              <a:bevelT w="82550" h="114300" prst="slope"/>
            </a:sp3d>
          </a:bodyPr>
          <a:lstStyle/>
          <a:p>
            <a:pPr algn="ctr"/>
            <a:r>
              <a:rPr lang="ru-RU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ancoDi" pitchFamily="82" charset="0"/>
              </a:rPr>
              <a:t>КАК НАНОСЯТ РАЗМЕРЫ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Прямая соединительная линия 36"/>
          <p:cNvCxnSpPr/>
          <p:nvPr/>
        </p:nvCxnSpPr>
        <p:spPr>
          <a:xfrm rot="5400000">
            <a:off x="4389120" y="3360420"/>
            <a:ext cx="610362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2948940" y="3246120"/>
            <a:ext cx="610362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-1371600" y="3326130"/>
            <a:ext cx="610362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68580" y="3417570"/>
            <a:ext cx="610362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5109210" y="3440430"/>
            <a:ext cx="610362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3314700" y="3303270"/>
            <a:ext cx="610362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-297180" y="3394710"/>
            <a:ext cx="610362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-2091690" y="3371850"/>
            <a:ext cx="610362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1508760" y="3360420"/>
            <a:ext cx="610362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426720" y="3307080"/>
            <a:ext cx="610362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792480" y="3307080"/>
            <a:ext cx="610362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1146810" y="3295650"/>
            <a:ext cx="610362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1878330" y="3272790"/>
            <a:ext cx="610362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244090" y="3261360"/>
            <a:ext cx="610362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-651510" y="3348990"/>
            <a:ext cx="610362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-1017270" y="3348990"/>
            <a:ext cx="610362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-1737360" y="3348990"/>
            <a:ext cx="610362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-2457450" y="3371850"/>
            <a:ext cx="610362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-2811780" y="3394710"/>
            <a:ext cx="610362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2594610" y="3257550"/>
            <a:ext cx="610362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3669030" y="3326130"/>
            <a:ext cx="610362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4034790" y="3291840"/>
            <a:ext cx="610362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5474970" y="3394710"/>
            <a:ext cx="610362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5829300" y="3371850"/>
            <a:ext cx="610362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0800000">
            <a:off x="0" y="6299394"/>
            <a:ext cx="9062113" cy="11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0800000">
            <a:off x="0" y="5941431"/>
            <a:ext cx="9062113" cy="11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0800000">
            <a:off x="81887" y="5576380"/>
            <a:ext cx="9062113" cy="11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0800000">
            <a:off x="0" y="5214873"/>
            <a:ext cx="9062113" cy="11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0800000">
            <a:off x="81887" y="4853366"/>
            <a:ext cx="9062113" cy="11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10800000">
            <a:off x="0" y="4491859"/>
            <a:ext cx="9062113" cy="11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10800000">
            <a:off x="81887" y="4130352"/>
            <a:ext cx="9062113" cy="11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0800000">
            <a:off x="81887" y="3768845"/>
            <a:ext cx="9062113" cy="11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10800000">
            <a:off x="81887" y="3056464"/>
            <a:ext cx="9062113" cy="11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10800000">
            <a:off x="0" y="2344083"/>
            <a:ext cx="9062113" cy="11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10800000">
            <a:off x="0" y="1971943"/>
            <a:ext cx="9062113" cy="11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0800000">
            <a:off x="81887" y="1610436"/>
            <a:ext cx="9062113" cy="11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0800000">
            <a:off x="0" y="1259561"/>
            <a:ext cx="9062113" cy="11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0800000">
            <a:off x="0" y="887422"/>
            <a:ext cx="9062113" cy="11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10800000">
            <a:off x="0" y="536547"/>
            <a:ext cx="9062113" cy="11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10800000">
            <a:off x="81887" y="2705590"/>
            <a:ext cx="9062113" cy="11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10800000">
            <a:off x="269913" y="3422482"/>
            <a:ext cx="9062113" cy="119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4755276" y="3382192"/>
            <a:ext cx="610362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олилиния 44"/>
          <p:cNvSpPr/>
          <p:nvPr/>
        </p:nvSpPr>
        <p:spPr>
          <a:xfrm>
            <a:off x="1678675" y="1992573"/>
            <a:ext cx="5759355" cy="2879678"/>
          </a:xfrm>
          <a:custGeom>
            <a:avLst/>
            <a:gdLst>
              <a:gd name="connsiteX0" fmla="*/ 0 w 5759355"/>
              <a:gd name="connsiteY0" fmla="*/ 2879678 h 2879678"/>
              <a:gd name="connsiteX1" fmla="*/ 2156346 w 5759355"/>
              <a:gd name="connsiteY1" fmla="*/ 2879678 h 2879678"/>
              <a:gd name="connsiteX2" fmla="*/ 2156346 w 5759355"/>
              <a:gd name="connsiteY2" fmla="*/ 2156346 h 2879678"/>
              <a:gd name="connsiteX3" fmla="*/ 3603009 w 5759355"/>
              <a:gd name="connsiteY3" fmla="*/ 2156346 h 2879678"/>
              <a:gd name="connsiteX4" fmla="*/ 3603009 w 5759355"/>
              <a:gd name="connsiteY4" fmla="*/ 2879678 h 2879678"/>
              <a:gd name="connsiteX5" fmla="*/ 5759355 w 5759355"/>
              <a:gd name="connsiteY5" fmla="*/ 2879678 h 2879678"/>
              <a:gd name="connsiteX6" fmla="*/ 5759355 w 5759355"/>
              <a:gd name="connsiteY6" fmla="*/ 696036 h 2879678"/>
              <a:gd name="connsiteX7" fmla="*/ 4326340 w 5759355"/>
              <a:gd name="connsiteY7" fmla="*/ 696036 h 2879678"/>
              <a:gd name="connsiteX8" fmla="*/ 4326340 w 5759355"/>
              <a:gd name="connsiteY8" fmla="*/ 0 h 2879678"/>
              <a:gd name="connsiteX9" fmla="*/ 1433015 w 5759355"/>
              <a:gd name="connsiteY9" fmla="*/ 0 h 2879678"/>
              <a:gd name="connsiteX10" fmla="*/ 1433015 w 5759355"/>
              <a:gd name="connsiteY10" fmla="*/ 709684 h 2879678"/>
              <a:gd name="connsiteX11" fmla="*/ 0 w 5759355"/>
              <a:gd name="connsiteY11" fmla="*/ 709684 h 2879678"/>
              <a:gd name="connsiteX12" fmla="*/ 0 w 5759355"/>
              <a:gd name="connsiteY12" fmla="*/ 2879678 h 2879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59355" h="2879678">
                <a:moveTo>
                  <a:pt x="0" y="2879678"/>
                </a:moveTo>
                <a:lnTo>
                  <a:pt x="2156346" y="2879678"/>
                </a:lnTo>
                <a:lnTo>
                  <a:pt x="2156346" y="2156346"/>
                </a:lnTo>
                <a:lnTo>
                  <a:pt x="3603009" y="2156346"/>
                </a:lnTo>
                <a:lnTo>
                  <a:pt x="3603009" y="2879678"/>
                </a:lnTo>
                <a:lnTo>
                  <a:pt x="5759355" y="2879678"/>
                </a:lnTo>
                <a:lnTo>
                  <a:pt x="5759355" y="696036"/>
                </a:lnTo>
                <a:lnTo>
                  <a:pt x="4326340" y="696036"/>
                </a:lnTo>
                <a:lnTo>
                  <a:pt x="4326340" y="0"/>
                </a:lnTo>
                <a:lnTo>
                  <a:pt x="1433015" y="0"/>
                </a:lnTo>
                <a:lnTo>
                  <a:pt x="1433015" y="709684"/>
                </a:lnTo>
                <a:lnTo>
                  <a:pt x="0" y="709684"/>
                </a:lnTo>
                <a:lnTo>
                  <a:pt x="0" y="2879678"/>
                </a:lnTo>
                <a:close/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4053384" y="2374711"/>
            <a:ext cx="1037230" cy="1037230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163773" y="168073"/>
            <a:ext cx="8802806" cy="14423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0800">
            <a:solidFill>
              <a:schemeClr val="tx2">
                <a:lumMod val="75000"/>
              </a:schemeClr>
            </a:solidFill>
          </a:ln>
          <a:effectLst>
            <a:outerShdw blurRad="50800" dist="50800" dir="180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</a:rPr>
              <a:t>Перечертите изображение детали в тетрадь с соблюдением масштаба. Нанесите необходимые размеры.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564016" y="5934100"/>
            <a:ext cx="2206480" cy="2676"/>
          </a:xfrm>
          <a:prstGeom prst="line">
            <a:avLst/>
          </a:prstGeom>
          <a:ln w="88900">
            <a:solidFill>
              <a:srgbClr val="C00000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6200000" flipH="1">
            <a:off x="-127260" y="5744110"/>
            <a:ext cx="1425039" cy="2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none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16200000" flipH="1">
            <a:off x="2045009" y="5732738"/>
            <a:ext cx="1425039" cy="2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none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936648" y="5090717"/>
            <a:ext cx="1861143" cy="923330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</a:rPr>
              <a:t>6 см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83654" y="0"/>
            <a:ext cx="8251848" cy="6858001"/>
          </a:xfrm>
          <a:prstGeom prst="roundRect">
            <a:avLst>
              <a:gd name="adj" fmla="val 7007"/>
            </a:avLst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rgbClr val="FFEBFA"/>
              </a:gs>
            </a:gsLst>
            <a:lin ang="16200000" scaled="1"/>
            <a:tileRect/>
          </a:gradFill>
          <a:ln w="508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Для определения величины изображенного изделия или какой-либо его части по чертежу,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н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а нем наносят размеры. Размеры разделяют на линейные и угловые. </a:t>
            </a: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Линейные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размеры характеризуют длину, ширину, толщину, высоту, диаметр или радиус измеряемой части изделия.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Угловой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размер характеризует величину угла.</a:t>
            </a: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  Общее количество размеров на чертеже должно быть наименьшим, но достаточным для изготовления и контроля изделия.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Правила нанесения размеров определены стандартом.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46076" y="200016"/>
            <a:ext cx="8251848" cy="1435104"/>
          </a:xfrm>
          <a:prstGeom prst="roundRect">
            <a:avLst>
              <a:gd name="adj" fmla="val 10295"/>
            </a:avLst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rgbClr val="FFEBFA"/>
              </a:gs>
            </a:gsLst>
            <a:lin ang="16200000" scaled="1"/>
            <a:tileRect/>
          </a:gradFill>
          <a:ln w="508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Линейные размеры на чертежах указывают в миллиметрах, но обозначение единицы измерения не наносят.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78120" y="2352672"/>
            <a:ext cx="2511432" cy="107632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0">
                <a:schemeClr val="bg1">
                  <a:lumMod val="5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2509038" y="2262978"/>
            <a:ext cx="53816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5021264" y="2262184"/>
            <a:ext cx="53816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778120" y="2070414"/>
            <a:ext cx="2511432" cy="1588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>
            <a:off x="2239956" y="2352672"/>
            <a:ext cx="7175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2239956" y="3429000"/>
            <a:ext cx="7175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1881180" y="2890836"/>
            <a:ext cx="1076328" cy="1588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97920" y="1597338"/>
            <a:ext cx="593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80</a:t>
            </a:r>
            <a:endParaRPr lang="ru-RU" sz="2800" i="1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1930080" y="2572698"/>
            <a:ext cx="593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35</a:t>
            </a:r>
            <a:endParaRPr lang="ru-RU" sz="2800" i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85742" y="3571605"/>
            <a:ext cx="8251848" cy="1000395"/>
          </a:xfrm>
          <a:prstGeom prst="roundRect">
            <a:avLst>
              <a:gd name="adj" fmla="val 10295"/>
            </a:avLst>
          </a:prstGeo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rgbClr val="FFEBFA"/>
              </a:gs>
            </a:gsLst>
            <a:lin ang="16200000" scaled="1"/>
            <a:tileRect/>
          </a:gradFill>
          <a:ln w="508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Угловые размеры указывают в градусах, минутах и секундах с обозначением единицы измерения.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2505205" y="4847573"/>
            <a:ext cx="3732757" cy="1853852"/>
          </a:xfrm>
          <a:custGeom>
            <a:avLst/>
            <a:gdLst>
              <a:gd name="connsiteX0" fmla="*/ 0 w 2342367"/>
              <a:gd name="connsiteY0" fmla="*/ 1089764 h 1089764"/>
              <a:gd name="connsiteX1" fmla="*/ 497913 w 2342367"/>
              <a:gd name="connsiteY1" fmla="*/ 0 h 1089764"/>
              <a:gd name="connsiteX2" fmla="*/ 1844454 w 2342367"/>
              <a:gd name="connsiteY2" fmla="*/ 0 h 1089764"/>
              <a:gd name="connsiteX3" fmla="*/ 2342367 w 2342367"/>
              <a:gd name="connsiteY3" fmla="*/ 1089764 h 1089764"/>
              <a:gd name="connsiteX4" fmla="*/ 0 w 2342367"/>
              <a:gd name="connsiteY4" fmla="*/ 1089764 h 1089764"/>
              <a:gd name="connsiteX0" fmla="*/ 0 w 2342367"/>
              <a:gd name="connsiteY0" fmla="*/ 1089764 h 1089764"/>
              <a:gd name="connsiteX1" fmla="*/ 497913 w 2342367"/>
              <a:gd name="connsiteY1" fmla="*/ 0 h 1089764"/>
              <a:gd name="connsiteX2" fmla="*/ 2307917 w 2342367"/>
              <a:gd name="connsiteY2" fmla="*/ 0 h 1089764"/>
              <a:gd name="connsiteX3" fmla="*/ 2342367 w 2342367"/>
              <a:gd name="connsiteY3" fmla="*/ 1089764 h 1089764"/>
              <a:gd name="connsiteX4" fmla="*/ 0 w 2342367"/>
              <a:gd name="connsiteY4" fmla="*/ 1089764 h 1089764"/>
              <a:gd name="connsiteX0" fmla="*/ 0 w 2342367"/>
              <a:gd name="connsiteY0" fmla="*/ 1089764 h 1089764"/>
              <a:gd name="connsiteX1" fmla="*/ 497913 w 2342367"/>
              <a:gd name="connsiteY1" fmla="*/ 0 h 1089764"/>
              <a:gd name="connsiteX2" fmla="*/ 2307917 w 2342367"/>
              <a:gd name="connsiteY2" fmla="*/ 0 h 1089764"/>
              <a:gd name="connsiteX3" fmla="*/ 2342367 w 2342367"/>
              <a:gd name="connsiteY3" fmla="*/ 1089764 h 1089764"/>
              <a:gd name="connsiteX4" fmla="*/ 0 w 2342367"/>
              <a:gd name="connsiteY4" fmla="*/ 1089764 h 1089764"/>
              <a:gd name="connsiteX0" fmla="*/ 0 w 2342367"/>
              <a:gd name="connsiteY0" fmla="*/ 1089764 h 1089764"/>
              <a:gd name="connsiteX1" fmla="*/ 497913 w 2342367"/>
              <a:gd name="connsiteY1" fmla="*/ 0 h 1089764"/>
              <a:gd name="connsiteX2" fmla="*/ 2307917 w 2342367"/>
              <a:gd name="connsiteY2" fmla="*/ 0 h 1089764"/>
              <a:gd name="connsiteX3" fmla="*/ 2342367 w 2342367"/>
              <a:gd name="connsiteY3" fmla="*/ 1089764 h 1089764"/>
              <a:gd name="connsiteX4" fmla="*/ 0 w 2342367"/>
              <a:gd name="connsiteY4" fmla="*/ 1089764 h 1089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2367" h="1089764">
                <a:moveTo>
                  <a:pt x="0" y="1089764"/>
                </a:moveTo>
                <a:lnTo>
                  <a:pt x="497913" y="0"/>
                </a:lnTo>
                <a:lnTo>
                  <a:pt x="2307917" y="0"/>
                </a:lnTo>
                <a:lnTo>
                  <a:pt x="2342367" y="1089764"/>
                </a:lnTo>
                <a:lnTo>
                  <a:pt x="0" y="1089764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</a:schemeClr>
              </a:gs>
              <a:gs pos="54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>
            <a:off x="2041742" y="5467611"/>
            <a:ext cx="1778696" cy="2411259"/>
          </a:xfrm>
          <a:prstGeom prst="arc">
            <a:avLst>
              <a:gd name="adj1" fmla="val 16462663"/>
              <a:gd name="adj2" fmla="val 59905"/>
            </a:avLst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925476" y="5282078"/>
            <a:ext cx="984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65°</a:t>
            </a:r>
            <a:endParaRPr lang="ru-RU" sz="2800" i="1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3594970" y="5724395"/>
            <a:ext cx="350729" cy="1628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3920647" y="5711869"/>
            <a:ext cx="613775" cy="1252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/>
      <p:bldP spid="17" grpId="0"/>
      <p:bldP spid="18" grpId="0" animBg="1"/>
      <p:bldP spid="19" grpId="0" animBg="1"/>
      <p:bldP spid="20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32012" y="177421"/>
            <a:ext cx="8736624" cy="674349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0"/>
            <a:tileRect/>
          </a:gradFill>
          <a:ln w="38100">
            <a:solidFill>
              <a:srgbClr val="FF0000"/>
            </a:solidFill>
          </a:ln>
          <a:effectLst>
            <a:outerShdw blurRad="50800" dist="101600" dir="1860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Century" pitchFamily="18" charset="0"/>
                <a:ea typeface="Batang" pitchFamily="18" charset="-127"/>
                <a:cs typeface="Arial" pitchFamily="34" charset="0"/>
              </a:rPr>
              <a:t>ПРАВИЛА  НАНЕСЕНИЯ  РАЗМЕРОВ</a:t>
            </a:r>
            <a:endParaRPr lang="ru-RU" sz="3200" b="1" dirty="0">
              <a:solidFill>
                <a:schemeClr val="tx1"/>
              </a:solidFill>
              <a:latin typeface="Century" pitchFamily="18" charset="0"/>
              <a:ea typeface="Batang" pitchFamily="18" charset="-127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665386" y="1628384"/>
            <a:ext cx="4724970" cy="3620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36956" y="1133875"/>
            <a:ext cx="911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120</a:t>
            </a:r>
            <a:endParaRPr lang="ru-RU" sz="28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8099" y="910494"/>
            <a:ext cx="18037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i="1" dirty="0" smtClean="0">
                <a:solidFill>
                  <a:srgbClr val="FF0000"/>
                </a:solidFill>
              </a:rPr>
              <a:t>Выносные линии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2610" y="2879168"/>
            <a:ext cx="19018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i="1" dirty="0" smtClean="0">
                <a:solidFill>
                  <a:srgbClr val="FF0000"/>
                </a:solidFill>
              </a:rPr>
              <a:t>Размерные линии</a:t>
            </a:r>
            <a:endParaRPr lang="ru-RU" sz="2800" i="1" dirty="0">
              <a:solidFill>
                <a:srgbClr val="FF000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2066795" y="1315232"/>
            <a:ext cx="701457" cy="501041"/>
          </a:xfrm>
          <a:prstGeom prst="line">
            <a:avLst/>
          </a:prstGeom>
          <a:ln w="3810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141951" y="1202499"/>
            <a:ext cx="3770334" cy="1039660"/>
          </a:xfrm>
          <a:prstGeom prst="line">
            <a:avLst/>
          </a:prstGeom>
          <a:ln w="3810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олилиния 23"/>
          <p:cNvSpPr/>
          <p:nvPr/>
        </p:nvSpPr>
        <p:spPr>
          <a:xfrm>
            <a:off x="2668044" y="2693096"/>
            <a:ext cx="4709786" cy="1152394"/>
          </a:xfrm>
          <a:custGeom>
            <a:avLst/>
            <a:gdLst>
              <a:gd name="connsiteX0" fmla="*/ 0 w 4709786"/>
              <a:gd name="connsiteY0" fmla="*/ 0 h 1152394"/>
              <a:gd name="connsiteX1" fmla="*/ 1791222 w 4709786"/>
              <a:gd name="connsiteY1" fmla="*/ 0 h 1152394"/>
              <a:gd name="connsiteX2" fmla="*/ 1791222 w 4709786"/>
              <a:gd name="connsiteY2" fmla="*/ 375781 h 1152394"/>
              <a:gd name="connsiteX3" fmla="*/ 3269293 w 4709786"/>
              <a:gd name="connsiteY3" fmla="*/ 375781 h 1152394"/>
              <a:gd name="connsiteX4" fmla="*/ 3269293 w 4709786"/>
              <a:gd name="connsiteY4" fmla="*/ 12526 h 1152394"/>
              <a:gd name="connsiteX5" fmla="*/ 4709786 w 4709786"/>
              <a:gd name="connsiteY5" fmla="*/ 12526 h 1152394"/>
              <a:gd name="connsiteX6" fmla="*/ 4709786 w 4709786"/>
              <a:gd name="connsiteY6" fmla="*/ 1152394 h 1152394"/>
              <a:gd name="connsiteX7" fmla="*/ 37578 w 4709786"/>
              <a:gd name="connsiteY7" fmla="*/ 1152394 h 1152394"/>
              <a:gd name="connsiteX8" fmla="*/ 0 w 4709786"/>
              <a:gd name="connsiteY8" fmla="*/ 0 h 1152394"/>
              <a:gd name="connsiteX0" fmla="*/ 0 w 4709786"/>
              <a:gd name="connsiteY0" fmla="*/ 0 h 1152394"/>
              <a:gd name="connsiteX1" fmla="*/ 1791222 w 4709786"/>
              <a:gd name="connsiteY1" fmla="*/ 0 h 1152394"/>
              <a:gd name="connsiteX2" fmla="*/ 1791222 w 4709786"/>
              <a:gd name="connsiteY2" fmla="*/ 375781 h 1152394"/>
              <a:gd name="connsiteX3" fmla="*/ 3269293 w 4709786"/>
              <a:gd name="connsiteY3" fmla="*/ 375781 h 1152394"/>
              <a:gd name="connsiteX4" fmla="*/ 3269293 w 4709786"/>
              <a:gd name="connsiteY4" fmla="*/ 12526 h 1152394"/>
              <a:gd name="connsiteX5" fmla="*/ 4709786 w 4709786"/>
              <a:gd name="connsiteY5" fmla="*/ 12526 h 1152394"/>
              <a:gd name="connsiteX6" fmla="*/ 4709786 w 4709786"/>
              <a:gd name="connsiteY6" fmla="*/ 1152394 h 1152394"/>
              <a:gd name="connsiteX7" fmla="*/ 37578 w 4709786"/>
              <a:gd name="connsiteY7" fmla="*/ 1152394 h 1152394"/>
              <a:gd name="connsiteX8" fmla="*/ 0 w 4709786"/>
              <a:gd name="connsiteY8" fmla="*/ 0 h 1152394"/>
              <a:gd name="connsiteX0" fmla="*/ 0 w 4709786"/>
              <a:gd name="connsiteY0" fmla="*/ 0 h 1152394"/>
              <a:gd name="connsiteX1" fmla="*/ 1791222 w 4709786"/>
              <a:gd name="connsiteY1" fmla="*/ 0 h 1152394"/>
              <a:gd name="connsiteX2" fmla="*/ 1791222 w 4709786"/>
              <a:gd name="connsiteY2" fmla="*/ 375781 h 1152394"/>
              <a:gd name="connsiteX3" fmla="*/ 3269293 w 4709786"/>
              <a:gd name="connsiteY3" fmla="*/ 375781 h 1152394"/>
              <a:gd name="connsiteX4" fmla="*/ 3269293 w 4709786"/>
              <a:gd name="connsiteY4" fmla="*/ 12526 h 1152394"/>
              <a:gd name="connsiteX5" fmla="*/ 4709786 w 4709786"/>
              <a:gd name="connsiteY5" fmla="*/ 12526 h 1152394"/>
              <a:gd name="connsiteX6" fmla="*/ 4709786 w 4709786"/>
              <a:gd name="connsiteY6" fmla="*/ 1152394 h 1152394"/>
              <a:gd name="connsiteX7" fmla="*/ 37578 w 4709786"/>
              <a:gd name="connsiteY7" fmla="*/ 1152394 h 1152394"/>
              <a:gd name="connsiteX8" fmla="*/ 12526 w 4709786"/>
              <a:gd name="connsiteY8" fmla="*/ 1139868 h 1152394"/>
              <a:gd name="connsiteX9" fmla="*/ 0 w 4709786"/>
              <a:gd name="connsiteY9" fmla="*/ 0 h 1152394"/>
              <a:gd name="connsiteX0" fmla="*/ 0 w 4709786"/>
              <a:gd name="connsiteY0" fmla="*/ 0 h 1152394"/>
              <a:gd name="connsiteX1" fmla="*/ 1791222 w 4709786"/>
              <a:gd name="connsiteY1" fmla="*/ 0 h 1152394"/>
              <a:gd name="connsiteX2" fmla="*/ 1791222 w 4709786"/>
              <a:gd name="connsiteY2" fmla="*/ 375781 h 1152394"/>
              <a:gd name="connsiteX3" fmla="*/ 3269293 w 4709786"/>
              <a:gd name="connsiteY3" fmla="*/ 375781 h 1152394"/>
              <a:gd name="connsiteX4" fmla="*/ 3269293 w 4709786"/>
              <a:gd name="connsiteY4" fmla="*/ 12526 h 1152394"/>
              <a:gd name="connsiteX5" fmla="*/ 4709786 w 4709786"/>
              <a:gd name="connsiteY5" fmla="*/ 12526 h 1152394"/>
              <a:gd name="connsiteX6" fmla="*/ 4709786 w 4709786"/>
              <a:gd name="connsiteY6" fmla="*/ 1152394 h 1152394"/>
              <a:gd name="connsiteX7" fmla="*/ 37578 w 4709786"/>
              <a:gd name="connsiteY7" fmla="*/ 1152394 h 1152394"/>
              <a:gd name="connsiteX8" fmla="*/ 12526 w 4709786"/>
              <a:gd name="connsiteY8" fmla="*/ 1139868 h 1152394"/>
              <a:gd name="connsiteX9" fmla="*/ 0 w 4709786"/>
              <a:gd name="connsiteY9" fmla="*/ 0 h 1152394"/>
              <a:gd name="connsiteX0" fmla="*/ 0 w 4709786"/>
              <a:gd name="connsiteY0" fmla="*/ 0 h 1152394"/>
              <a:gd name="connsiteX1" fmla="*/ 1791222 w 4709786"/>
              <a:gd name="connsiteY1" fmla="*/ 0 h 1152394"/>
              <a:gd name="connsiteX2" fmla="*/ 1791222 w 4709786"/>
              <a:gd name="connsiteY2" fmla="*/ 375781 h 1152394"/>
              <a:gd name="connsiteX3" fmla="*/ 3269293 w 4709786"/>
              <a:gd name="connsiteY3" fmla="*/ 375781 h 1152394"/>
              <a:gd name="connsiteX4" fmla="*/ 3269293 w 4709786"/>
              <a:gd name="connsiteY4" fmla="*/ 12526 h 1152394"/>
              <a:gd name="connsiteX5" fmla="*/ 4709786 w 4709786"/>
              <a:gd name="connsiteY5" fmla="*/ 12526 h 1152394"/>
              <a:gd name="connsiteX6" fmla="*/ 4709786 w 4709786"/>
              <a:gd name="connsiteY6" fmla="*/ 1152394 h 1152394"/>
              <a:gd name="connsiteX7" fmla="*/ 37578 w 4709786"/>
              <a:gd name="connsiteY7" fmla="*/ 1152394 h 1152394"/>
              <a:gd name="connsiteX8" fmla="*/ 12526 w 4709786"/>
              <a:gd name="connsiteY8" fmla="*/ 1139868 h 1152394"/>
              <a:gd name="connsiteX9" fmla="*/ 0 w 4709786"/>
              <a:gd name="connsiteY9" fmla="*/ 0 h 1152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09786" h="1152394">
                <a:moveTo>
                  <a:pt x="0" y="0"/>
                </a:moveTo>
                <a:lnTo>
                  <a:pt x="1791222" y="0"/>
                </a:lnTo>
                <a:lnTo>
                  <a:pt x="1791222" y="375781"/>
                </a:lnTo>
                <a:lnTo>
                  <a:pt x="3269293" y="375781"/>
                </a:lnTo>
                <a:lnTo>
                  <a:pt x="3269293" y="12526"/>
                </a:lnTo>
                <a:lnTo>
                  <a:pt x="4709786" y="12526"/>
                </a:lnTo>
                <a:lnTo>
                  <a:pt x="4709786" y="1152394"/>
                </a:lnTo>
                <a:lnTo>
                  <a:pt x="37578" y="1152394"/>
                </a:lnTo>
                <a:lnTo>
                  <a:pt x="12526" y="113986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50000"/>
                </a:schemeClr>
              </a:gs>
              <a:gs pos="86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6682637" y="2135688"/>
            <a:ext cx="1390389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1962411" y="2200406"/>
            <a:ext cx="1390389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5586608" y="2392472"/>
            <a:ext cx="676407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899758" y="2167003"/>
            <a:ext cx="1492685" cy="2089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2204581" y="2192055"/>
            <a:ext cx="4609578" cy="1077238"/>
          </a:xfrm>
          <a:prstGeom prst="line">
            <a:avLst/>
          </a:prstGeom>
          <a:ln w="3810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1828801" y="2004165"/>
            <a:ext cx="1665961" cy="914400"/>
          </a:xfrm>
          <a:prstGeom prst="line">
            <a:avLst/>
          </a:prstGeom>
          <a:ln w="3810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317947" y="1687108"/>
            <a:ext cx="671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4</a:t>
            </a:r>
            <a:r>
              <a:rPr lang="ru-RU" sz="2800" i="1" dirty="0" smtClean="0"/>
              <a:t>0</a:t>
            </a:r>
            <a:endParaRPr lang="ru-RU" sz="2800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7091821" y="739305"/>
            <a:ext cx="19018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</a:rPr>
              <a:t>Размерные числа</a:t>
            </a:r>
            <a:endParaRPr lang="ru-RU" sz="2800" i="1" dirty="0">
              <a:solidFill>
                <a:srgbClr val="FF0000"/>
              </a:solidFill>
            </a:endParaRPr>
          </a:p>
        </p:txBody>
      </p:sp>
      <p:cxnSp>
        <p:nvCxnSpPr>
          <p:cNvPr id="47" name="Прямая соединительная линия 46"/>
          <p:cNvCxnSpPr>
            <a:stCxn id="46" idx="1"/>
          </p:cNvCxnSpPr>
          <p:nvPr/>
        </p:nvCxnSpPr>
        <p:spPr>
          <a:xfrm rot="10800000" flipV="1">
            <a:off x="5123145" y="1216358"/>
            <a:ext cx="1968676" cy="161503"/>
          </a:xfrm>
          <a:prstGeom prst="line">
            <a:avLst/>
          </a:prstGeom>
          <a:ln w="3810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46" idx="1"/>
          </p:cNvCxnSpPr>
          <p:nvPr/>
        </p:nvCxnSpPr>
        <p:spPr>
          <a:xfrm rot="10800000" flipV="1">
            <a:off x="6663851" y="1216359"/>
            <a:ext cx="427971" cy="587392"/>
          </a:xfrm>
          <a:prstGeom prst="line">
            <a:avLst/>
          </a:prstGeom>
          <a:ln w="38100">
            <a:solidFill>
              <a:srgbClr val="C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авая круглая скобка 53"/>
          <p:cNvSpPr/>
          <p:nvPr/>
        </p:nvSpPr>
        <p:spPr>
          <a:xfrm>
            <a:off x="7402881" y="2154477"/>
            <a:ext cx="425885" cy="526093"/>
          </a:xfrm>
          <a:prstGeom prst="rightBracket">
            <a:avLst>
              <a:gd name="adj" fmla="val 63235"/>
            </a:avLst>
          </a:prstGeom>
          <a:ln w="50800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7885787" y="2102555"/>
            <a:ext cx="1258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0 мм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8" name="Правая круглая скобка 57"/>
          <p:cNvSpPr/>
          <p:nvPr/>
        </p:nvSpPr>
        <p:spPr>
          <a:xfrm>
            <a:off x="7404969" y="1630471"/>
            <a:ext cx="425885" cy="526093"/>
          </a:xfrm>
          <a:prstGeom prst="rightBracket">
            <a:avLst>
              <a:gd name="adj" fmla="val 63235"/>
            </a:avLst>
          </a:prstGeom>
          <a:ln w="50800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7810631" y="1603602"/>
            <a:ext cx="169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</a:rPr>
              <a:t>7-10 мм</a:t>
            </a:r>
            <a:endParaRPr lang="ru-RU" sz="2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85" name="Группа 84"/>
          <p:cNvGrpSpPr/>
          <p:nvPr/>
        </p:nvGrpSpPr>
        <p:grpSpPr>
          <a:xfrm>
            <a:off x="675611" y="3603523"/>
            <a:ext cx="8468389" cy="3060324"/>
            <a:chOff x="675611" y="3603523"/>
            <a:chExt cx="8468389" cy="3060324"/>
          </a:xfrm>
        </p:grpSpPr>
        <p:cxnSp>
          <p:nvCxnSpPr>
            <p:cNvPr id="74" name="Прямая соединительная линия 73"/>
            <p:cNvCxnSpPr/>
            <p:nvPr/>
          </p:nvCxnSpPr>
          <p:spPr>
            <a:xfrm>
              <a:off x="2041742" y="4609578"/>
              <a:ext cx="85177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единительная линия 74"/>
            <p:cNvCxnSpPr/>
            <p:nvPr/>
          </p:nvCxnSpPr>
          <p:spPr>
            <a:xfrm>
              <a:off x="2043830" y="5012498"/>
              <a:ext cx="85177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4" name="Группа 83"/>
            <p:cNvGrpSpPr/>
            <p:nvPr/>
          </p:nvGrpSpPr>
          <p:grpSpPr>
            <a:xfrm>
              <a:off x="675611" y="3603523"/>
              <a:ext cx="8468389" cy="3060324"/>
              <a:chOff x="675611" y="3603523"/>
              <a:chExt cx="8468389" cy="3060324"/>
            </a:xfrm>
          </p:grpSpPr>
          <p:grpSp>
            <p:nvGrpSpPr>
              <p:cNvPr id="66" name="Группа 65"/>
              <p:cNvGrpSpPr/>
              <p:nvPr/>
            </p:nvGrpSpPr>
            <p:grpSpPr>
              <a:xfrm>
                <a:off x="675611" y="4271374"/>
                <a:ext cx="6452993" cy="2392473"/>
                <a:chOff x="1439699" y="4271374"/>
                <a:chExt cx="6452993" cy="2392473"/>
              </a:xfrm>
            </p:grpSpPr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 rot="5400000">
                  <a:off x="501041" y="5235880"/>
                  <a:ext cx="1878904" cy="1588"/>
                </a:xfrm>
                <a:prstGeom prst="line">
                  <a:avLst/>
                </a:prstGeom>
                <a:ln w="1016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 rot="16200000" flipH="1">
                  <a:off x="6875995" y="5286777"/>
                  <a:ext cx="2032099" cy="1294"/>
                </a:xfrm>
                <a:prstGeom prst="line">
                  <a:avLst/>
                </a:prstGeom>
                <a:ln w="1016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Прямоугольник 62"/>
                <p:cNvSpPr/>
                <p:nvPr/>
              </p:nvSpPr>
              <p:spPr>
                <a:xfrm>
                  <a:off x="1440493" y="5912285"/>
                  <a:ext cx="6450904" cy="751562"/>
                </a:xfrm>
                <a:prstGeom prst="rect">
                  <a:avLst/>
                </a:prstGeom>
                <a:blipFill>
                  <a:blip r:embed="rId3"/>
                  <a:tile tx="0" ty="0" sx="100000" sy="100000" flip="none" algn="tl"/>
                </a:blipFill>
                <a:ln w="1016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4" name="Двойная стрелка влево/вправо 63"/>
                <p:cNvSpPr/>
                <p:nvPr/>
              </p:nvSpPr>
              <p:spPr>
                <a:xfrm>
                  <a:off x="1503123" y="4609578"/>
                  <a:ext cx="6325644" cy="400833"/>
                </a:xfrm>
                <a:prstGeom prst="leftRightArrow">
                  <a:avLst>
                    <a:gd name="adj1" fmla="val 50000"/>
                    <a:gd name="adj2" fmla="val 323333"/>
                  </a:avLst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7" name="Правая круглая скобка 66"/>
              <p:cNvSpPr/>
              <p:nvPr/>
            </p:nvSpPr>
            <p:spPr>
              <a:xfrm>
                <a:off x="7166973" y="4285989"/>
                <a:ext cx="425885" cy="526093"/>
              </a:xfrm>
              <a:prstGeom prst="rightBracket">
                <a:avLst>
                  <a:gd name="adj" fmla="val 63235"/>
                </a:avLst>
              </a:prstGeom>
              <a:ln w="50800">
                <a:solidFill>
                  <a:srgbClr val="C00000"/>
                </a:solidFill>
                <a:headEnd type="stealth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7649880" y="4234067"/>
                <a:ext cx="14941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i="1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1…5 мм</a:t>
                </a:r>
                <a:endParaRPr lang="ru-RU" sz="2800" b="1" i="1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69" name="Прямая соединительная линия 68"/>
              <p:cNvCxnSpPr/>
              <p:nvPr/>
            </p:nvCxnSpPr>
            <p:spPr>
              <a:xfrm rot="5400000" flipH="1" flipV="1">
                <a:off x="5425859" y="5263019"/>
                <a:ext cx="676407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>
                <a:off x="5749447" y="5486400"/>
                <a:ext cx="1344459" cy="16703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stealth" w="lg" len="lg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TextBox 71"/>
              <p:cNvSpPr txBox="1"/>
              <p:nvPr/>
            </p:nvSpPr>
            <p:spPr>
              <a:xfrm>
                <a:off x="5956778" y="5021119"/>
                <a:ext cx="9074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i="1" dirty="0" smtClean="0"/>
                  <a:t>4…6 </a:t>
                </a:r>
                <a:endParaRPr lang="ru-RU" sz="2800" i="1" dirty="0"/>
              </a:p>
            </p:txBody>
          </p:sp>
          <p:cxnSp>
            <p:nvCxnSpPr>
              <p:cNvPr id="77" name="Прямая соединительная линия 76"/>
              <p:cNvCxnSpPr/>
              <p:nvPr/>
            </p:nvCxnSpPr>
            <p:spPr>
              <a:xfrm rot="5400000">
                <a:off x="1609595" y="4753627"/>
                <a:ext cx="1816274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 rot="5400000">
                <a:off x="2201200" y="5317300"/>
                <a:ext cx="635947" cy="2882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stealth" w="lg" len="lg"/>
                <a:tailEnd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 rot="16200000" flipH="1">
                <a:off x="2159951" y="4253382"/>
                <a:ext cx="716865" cy="1294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none"/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TextBox 82"/>
              <p:cNvSpPr txBox="1"/>
              <p:nvPr/>
            </p:nvSpPr>
            <p:spPr>
              <a:xfrm rot="16200000">
                <a:off x="1862856" y="3795656"/>
                <a:ext cx="9074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i="1" dirty="0" smtClean="0"/>
                  <a:t>1…2 </a:t>
                </a:r>
                <a:endParaRPr lang="ru-RU" sz="2800" i="1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24" grpId="0" animBg="1"/>
      <p:bldP spid="45" grpId="0"/>
      <p:bldP spid="46" grpId="0"/>
      <p:bldP spid="54" grpId="0" animBg="1"/>
      <p:bldP spid="55" grpId="0"/>
      <p:bldP spid="58" grpId="0" animBg="1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Прямая соединительная линия 49"/>
          <p:cNvCxnSpPr/>
          <p:nvPr/>
        </p:nvCxnSpPr>
        <p:spPr>
          <a:xfrm>
            <a:off x="3434316" y="4508205"/>
            <a:ext cx="662762" cy="51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Прямоугольник 103"/>
          <p:cNvSpPr/>
          <p:nvPr/>
        </p:nvSpPr>
        <p:spPr>
          <a:xfrm>
            <a:off x="1" y="4497572"/>
            <a:ext cx="3498112" cy="212651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0">
            <a:solidFill>
              <a:srgbClr val="C00000"/>
            </a:solidFill>
          </a:ln>
          <a:effectLst>
            <a:outerShdw blurRad="50800" dist="88900" dir="186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32012" y="177421"/>
            <a:ext cx="8736624" cy="674349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0"/>
            <a:tileRect/>
          </a:gradFill>
          <a:ln w="38100">
            <a:solidFill>
              <a:srgbClr val="FF0000"/>
            </a:solidFill>
          </a:ln>
          <a:effectLst>
            <a:outerShdw blurRad="50800" dist="101600" dir="1860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Century" pitchFamily="18" charset="0"/>
                <a:ea typeface="Batang" pitchFamily="18" charset="-127"/>
                <a:cs typeface="Arial" pitchFamily="34" charset="0"/>
              </a:rPr>
              <a:t>ПРАВИЛА  НАНЕСЕНИЯ  РАЗМЕРОВ</a:t>
            </a:r>
            <a:endParaRPr lang="ru-RU" sz="3200" b="1" dirty="0">
              <a:solidFill>
                <a:schemeClr val="tx1"/>
              </a:solidFill>
              <a:latin typeface="Century" pitchFamily="18" charset="0"/>
              <a:ea typeface="Batang" pitchFamily="18" charset="-127"/>
              <a:cs typeface="Arial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212941" y="951977"/>
            <a:ext cx="3081403" cy="3319399"/>
            <a:chOff x="851770" y="1603331"/>
            <a:chExt cx="2630466" cy="2680570"/>
          </a:xfrm>
        </p:grpSpPr>
        <p:sp>
          <p:nvSpPr>
            <p:cNvPr id="3" name="Овал 2"/>
            <p:cNvSpPr/>
            <p:nvPr/>
          </p:nvSpPr>
          <p:spPr>
            <a:xfrm>
              <a:off x="1102290" y="1866378"/>
              <a:ext cx="1979113" cy="1979113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851770" y="2855934"/>
              <a:ext cx="2630466" cy="1588"/>
            </a:xfrm>
            <a:prstGeom prst="line">
              <a:avLst/>
            </a:prstGeom>
            <a:ln w="254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16200000" flipH="1">
              <a:off x="745299" y="2937353"/>
              <a:ext cx="2680570" cy="12526"/>
            </a:xfrm>
            <a:prstGeom prst="line">
              <a:avLst/>
            </a:prstGeom>
            <a:ln w="254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Прямая соединительная линия 15"/>
          <p:cNvCxnSpPr>
            <a:stCxn id="3" idx="3"/>
            <a:endCxn id="3" idx="7"/>
          </p:cNvCxnSpPr>
          <p:nvPr/>
        </p:nvCxnSpPr>
        <p:spPr>
          <a:xfrm rot="5400000" flipH="1" flipV="1">
            <a:off x="799122" y="1683424"/>
            <a:ext cx="1732958" cy="1639349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8924502">
            <a:off x="1485346" y="1540385"/>
            <a:ext cx="911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/>
              <a:t>ø</a:t>
            </a:r>
            <a:r>
              <a:rPr lang="ru-RU" sz="3600" i="1" dirty="0"/>
              <a:t>4</a:t>
            </a:r>
            <a:r>
              <a:rPr lang="ru-RU" sz="3600" i="1" dirty="0" smtClean="0"/>
              <a:t>0</a:t>
            </a:r>
            <a:endParaRPr lang="ru-RU" sz="3600" i="1" dirty="0"/>
          </a:p>
        </p:txBody>
      </p:sp>
      <p:grpSp>
        <p:nvGrpSpPr>
          <p:cNvPr id="33" name="Группа 32"/>
          <p:cNvGrpSpPr/>
          <p:nvPr/>
        </p:nvGrpSpPr>
        <p:grpSpPr>
          <a:xfrm>
            <a:off x="3784948" y="1380968"/>
            <a:ext cx="1460687" cy="1670576"/>
            <a:chOff x="3784948" y="1380968"/>
            <a:chExt cx="1460687" cy="1550122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784948" y="1442580"/>
              <a:ext cx="1460687" cy="1488510"/>
              <a:chOff x="851770" y="1603331"/>
              <a:chExt cx="2630466" cy="2680570"/>
            </a:xfrm>
          </p:grpSpPr>
          <p:sp>
            <p:nvSpPr>
              <p:cNvPr id="12" name="Овал 11"/>
              <p:cNvSpPr/>
              <p:nvPr/>
            </p:nvSpPr>
            <p:spPr>
              <a:xfrm>
                <a:off x="1102290" y="1866378"/>
                <a:ext cx="1979113" cy="1979113"/>
              </a:xfrm>
              <a:prstGeom prst="ellipse">
                <a:avLst/>
              </a:prstGeom>
              <a:noFill/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851770" y="2855934"/>
                <a:ext cx="263046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rot="16200000" flipH="1">
                <a:off x="745299" y="2937353"/>
                <a:ext cx="2680570" cy="1252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Прямая соединительная линия 18"/>
            <p:cNvCxnSpPr>
              <a:stCxn id="12" idx="3"/>
              <a:endCxn id="12" idx="7"/>
            </p:cNvCxnSpPr>
            <p:nvPr/>
          </p:nvCxnSpPr>
          <p:spPr>
            <a:xfrm rot="5400000" flipH="1" flipV="1">
              <a:off x="4085004" y="1749593"/>
              <a:ext cx="777106" cy="77710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 flipV="1">
              <a:off x="4853834" y="1389320"/>
              <a:ext cx="352822" cy="336118"/>
            </a:xfrm>
            <a:prstGeom prst="line">
              <a:avLst/>
            </a:prstGeom>
            <a:ln w="25400">
              <a:solidFill>
                <a:schemeClr val="tx1"/>
              </a:solidFill>
              <a:head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 flipH="1" flipV="1">
              <a:off x="3827291" y="2528805"/>
              <a:ext cx="256848" cy="245094"/>
            </a:xfrm>
            <a:prstGeom prst="line">
              <a:avLst/>
            </a:prstGeom>
            <a:ln w="2540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5210285" y="916609"/>
            <a:ext cx="911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ø20</a:t>
            </a:r>
            <a:endParaRPr lang="ru-RU" sz="2800" i="1" dirty="0"/>
          </a:p>
        </p:txBody>
      </p:sp>
      <p:grpSp>
        <p:nvGrpSpPr>
          <p:cNvPr id="34" name="Группа 33"/>
          <p:cNvGrpSpPr/>
          <p:nvPr/>
        </p:nvGrpSpPr>
        <p:grpSpPr>
          <a:xfrm>
            <a:off x="4054309" y="3508745"/>
            <a:ext cx="921730" cy="1105786"/>
            <a:chOff x="3784948" y="1380968"/>
            <a:chExt cx="1460687" cy="1550122"/>
          </a:xfrm>
        </p:grpSpPr>
        <p:grpSp>
          <p:nvGrpSpPr>
            <p:cNvPr id="35" name="Группа 10"/>
            <p:cNvGrpSpPr/>
            <p:nvPr/>
          </p:nvGrpSpPr>
          <p:grpSpPr>
            <a:xfrm>
              <a:off x="3784948" y="1442580"/>
              <a:ext cx="1460687" cy="1488510"/>
              <a:chOff x="851770" y="1603331"/>
              <a:chExt cx="2630466" cy="2680570"/>
            </a:xfrm>
          </p:grpSpPr>
          <p:sp>
            <p:nvSpPr>
              <p:cNvPr id="39" name="Овал 38"/>
              <p:cNvSpPr/>
              <p:nvPr/>
            </p:nvSpPr>
            <p:spPr>
              <a:xfrm>
                <a:off x="1102290" y="1866378"/>
                <a:ext cx="1979113" cy="1979113"/>
              </a:xfrm>
              <a:prstGeom prst="ellipse">
                <a:avLst/>
              </a:prstGeom>
              <a:noFill/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851770" y="2855934"/>
                <a:ext cx="2630466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16200000" flipH="1">
                <a:off x="745299" y="2937353"/>
                <a:ext cx="2680570" cy="12526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Прямая соединительная линия 35"/>
            <p:cNvCxnSpPr>
              <a:stCxn id="39" idx="3"/>
              <a:endCxn id="39" idx="7"/>
            </p:cNvCxnSpPr>
            <p:nvPr/>
          </p:nvCxnSpPr>
          <p:spPr>
            <a:xfrm rot="5400000" flipH="1" flipV="1">
              <a:off x="4085004" y="1749593"/>
              <a:ext cx="777106" cy="77710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5400000" flipH="1" flipV="1">
              <a:off x="4853834" y="1389320"/>
              <a:ext cx="352822" cy="336118"/>
            </a:xfrm>
            <a:prstGeom prst="line">
              <a:avLst/>
            </a:prstGeom>
            <a:ln w="25400">
              <a:solidFill>
                <a:schemeClr val="tx1"/>
              </a:solidFill>
              <a:head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 flipH="1" flipV="1">
              <a:off x="3827291" y="2528805"/>
              <a:ext cx="256848" cy="245094"/>
            </a:xfrm>
            <a:prstGeom prst="line">
              <a:avLst/>
            </a:prstGeom>
            <a:ln w="2540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3406294" y="4046125"/>
            <a:ext cx="911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ø10</a:t>
            </a:r>
            <a:endParaRPr lang="ru-RU" sz="2800" i="1" dirty="0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5178055" y="1392865"/>
            <a:ext cx="83997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Группа 10"/>
          <p:cNvGrpSpPr/>
          <p:nvPr/>
        </p:nvGrpSpPr>
        <p:grpSpPr>
          <a:xfrm>
            <a:off x="6191451" y="1461545"/>
            <a:ext cx="1460687" cy="1604176"/>
            <a:chOff x="851770" y="1603331"/>
            <a:chExt cx="2630466" cy="2680570"/>
          </a:xfrm>
        </p:grpSpPr>
        <p:sp>
          <p:nvSpPr>
            <p:cNvPr id="56" name="Овал 55"/>
            <p:cNvSpPr/>
            <p:nvPr/>
          </p:nvSpPr>
          <p:spPr>
            <a:xfrm>
              <a:off x="1102290" y="1866378"/>
              <a:ext cx="1979113" cy="1979113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7" name="Прямая соединительная линия 56"/>
            <p:cNvCxnSpPr/>
            <p:nvPr/>
          </p:nvCxnSpPr>
          <p:spPr>
            <a:xfrm>
              <a:off x="851770" y="2855934"/>
              <a:ext cx="2630466" cy="1588"/>
            </a:xfrm>
            <a:prstGeom prst="line">
              <a:avLst/>
            </a:prstGeom>
            <a:ln w="254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rot="16200000" flipH="1">
              <a:off x="745299" y="2937353"/>
              <a:ext cx="2680570" cy="12526"/>
            </a:xfrm>
            <a:prstGeom prst="line">
              <a:avLst/>
            </a:prstGeom>
            <a:ln w="254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Группа 10"/>
          <p:cNvGrpSpPr/>
          <p:nvPr/>
        </p:nvGrpSpPr>
        <p:grpSpPr>
          <a:xfrm>
            <a:off x="6450178" y="3559703"/>
            <a:ext cx="918186" cy="1054827"/>
            <a:chOff x="851770" y="1603331"/>
            <a:chExt cx="2630466" cy="2680570"/>
          </a:xfrm>
        </p:grpSpPr>
        <p:sp>
          <p:nvSpPr>
            <p:cNvPr id="60" name="Овал 59"/>
            <p:cNvSpPr/>
            <p:nvPr/>
          </p:nvSpPr>
          <p:spPr>
            <a:xfrm>
              <a:off x="1102290" y="1866378"/>
              <a:ext cx="1979113" cy="1979113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1" name="Прямая соединительная линия 60"/>
            <p:cNvCxnSpPr/>
            <p:nvPr/>
          </p:nvCxnSpPr>
          <p:spPr>
            <a:xfrm>
              <a:off x="851770" y="2855934"/>
              <a:ext cx="2630466" cy="1588"/>
            </a:xfrm>
            <a:prstGeom prst="line">
              <a:avLst/>
            </a:prstGeom>
            <a:ln w="254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16200000" flipH="1">
              <a:off x="745299" y="2937353"/>
              <a:ext cx="2680570" cy="12526"/>
            </a:xfrm>
            <a:prstGeom prst="line">
              <a:avLst/>
            </a:prstGeom>
            <a:ln w="254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Прямая соединительная линия 63"/>
          <p:cNvCxnSpPr/>
          <p:nvPr/>
        </p:nvCxnSpPr>
        <p:spPr>
          <a:xfrm>
            <a:off x="6868633" y="1616149"/>
            <a:ext cx="147792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6882810" y="2831804"/>
            <a:ext cx="147792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6872177" y="3657600"/>
            <a:ext cx="1027814" cy="35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6882810" y="4455042"/>
            <a:ext cx="1027813" cy="35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>
            <a:off x="7575698" y="2216888"/>
            <a:ext cx="1201479" cy="1588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 rot="16200000">
            <a:off x="7489197" y="1919614"/>
            <a:ext cx="911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ø20</a:t>
            </a:r>
            <a:endParaRPr lang="ru-RU" sz="2800" i="1" dirty="0"/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rot="5400000">
            <a:off x="7485321" y="3359888"/>
            <a:ext cx="616689" cy="1588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7112203" y="5140843"/>
            <a:ext cx="1367265" cy="4339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7383333" y="4061638"/>
            <a:ext cx="825004" cy="434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 rot="16200000">
            <a:off x="7152500" y="4910906"/>
            <a:ext cx="911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ø10</a:t>
            </a:r>
            <a:endParaRPr lang="ru-RU" sz="2800" i="1" dirty="0"/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rot="5400000">
            <a:off x="1036674" y="5768164"/>
            <a:ext cx="818707" cy="233916"/>
          </a:xfrm>
          <a:prstGeom prst="line">
            <a:avLst/>
          </a:prstGeom>
          <a:ln w="825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939002" y="5088117"/>
            <a:ext cx="14634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i="1" dirty="0" smtClean="0"/>
              <a:t>20</a:t>
            </a:r>
            <a:endParaRPr lang="ru-RU" sz="9600" i="1" dirty="0"/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>
            <a:off x="318977" y="6305107"/>
            <a:ext cx="2987749" cy="15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365051" y="5468679"/>
            <a:ext cx="2987749" cy="15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Овал 83"/>
          <p:cNvSpPr/>
          <p:nvPr/>
        </p:nvSpPr>
        <p:spPr>
          <a:xfrm>
            <a:off x="1148316" y="5582095"/>
            <a:ext cx="584791" cy="584789"/>
          </a:xfrm>
          <a:prstGeom prst="ellipse">
            <a:avLst/>
          </a:prstGeom>
          <a:noFill/>
          <a:ln w="825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 rot="16200000" flipH="1">
            <a:off x="95694" y="5879805"/>
            <a:ext cx="829343" cy="2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rot="5400000">
            <a:off x="1252869" y="4942372"/>
            <a:ext cx="818707" cy="233916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Дуга 92"/>
          <p:cNvSpPr/>
          <p:nvPr/>
        </p:nvSpPr>
        <p:spPr>
          <a:xfrm>
            <a:off x="1169582" y="4816550"/>
            <a:ext cx="914400" cy="1297172"/>
          </a:xfrm>
          <a:prstGeom prst="arc">
            <a:avLst>
              <a:gd name="adj1" fmla="val 16753567"/>
              <a:gd name="adj2" fmla="val 0"/>
            </a:avLst>
          </a:prstGeom>
          <a:ln w="38100">
            <a:solidFill>
              <a:schemeClr val="accent1">
                <a:lumMod val="75000"/>
              </a:schemeClr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rot="10800000" flipV="1">
            <a:off x="2027278" y="4944139"/>
            <a:ext cx="301253" cy="17721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flipV="1">
            <a:off x="2310809" y="4954773"/>
            <a:ext cx="815163" cy="354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2218991" y="4411176"/>
            <a:ext cx="1077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≈75°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70982" y="5533901"/>
            <a:ext cx="499400" cy="641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h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0" y="890649"/>
            <a:ext cx="5035138" cy="596735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70017" y="1124980"/>
            <a:ext cx="3498112" cy="147571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63500">
            <a:solidFill>
              <a:srgbClr val="C00000"/>
            </a:solidFill>
          </a:ln>
          <a:effectLst>
            <a:outerShdw blurRad="50800" dist="88900" dir="186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32012" y="177421"/>
            <a:ext cx="8736624" cy="674349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0"/>
            <a:tileRect/>
          </a:gradFill>
          <a:ln w="38100">
            <a:solidFill>
              <a:srgbClr val="FF0000"/>
            </a:solidFill>
          </a:ln>
          <a:effectLst>
            <a:outerShdw blurRad="50800" dist="101600" dir="1860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Century" pitchFamily="18" charset="0"/>
                <a:ea typeface="Batang" pitchFamily="18" charset="-127"/>
                <a:cs typeface="Arial" pitchFamily="34" charset="0"/>
              </a:rPr>
              <a:t>ПРАВИЛА  НАНЕСЕНИЯ  РАЗМЕРОВ</a:t>
            </a:r>
            <a:endParaRPr lang="ru-RU" sz="3200" b="1" dirty="0">
              <a:solidFill>
                <a:schemeClr val="tx1"/>
              </a:solidFill>
              <a:latin typeface="Century" pitchFamily="18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08374" y="1133634"/>
            <a:ext cx="21223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i="1" dirty="0" smtClean="0"/>
              <a:t>R</a:t>
            </a:r>
            <a:r>
              <a:rPr lang="ru-RU" sz="9600" i="1" dirty="0" smtClean="0"/>
              <a:t>2</a:t>
            </a:r>
            <a:r>
              <a:rPr lang="en-US" sz="9600" i="1" dirty="0"/>
              <a:t>5</a:t>
            </a:r>
            <a:endParaRPr lang="ru-RU" sz="9600" i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935067" y="1514196"/>
            <a:ext cx="2987749" cy="15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946942" y="2321718"/>
            <a:ext cx="2987749" cy="15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665709" y="1925321"/>
            <a:ext cx="829343" cy="2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16200000">
            <a:off x="614481" y="1574447"/>
            <a:ext cx="49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h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Прямоугольник с двумя скругленными соседними углами 9"/>
          <p:cNvSpPr/>
          <p:nvPr/>
        </p:nvSpPr>
        <p:spPr>
          <a:xfrm>
            <a:off x="296882" y="3230089"/>
            <a:ext cx="3788229" cy="3348842"/>
          </a:xfrm>
          <a:prstGeom prst="round2SameRect">
            <a:avLst>
              <a:gd name="adj1" fmla="val 50000"/>
              <a:gd name="adj2" fmla="val 15603"/>
            </a:avLst>
          </a:prstGeom>
          <a:blipFill>
            <a:blip r:embed="rId5"/>
            <a:tile tx="0" ty="0" sx="100000" sy="100000" flip="none" algn="tl"/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1009402" y="4144488"/>
            <a:ext cx="2826328" cy="1588"/>
          </a:xfrm>
          <a:prstGeom prst="line">
            <a:avLst/>
          </a:prstGeom>
          <a:ln w="381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721922" y="4845132"/>
            <a:ext cx="2778826" cy="23751"/>
          </a:xfrm>
          <a:prstGeom prst="line">
            <a:avLst/>
          </a:prstGeom>
          <a:ln w="381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2410691" y="3859481"/>
            <a:ext cx="1258784" cy="1009402"/>
          </a:xfrm>
          <a:prstGeom prst="line">
            <a:avLst/>
          </a:prstGeom>
          <a:ln w="38100">
            <a:solidFill>
              <a:schemeClr val="tx1"/>
            </a:solidFill>
            <a:headEnd type="none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9178825">
            <a:off x="2412037" y="3720476"/>
            <a:ext cx="1067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/>
              <a:t>R</a:t>
            </a:r>
            <a:r>
              <a:rPr lang="ru-RU" sz="4000" i="1" dirty="0" smtClean="0"/>
              <a:t>2</a:t>
            </a:r>
            <a:r>
              <a:rPr lang="en-US" sz="4000" i="1" dirty="0"/>
              <a:t>5</a:t>
            </a:r>
            <a:endParaRPr lang="ru-RU" sz="4000" i="1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111334" y="6092042"/>
            <a:ext cx="1175657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3135085" y="6210796"/>
            <a:ext cx="985656" cy="118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633849" y="6092042"/>
            <a:ext cx="653143" cy="4631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011879" y="6359237"/>
            <a:ext cx="263237" cy="195942"/>
          </a:xfrm>
          <a:prstGeom prst="line">
            <a:avLst/>
          </a:prstGeom>
          <a:ln w="38100">
            <a:solidFill>
              <a:schemeClr val="tx1"/>
            </a:solidFill>
            <a:head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273136" y="6553200"/>
            <a:ext cx="702625" cy="197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333861" y="5939183"/>
            <a:ext cx="1067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/>
              <a:t>R</a:t>
            </a:r>
            <a:r>
              <a:rPr lang="en-US" sz="4000" i="1" dirty="0"/>
              <a:t>8</a:t>
            </a:r>
            <a:endParaRPr lang="ru-RU" sz="4000" i="1" dirty="0"/>
          </a:p>
        </p:txBody>
      </p:sp>
      <p:sp>
        <p:nvSpPr>
          <p:cNvPr id="41" name="Полилиния 40"/>
          <p:cNvSpPr/>
          <p:nvPr/>
        </p:nvSpPr>
        <p:spPr>
          <a:xfrm>
            <a:off x="5545777" y="1021278"/>
            <a:ext cx="3182587" cy="1876301"/>
          </a:xfrm>
          <a:custGeom>
            <a:avLst/>
            <a:gdLst>
              <a:gd name="connsiteX0" fmla="*/ 0 w 3182587"/>
              <a:gd name="connsiteY0" fmla="*/ 0 h 1876301"/>
              <a:gd name="connsiteX1" fmla="*/ 3182587 w 3182587"/>
              <a:gd name="connsiteY1" fmla="*/ 0 h 1876301"/>
              <a:gd name="connsiteX2" fmla="*/ 3182587 w 3182587"/>
              <a:gd name="connsiteY2" fmla="*/ 1876301 h 1876301"/>
              <a:gd name="connsiteX3" fmla="*/ 0 w 3182587"/>
              <a:gd name="connsiteY3" fmla="*/ 1876301 h 1876301"/>
              <a:gd name="connsiteX4" fmla="*/ 0 w 3182587"/>
              <a:gd name="connsiteY4" fmla="*/ 0 h 1876301"/>
              <a:gd name="connsiteX0" fmla="*/ 1389413 w 3182587"/>
              <a:gd name="connsiteY0" fmla="*/ 0 h 1876301"/>
              <a:gd name="connsiteX1" fmla="*/ 3182587 w 3182587"/>
              <a:gd name="connsiteY1" fmla="*/ 0 h 1876301"/>
              <a:gd name="connsiteX2" fmla="*/ 3182587 w 3182587"/>
              <a:gd name="connsiteY2" fmla="*/ 1876301 h 1876301"/>
              <a:gd name="connsiteX3" fmla="*/ 0 w 3182587"/>
              <a:gd name="connsiteY3" fmla="*/ 1876301 h 1876301"/>
              <a:gd name="connsiteX4" fmla="*/ 1389413 w 3182587"/>
              <a:gd name="connsiteY4" fmla="*/ 0 h 1876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2587" h="1876301">
                <a:moveTo>
                  <a:pt x="1389413" y="0"/>
                </a:moveTo>
                <a:lnTo>
                  <a:pt x="3182587" y="0"/>
                </a:lnTo>
                <a:lnTo>
                  <a:pt x="3182587" y="1876301"/>
                </a:lnTo>
                <a:lnTo>
                  <a:pt x="0" y="1876301"/>
                </a:lnTo>
                <a:lnTo>
                  <a:pt x="1389413" y="0"/>
                </a:lnTo>
                <a:close/>
              </a:path>
            </a:pathLst>
          </a:custGeom>
          <a:blipFill>
            <a:blip r:embed="rId5"/>
            <a:tile tx="0" ty="0" sx="100000" sy="100000" flip="none" algn="tl"/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Дуга 41"/>
          <p:cNvSpPr/>
          <p:nvPr/>
        </p:nvSpPr>
        <p:spPr>
          <a:xfrm rot="163743">
            <a:off x="5342095" y="1628602"/>
            <a:ext cx="1703419" cy="2291938"/>
          </a:xfrm>
          <a:prstGeom prst="arc">
            <a:avLst>
              <a:gd name="adj1" fmla="val 16755879"/>
              <a:gd name="adj2" fmla="val 195791"/>
            </a:avLst>
          </a:prstGeom>
          <a:ln w="38100">
            <a:solidFill>
              <a:schemeClr val="tx1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V="1">
            <a:off x="6923314" y="1876301"/>
            <a:ext cx="308759" cy="2968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7232073" y="1888177"/>
            <a:ext cx="80752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217585" y="1270202"/>
            <a:ext cx="1067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/>
              <a:t>45°</a:t>
            </a:r>
            <a:endParaRPr lang="ru-RU" sz="4000" i="1" dirty="0"/>
          </a:p>
        </p:txBody>
      </p:sp>
      <p:sp>
        <p:nvSpPr>
          <p:cNvPr id="48" name="Полилиния 47"/>
          <p:cNvSpPr/>
          <p:nvPr/>
        </p:nvSpPr>
        <p:spPr>
          <a:xfrm>
            <a:off x="6543305" y="3788229"/>
            <a:ext cx="2173184" cy="2517568"/>
          </a:xfrm>
          <a:custGeom>
            <a:avLst/>
            <a:gdLst>
              <a:gd name="connsiteX0" fmla="*/ 23750 w 2173184"/>
              <a:gd name="connsiteY0" fmla="*/ 0 h 2517568"/>
              <a:gd name="connsiteX1" fmla="*/ 1472540 w 2173184"/>
              <a:gd name="connsiteY1" fmla="*/ 0 h 2517568"/>
              <a:gd name="connsiteX2" fmla="*/ 1472540 w 2173184"/>
              <a:gd name="connsiteY2" fmla="*/ 938150 h 2517568"/>
              <a:gd name="connsiteX3" fmla="*/ 2173184 w 2173184"/>
              <a:gd name="connsiteY3" fmla="*/ 938150 h 2517568"/>
              <a:gd name="connsiteX4" fmla="*/ 2173184 w 2173184"/>
              <a:gd name="connsiteY4" fmla="*/ 2517568 h 2517568"/>
              <a:gd name="connsiteX5" fmla="*/ 0 w 2173184"/>
              <a:gd name="connsiteY5" fmla="*/ 2517568 h 2517568"/>
              <a:gd name="connsiteX6" fmla="*/ 23750 w 2173184"/>
              <a:gd name="connsiteY6" fmla="*/ 0 h 2517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73184" h="2517568">
                <a:moveTo>
                  <a:pt x="23750" y="0"/>
                </a:moveTo>
                <a:lnTo>
                  <a:pt x="1472540" y="0"/>
                </a:lnTo>
                <a:lnTo>
                  <a:pt x="1472540" y="938150"/>
                </a:lnTo>
                <a:lnTo>
                  <a:pt x="2173184" y="938150"/>
                </a:lnTo>
                <a:lnTo>
                  <a:pt x="2173184" y="2517568"/>
                </a:lnTo>
                <a:lnTo>
                  <a:pt x="0" y="2517568"/>
                </a:lnTo>
                <a:lnTo>
                  <a:pt x="23750" y="0"/>
                </a:lnTo>
                <a:close/>
              </a:path>
            </a:pathLst>
          </a:custGeom>
          <a:blipFill>
            <a:blip r:embed="rId5"/>
            <a:tile tx="0" ty="0" sx="100000" sy="100000" flip="none" algn="tl"/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6840187" y="4334494"/>
            <a:ext cx="6056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·</a:t>
            </a:r>
            <a:endParaRPr lang="ru-RU" sz="9600" dirty="0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6232566" y="5177642"/>
            <a:ext cx="868878" cy="817418"/>
          </a:xfrm>
          <a:prstGeom prst="line">
            <a:avLst/>
          </a:prstGeom>
          <a:ln w="38100">
            <a:solidFill>
              <a:schemeClr val="tx1"/>
            </a:solidFill>
            <a:headEnd type="none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422432" y="5388961"/>
            <a:ext cx="812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/>
              <a:t>s4</a:t>
            </a:r>
            <a:endParaRPr lang="ru-RU" sz="4000" i="1" dirty="0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flipV="1">
            <a:off x="5332021" y="6020399"/>
            <a:ext cx="948046" cy="3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32012" y="177421"/>
            <a:ext cx="8736624" cy="674349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0"/>
            <a:tileRect/>
          </a:gradFill>
          <a:ln w="38100">
            <a:solidFill>
              <a:srgbClr val="FF0000"/>
            </a:solidFill>
          </a:ln>
          <a:effectLst>
            <a:outerShdw blurRad="50800" dist="101600" dir="1860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Century" pitchFamily="18" charset="0"/>
                <a:ea typeface="Batang" pitchFamily="18" charset="-127"/>
                <a:cs typeface="Arial" pitchFamily="34" charset="0"/>
              </a:rPr>
              <a:t>ПРАВИЛА  НАНЕСЕНИЯ  РАЗМЕРОВ</a:t>
            </a:r>
            <a:endParaRPr lang="ru-RU" sz="3200" b="1" dirty="0">
              <a:solidFill>
                <a:schemeClr val="tx1"/>
              </a:solidFill>
              <a:latin typeface="Century" pitchFamily="18" charset="0"/>
              <a:ea typeface="Batang" pitchFamily="18" charset="-127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913912" y="1935678"/>
            <a:ext cx="2280062" cy="2760082"/>
            <a:chOff x="3479470" y="2398816"/>
            <a:chExt cx="2280062" cy="2760082"/>
          </a:xfrm>
        </p:grpSpPr>
        <p:sp>
          <p:nvSpPr>
            <p:cNvPr id="3" name="Куб 2"/>
            <p:cNvSpPr/>
            <p:nvPr/>
          </p:nvSpPr>
          <p:spPr>
            <a:xfrm>
              <a:off x="3479470" y="2398816"/>
              <a:ext cx="2280062" cy="2760082"/>
            </a:xfrm>
            <a:prstGeom prst="cube">
              <a:avLst>
                <a:gd name="adj" fmla="val 27786"/>
              </a:avLst>
            </a:pr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0">
                  <a:schemeClr val="bg1">
                    <a:lumMod val="50000"/>
                  </a:schemeClr>
                </a:gs>
                <a:gs pos="86000">
                  <a:schemeClr val="accent1">
                    <a:tint val="23500"/>
                    <a:satMod val="160000"/>
                  </a:schemeClr>
                </a:gs>
              </a:gsLst>
              <a:lin ang="0" scaled="1"/>
            </a:gradFill>
            <a:ln w="38100">
              <a:solidFill>
                <a:schemeClr val="tx1"/>
              </a:solidFill>
            </a:ln>
            <a:scene3d>
              <a:camera prst="orthographicFront">
                <a:rot lat="1800000" lon="2400001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Цилиндр 3"/>
            <p:cNvSpPr/>
            <p:nvPr/>
          </p:nvSpPr>
          <p:spPr>
            <a:xfrm>
              <a:off x="3657600" y="3384468"/>
              <a:ext cx="866898" cy="1306286"/>
            </a:xfrm>
            <a:prstGeom prst="can">
              <a:avLst>
                <a:gd name="adj" fmla="val 64726"/>
              </a:avLst>
            </a:pr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0">
                  <a:schemeClr val="bg1">
                    <a:lumMod val="50000"/>
                  </a:schemeClr>
                </a:gs>
                <a:gs pos="86000">
                  <a:schemeClr val="accent1">
                    <a:tint val="23500"/>
                    <a:satMod val="160000"/>
                  </a:schemeClr>
                </a:gs>
              </a:gsLst>
              <a:lin ang="0" scaled="1"/>
            </a:gradFill>
            <a:ln w="38100">
              <a:solidFill>
                <a:schemeClr val="tx1"/>
              </a:solidFill>
            </a:ln>
            <a:scene3d>
              <a:camera prst="orthographicFront">
                <a:rot lat="0" lon="10799999" rev="78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7368639" y="2321626"/>
            <a:ext cx="110440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6281253" y="1601191"/>
            <a:ext cx="711335" cy="27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718961" y="2386942"/>
            <a:ext cx="926275" cy="3800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7895111" y="4320640"/>
            <a:ext cx="678873" cy="2869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638306" y="1365662"/>
            <a:ext cx="1280556" cy="520536"/>
          </a:xfrm>
          <a:prstGeom prst="line">
            <a:avLst/>
          </a:prstGeom>
          <a:ln w="38100">
            <a:solidFill>
              <a:schemeClr val="tx1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7528161" y="3619996"/>
            <a:ext cx="1851366" cy="2773"/>
          </a:xfrm>
          <a:prstGeom prst="line">
            <a:avLst/>
          </a:prstGeom>
          <a:ln w="38100">
            <a:solidFill>
              <a:schemeClr val="tx1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193627">
            <a:off x="6955958" y="1106614"/>
            <a:ext cx="911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/>
              <a:t>2</a:t>
            </a:r>
            <a:r>
              <a:rPr lang="en-US" sz="3600" i="1" dirty="0"/>
              <a:t>5</a:t>
            </a:r>
            <a:endParaRPr lang="ru-RU" sz="3600" i="1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7761502" y="3265944"/>
            <a:ext cx="911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/>
              <a:t>2</a:t>
            </a:r>
            <a:r>
              <a:rPr lang="en-US" sz="3600" i="1" dirty="0"/>
              <a:t>5</a:t>
            </a:r>
            <a:endParaRPr lang="ru-RU" sz="3600" i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410691" y="1674421"/>
            <a:ext cx="843148" cy="242256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223158" y="2398816"/>
            <a:ext cx="1187533" cy="99752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1626920" y="2470068"/>
            <a:ext cx="2375065" cy="8312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1609106" y="2464129"/>
            <a:ext cx="2434442" cy="8312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021278" y="2873829"/>
            <a:ext cx="2541319" cy="1588"/>
          </a:xfrm>
          <a:prstGeom prst="line">
            <a:avLst/>
          </a:prstGeom>
          <a:ln w="381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771646" y="1651775"/>
            <a:ext cx="147792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795397" y="4098092"/>
            <a:ext cx="147792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V="1">
            <a:off x="2889662" y="2889662"/>
            <a:ext cx="2483920" cy="1982"/>
          </a:xfrm>
          <a:prstGeom prst="line">
            <a:avLst/>
          </a:prstGeom>
          <a:ln w="38100">
            <a:solidFill>
              <a:schemeClr val="tx1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703361" y="2374191"/>
            <a:ext cx="147792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55859" y="3407344"/>
            <a:ext cx="147792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279070" y="2891641"/>
            <a:ext cx="1009403" cy="1588"/>
          </a:xfrm>
          <a:prstGeom prst="line">
            <a:avLst/>
          </a:prstGeom>
          <a:ln w="38100">
            <a:solidFill>
              <a:schemeClr val="tx1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 rot="16200000">
            <a:off x="150247" y="2541981"/>
            <a:ext cx="9116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err="1" smtClean="0"/>
              <a:t>ø</a:t>
            </a:r>
            <a:r>
              <a:rPr lang="en-US" sz="3200" i="1" dirty="0" smtClean="0"/>
              <a:t>1</a:t>
            </a:r>
            <a:r>
              <a:rPr lang="ru-RU" sz="3200" i="1" dirty="0" smtClean="0"/>
              <a:t>0</a:t>
            </a:r>
            <a:endParaRPr lang="ru-RU" sz="3200" i="1" dirty="0"/>
          </a:p>
        </p:txBody>
      </p:sp>
      <p:sp>
        <p:nvSpPr>
          <p:cNvPr id="44" name="TextBox 43"/>
          <p:cNvSpPr txBox="1"/>
          <p:nvPr/>
        </p:nvSpPr>
        <p:spPr>
          <a:xfrm rot="16200000">
            <a:off x="3425029" y="2183311"/>
            <a:ext cx="911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/>
              <a:t>2</a:t>
            </a:r>
            <a:r>
              <a:rPr lang="en-US" sz="3600" i="1" dirty="0"/>
              <a:t>5</a:t>
            </a:r>
            <a:endParaRPr lang="ru-RU" sz="3600" i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740727" y="2956956"/>
            <a:ext cx="285008" cy="28500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1626921" y="4806330"/>
            <a:ext cx="3498112" cy="147571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63500">
            <a:solidFill>
              <a:srgbClr val="C00000"/>
            </a:solidFill>
          </a:ln>
          <a:effectLst>
            <a:outerShdw blurRad="50800" dist="88900" dir="186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3387792" y="4826859"/>
            <a:ext cx="21223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i="1" dirty="0" smtClean="0"/>
              <a:t>2</a:t>
            </a:r>
            <a:r>
              <a:rPr lang="en-US" sz="9600" i="1" dirty="0"/>
              <a:t>5</a:t>
            </a:r>
            <a:endParaRPr lang="ru-RU" sz="9600" i="1" dirty="0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1991971" y="5195546"/>
            <a:ext cx="2987749" cy="15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003846" y="6003068"/>
            <a:ext cx="2987749" cy="1588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6200000" flipH="1">
            <a:off x="1722613" y="5606671"/>
            <a:ext cx="829343" cy="2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 rot="16200000">
            <a:off x="1671385" y="5255797"/>
            <a:ext cx="49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h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600696" y="5248894"/>
            <a:ext cx="736270" cy="73627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32012" y="177421"/>
            <a:ext cx="8736624" cy="674349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0"/>
            <a:tileRect/>
          </a:gradFill>
          <a:ln w="38100">
            <a:solidFill>
              <a:srgbClr val="FF0000"/>
            </a:solidFill>
          </a:ln>
          <a:effectLst>
            <a:outerShdw blurRad="50800" dist="101600" dir="1860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Century" pitchFamily="18" charset="0"/>
                <a:ea typeface="Batang" pitchFamily="18" charset="-127"/>
                <a:cs typeface="Arial" pitchFamily="34" charset="0"/>
              </a:rPr>
              <a:t>ПРАВИЛА  НАНЕСЕНИЯ  РАЗМЕРОВ</a:t>
            </a:r>
            <a:endParaRPr lang="ru-RU" sz="3200" b="1" dirty="0">
              <a:solidFill>
                <a:schemeClr val="tx1"/>
              </a:solidFill>
              <a:latin typeface="Century" pitchFamily="18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3" name="Фигура, имеющая форму буквы L 2"/>
          <p:cNvSpPr/>
          <p:nvPr/>
        </p:nvSpPr>
        <p:spPr>
          <a:xfrm>
            <a:off x="5391399" y="1923803"/>
            <a:ext cx="831272" cy="997526"/>
          </a:xfrm>
          <a:prstGeom prst="corner">
            <a:avLst>
              <a:gd name="adj1" fmla="val 30451"/>
              <a:gd name="adj2" fmla="val 27940"/>
            </a:avLst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0">
                <a:schemeClr val="bg1">
                  <a:lumMod val="50000"/>
                </a:schemeClr>
              </a:gs>
              <a:gs pos="86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scene3d>
            <a:camera prst="orthographicFront">
              <a:rot lat="1002583" lon="2804520" rev="21594000"/>
            </a:camera>
            <a:lightRig rig="threePt" dir="t">
              <a:rot lat="0" lon="0" rev="3600000"/>
            </a:lightRig>
          </a:scene3d>
          <a:sp3d prstMaterial="metal">
            <a:bevelT w="0" h="2305050"/>
            <a:bevelB w="0" h="1536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Фигура, имеющая форму буквы L 3"/>
          <p:cNvSpPr/>
          <p:nvPr/>
        </p:nvSpPr>
        <p:spPr>
          <a:xfrm>
            <a:off x="2921331" y="961900"/>
            <a:ext cx="1591294" cy="1971304"/>
          </a:xfrm>
          <a:prstGeom prst="corner">
            <a:avLst>
              <a:gd name="adj1" fmla="val 36413"/>
              <a:gd name="adj2" fmla="val 31522"/>
            </a:avLst>
          </a:prstGeo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73829" y="938151"/>
            <a:ext cx="6056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·</a:t>
            </a:r>
            <a:endParaRPr lang="ru-RU" sz="96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2266208" y="1828800"/>
            <a:ext cx="868878" cy="817418"/>
          </a:xfrm>
          <a:prstGeom prst="line">
            <a:avLst/>
          </a:prstGeom>
          <a:ln w="38100">
            <a:solidFill>
              <a:schemeClr val="tx1"/>
            </a:solidFill>
            <a:headEnd type="none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06691" y="2004494"/>
            <a:ext cx="1120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4000" i="1" dirty="0" smtClean="0">
                <a:cs typeface="Times New Roman" pitchFamily="18" charset="0"/>
              </a:rPr>
              <a:t>200</a:t>
            </a:r>
            <a:endParaRPr lang="ru-RU" sz="4000" i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235033" y="2671559"/>
            <a:ext cx="1066800" cy="3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Группа 15"/>
          <p:cNvGrpSpPr/>
          <p:nvPr/>
        </p:nvGrpSpPr>
        <p:grpSpPr>
          <a:xfrm>
            <a:off x="795648" y="3408218"/>
            <a:ext cx="7778337" cy="1104405"/>
            <a:chOff x="1068780" y="5403272"/>
            <a:chExt cx="7778337" cy="1104405"/>
          </a:xfrm>
        </p:grpSpPr>
        <p:sp>
          <p:nvSpPr>
            <p:cNvPr id="11" name="Куб 10"/>
            <p:cNvSpPr/>
            <p:nvPr/>
          </p:nvSpPr>
          <p:spPr>
            <a:xfrm>
              <a:off x="1068780" y="5403272"/>
              <a:ext cx="7778337" cy="1104405"/>
            </a:xfrm>
            <a:prstGeom prst="cube">
              <a:avLst>
                <a:gd name="adj" fmla="val 49359"/>
              </a:avLst>
            </a:pr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0">
                  <a:schemeClr val="bg1">
                    <a:lumMod val="50000"/>
                  </a:schemeClr>
                </a:gs>
                <a:gs pos="86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1840675" y="5533902"/>
              <a:ext cx="558140" cy="225632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0">
                  <a:schemeClr val="bg1">
                    <a:lumMod val="50000"/>
                  </a:schemeClr>
                </a:gs>
                <a:gs pos="86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3263734" y="5520048"/>
              <a:ext cx="558140" cy="225632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0">
                  <a:schemeClr val="bg1">
                    <a:lumMod val="50000"/>
                  </a:schemeClr>
                </a:gs>
                <a:gs pos="86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4570021" y="5531923"/>
              <a:ext cx="558140" cy="225632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0">
                  <a:schemeClr val="bg1">
                    <a:lumMod val="50000"/>
                  </a:schemeClr>
                </a:gs>
                <a:gs pos="86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5911932" y="5543798"/>
              <a:ext cx="558140" cy="225632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0">
                  <a:schemeClr val="bg1">
                    <a:lumMod val="50000"/>
                  </a:schemeClr>
                </a:gs>
                <a:gs pos="86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7348846" y="5543798"/>
              <a:ext cx="558140" cy="225632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0">
                  <a:schemeClr val="bg1">
                    <a:lumMod val="50000"/>
                  </a:schemeClr>
                </a:gs>
                <a:gs pos="86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439387" y="4571564"/>
            <a:ext cx="8063345" cy="2286436"/>
            <a:chOff x="439387" y="4571564"/>
            <a:chExt cx="8063345" cy="2286436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439387" y="5138054"/>
              <a:ext cx="8063345" cy="1719946"/>
              <a:chOff x="439387" y="4987635"/>
              <a:chExt cx="8063345" cy="1719946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878774" y="5153891"/>
                <a:ext cx="7279574" cy="1353787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439387" y="5830784"/>
                <a:ext cx="8063345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Овал 19"/>
              <p:cNvSpPr/>
              <p:nvPr/>
            </p:nvSpPr>
            <p:spPr>
              <a:xfrm>
                <a:off x="1341913" y="5486399"/>
                <a:ext cx="629392" cy="712520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2" name="Прямая соединительная линия 21"/>
              <p:cNvCxnSpPr/>
              <p:nvPr/>
            </p:nvCxnSpPr>
            <p:spPr>
              <a:xfrm rot="16200000" flipH="1">
                <a:off x="831272" y="5830782"/>
                <a:ext cx="1686299" cy="5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rot="16200000" flipH="1">
                <a:off x="2076202" y="5864429"/>
                <a:ext cx="1686299" cy="5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 rot="16200000" flipH="1">
                <a:off x="3536866" y="5852554"/>
                <a:ext cx="1686299" cy="5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16200000" flipH="1">
                <a:off x="6600701" y="5840678"/>
                <a:ext cx="1686299" cy="5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rot="16200000" flipH="1">
                <a:off x="5068784" y="5840678"/>
                <a:ext cx="1686299" cy="5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Группа 40"/>
            <p:cNvGrpSpPr/>
            <p:nvPr/>
          </p:nvGrpSpPr>
          <p:grpSpPr>
            <a:xfrm>
              <a:off x="1153236" y="4571564"/>
              <a:ext cx="3254991" cy="2040776"/>
              <a:chOff x="1153236" y="4571564"/>
              <a:chExt cx="3254991" cy="2040776"/>
            </a:xfrm>
          </p:grpSpPr>
          <p:cxnSp>
            <p:nvCxnSpPr>
              <p:cNvPr id="32" name="Прямая соединительная линия 31"/>
              <p:cNvCxnSpPr/>
              <p:nvPr/>
            </p:nvCxnSpPr>
            <p:spPr>
              <a:xfrm rot="5400000" flipH="1" flipV="1">
                <a:off x="1287541" y="5141440"/>
                <a:ext cx="1288828" cy="105247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5400000" flipH="1" flipV="1">
                <a:off x="1849375" y="5414395"/>
                <a:ext cx="344857" cy="290473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rot="5400000" flipH="1" flipV="1">
                <a:off x="1121495" y="6281029"/>
                <a:ext cx="363052" cy="299570"/>
              </a:xfrm>
              <a:prstGeom prst="line">
                <a:avLst/>
              </a:prstGeom>
              <a:ln w="38100">
                <a:solidFill>
                  <a:schemeClr val="tx1"/>
                </a:solidFill>
                <a:headEnd type="none" w="med" len="lg"/>
                <a:tail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2457747" y="5036419"/>
                <a:ext cx="1841298" cy="642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2478246" y="4571564"/>
                <a:ext cx="1929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i="1" dirty="0" smtClean="0"/>
                  <a:t>5 отв. ø10</a:t>
                </a:r>
                <a:endParaRPr lang="ru-RU" sz="2800" i="1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32012" y="177421"/>
            <a:ext cx="8736624" cy="674349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0"/>
            <a:tileRect/>
          </a:gradFill>
          <a:ln w="38100">
            <a:solidFill>
              <a:srgbClr val="FF0000"/>
            </a:solidFill>
          </a:ln>
          <a:effectLst>
            <a:outerShdw blurRad="50800" dist="101600" dir="1860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Century" pitchFamily="18" charset="0"/>
                <a:ea typeface="Batang" pitchFamily="18" charset="-127"/>
                <a:cs typeface="Arial" pitchFamily="34" charset="0"/>
              </a:rPr>
              <a:t>ПРАВИЛА  НАНЕСЕНИЯ  РАЗМЕРОВ</a:t>
            </a:r>
            <a:endParaRPr lang="ru-RU" sz="3200" b="1" dirty="0">
              <a:solidFill>
                <a:schemeClr val="tx1"/>
              </a:solidFill>
              <a:latin typeface="Century" pitchFamily="18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3" name="Полилиния 2"/>
          <p:cNvSpPr/>
          <p:nvPr/>
        </p:nvSpPr>
        <p:spPr>
          <a:xfrm>
            <a:off x="1175657" y="2695699"/>
            <a:ext cx="5759533" cy="2897579"/>
          </a:xfrm>
          <a:custGeom>
            <a:avLst/>
            <a:gdLst>
              <a:gd name="connsiteX0" fmla="*/ 712520 w 5759533"/>
              <a:gd name="connsiteY0" fmla="*/ 11875 h 2897579"/>
              <a:gd name="connsiteX1" fmla="*/ 2873829 w 5759533"/>
              <a:gd name="connsiteY1" fmla="*/ 11875 h 2897579"/>
              <a:gd name="connsiteX2" fmla="*/ 2873829 w 5759533"/>
              <a:gd name="connsiteY2" fmla="*/ 1448789 h 2897579"/>
              <a:gd name="connsiteX3" fmla="*/ 5759533 w 5759533"/>
              <a:gd name="connsiteY3" fmla="*/ 1448789 h 2897579"/>
              <a:gd name="connsiteX4" fmla="*/ 5759533 w 5759533"/>
              <a:gd name="connsiteY4" fmla="*/ 2897579 h 2897579"/>
              <a:gd name="connsiteX5" fmla="*/ 0 w 5759533"/>
              <a:gd name="connsiteY5" fmla="*/ 2897579 h 2897579"/>
              <a:gd name="connsiteX6" fmla="*/ 0 w 5759533"/>
              <a:gd name="connsiteY6" fmla="*/ 0 h 2897579"/>
              <a:gd name="connsiteX7" fmla="*/ 712520 w 5759533"/>
              <a:gd name="connsiteY7" fmla="*/ 11875 h 2897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59533" h="2897579">
                <a:moveTo>
                  <a:pt x="712520" y="11875"/>
                </a:moveTo>
                <a:lnTo>
                  <a:pt x="2873829" y="11875"/>
                </a:lnTo>
                <a:lnTo>
                  <a:pt x="2873829" y="1448789"/>
                </a:lnTo>
                <a:lnTo>
                  <a:pt x="5759533" y="1448789"/>
                </a:lnTo>
                <a:lnTo>
                  <a:pt x="5759533" y="2897579"/>
                </a:lnTo>
                <a:lnTo>
                  <a:pt x="0" y="2897579"/>
                </a:lnTo>
                <a:lnTo>
                  <a:pt x="0" y="0"/>
                </a:lnTo>
                <a:lnTo>
                  <a:pt x="712520" y="11875"/>
                </a:lnTo>
                <a:close/>
              </a:path>
            </a:pathLst>
          </a:custGeo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082388" y="5582508"/>
            <a:ext cx="147792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251116" y="4121843"/>
            <a:ext cx="147792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239241" y="5582508"/>
            <a:ext cx="147792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00146" y="3022270"/>
            <a:ext cx="2114602" cy="1267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2979914" y="3049981"/>
            <a:ext cx="2160124" cy="2771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3" idx="3"/>
          </p:cNvCxnSpPr>
          <p:nvPr/>
        </p:nvCxnSpPr>
        <p:spPr>
          <a:xfrm>
            <a:off x="6935190" y="4144489"/>
            <a:ext cx="22956" cy="242336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-261258" y="5130140"/>
            <a:ext cx="2826328" cy="1588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6899562" y="4120736"/>
            <a:ext cx="2945082" cy="4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H="1">
            <a:off x="6887690" y="4857006"/>
            <a:ext cx="1425039" cy="2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004700" y="2694825"/>
            <a:ext cx="4450531" cy="8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164518" y="2099079"/>
            <a:ext cx="2884968" cy="2853"/>
          </a:xfrm>
          <a:prstGeom prst="line">
            <a:avLst/>
          </a:prstGeom>
          <a:ln w="38100">
            <a:solidFill>
              <a:schemeClr val="tx1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152643" y="6421697"/>
            <a:ext cx="5806297" cy="2854"/>
          </a:xfrm>
          <a:prstGeom prst="line">
            <a:avLst/>
          </a:prstGeom>
          <a:ln w="38100">
            <a:solidFill>
              <a:schemeClr val="tx1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80928" y="1473202"/>
            <a:ext cx="911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/>
              <a:t>45</a:t>
            </a:r>
            <a:endParaRPr lang="ru-RU" sz="36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3461484" y="5841343"/>
            <a:ext cx="911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/>
              <a:t>100</a:t>
            </a:r>
            <a:endParaRPr lang="ru-RU" sz="3600" i="1" dirty="0"/>
          </a:p>
        </p:txBody>
      </p:sp>
      <p:sp>
        <p:nvSpPr>
          <p:cNvPr id="34" name="TextBox 33"/>
          <p:cNvSpPr txBox="1"/>
          <p:nvPr/>
        </p:nvSpPr>
        <p:spPr>
          <a:xfrm rot="16200000">
            <a:off x="6905330" y="4440055"/>
            <a:ext cx="911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/>
              <a:t>22</a:t>
            </a:r>
            <a:endParaRPr lang="ru-RU" sz="3600" i="1" dirty="0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7677226" y="3786912"/>
            <a:ext cx="911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/>
              <a:t>45</a:t>
            </a:r>
            <a:endParaRPr lang="ru-RU" sz="3600" i="1" dirty="0"/>
          </a:p>
        </p:txBody>
      </p:sp>
      <p:sp>
        <p:nvSpPr>
          <p:cNvPr id="20" name="Правая фигурная скобка 19"/>
          <p:cNvSpPr/>
          <p:nvPr/>
        </p:nvSpPr>
        <p:spPr>
          <a:xfrm flipH="1">
            <a:off x="6523630" y="4176215"/>
            <a:ext cx="368490" cy="1337480"/>
          </a:xfrm>
          <a:prstGeom prst="rightBrace">
            <a:avLst>
              <a:gd name="adj1" fmla="val 59722"/>
              <a:gd name="adj2" fmla="val 50000"/>
            </a:avLst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авая фигурная скобка 21"/>
          <p:cNvSpPr/>
          <p:nvPr/>
        </p:nvSpPr>
        <p:spPr>
          <a:xfrm flipH="1">
            <a:off x="507240" y="2731826"/>
            <a:ext cx="611876" cy="2850107"/>
          </a:xfrm>
          <a:prstGeom prst="rightBrace">
            <a:avLst>
              <a:gd name="adj1" fmla="val 59722"/>
              <a:gd name="adj2" fmla="val 50000"/>
            </a:avLst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201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Batang</vt:lpstr>
      <vt:lpstr>Arial</vt:lpstr>
      <vt:lpstr>BancoDi</vt:lpstr>
      <vt:lpstr>Calibri</vt:lpstr>
      <vt:lpstr>Century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наносят размеры</dc:title>
  <dc:creator>Ковалев А.Н.</dc:creator>
  <cp:lastModifiedBy>User</cp:lastModifiedBy>
  <cp:revision>41</cp:revision>
  <dcterms:created xsi:type="dcterms:W3CDTF">2011-01-06T16:05:01Z</dcterms:created>
  <dcterms:modified xsi:type="dcterms:W3CDTF">2015-05-06T03:16:01Z</dcterms:modified>
</cp:coreProperties>
</file>