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6" r:id="rId2"/>
    <p:sldId id="257" r:id="rId3"/>
    <p:sldId id="267" r:id="rId4"/>
    <p:sldId id="258" r:id="rId5"/>
    <p:sldId id="270" r:id="rId6"/>
    <p:sldId id="259" r:id="rId7"/>
    <p:sldId id="271" r:id="rId8"/>
    <p:sldId id="260" r:id="rId9"/>
    <p:sldId id="272" r:id="rId10"/>
    <p:sldId id="261" r:id="rId11"/>
    <p:sldId id="273" r:id="rId12"/>
    <p:sldId id="263" r:id="rId13"/>
    <p:sldId id="274" r:id="rId14"/>
    <p:sldId id="264" r:id="rId15"/>
    <p:sldId id="275" r:id="rId16"/>
    <p:sldId id="269" r:id="rId17"/>
    <p:sldId id="276" r:id="rId18"/>
    <p:sldId id="277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Оксана" initials="О" lastIdx="0" clrIdx="0">
    <p:extLst>
      <p:ext uri="{19B8F6BF-5375-455C-9EA6-DF929625EA0E}">
        <p15:presenceInfo xmlns:p15="http://schemas.microsoft.com/office/powerpoint/2012/main" xmlns="" userId="Окса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-62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2470-EE10-4044-8F16-EE4277156EE4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71C7-9D1F-4F5A-B562-DC5B2EB9F5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1165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2470-EE10-4044-8F16-EE4277156EE4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71C7-9D1F-4F5A-B562-DC5B2EB9F5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252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2470-EE10-4044-8F16-EE4277156EE4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71C7-9D1F-4F5A-B562-DC5B2EB9F5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050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2470-EE10-4044-8F16-EE4277156EE4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71C7-9D1F-4F5A-B562-DC5B2EB9F5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125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2470-EE10-4044-8F16-EE4277156EE4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71C7-9D1F-4F5A-B562-DC5B2EB9F5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4631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2470-EE10-4044-8F16-EE4277156EE4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71C7-9D1F-4F5A-B562-DC5B2EB9F5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677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2470-EE10-4044-8F16-EE4277156EE4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71C7-9D1F-4F5A-B562-DC5B2EB9F5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5064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2470-EE10-4044-8F16-EE4277156EE4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71C7-9D1F-4F5A-B562-DC5B2EB9F5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889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2470-EE10-4044-8F16-EE4277156EE4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71C7-9D1F-4F5A-B562-DC5B2EB9F5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811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2470-EE10-4044-8F16-EE4277156EE4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71C7-9D1F-4F5A-B562-DC5B2EB9F5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725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72470-EE10-4044-8F16-EE4277156EE4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571C7-9D1F-4F5A-B562-DC5B2EB9F5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08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72470-EE10-4044-8F16-EE4277156EE4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571C7-9D1F-4F5A-B562-DC5B2EB9F5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848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nkozlov.ru/upload/images/0701/0701151719320.jpg" TargetMode="External"/><Relationship Id="rId2" Type="http://schemas.openxmlformats.org/officeDocument/2006/relationships/hyperlink" Target="http://detsadmickeymouse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eins.ru.com/?c=result" TargetMode="External"/><Relationship Id="rId5" Type="http://schemas.openxmlformats.org/officeDocument/2006/relationships/hyperlink" Target="http://cccp-kino.narod.ru/multiki_cccp/skazka_o_sarevne_i_o_bogatiryax.html" TargetMode="External"/><Relationship Id="rId4" Type="http://schemas.openxmlformats.org/officeDocument/2006/relationships/hyperlink" Target="http://www.graycell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19700" y="2939143"/>
            <a:ext cx="6614375" cy="35400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ГБПОУ «Гусиноозерский энергетический техникум Мухина Наталья Федоровна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мастер производственного обучения</a:t>
            </a:r>
          </a:p>
          <a:p>
            <a:endParaRPr lang="ru-RU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032" y="1503417"/>
            <a:ext cx="116587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i="1" cap="none" spc="0" dirty="0" smtClean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Литературно-кулинарная викторина</a:t>
            </a:r>
          </a:p>
        </p:txBody>
      </p:sp>
    </p:spTree>
    <p:extLst>
      <p:ext uri="{BB962C8B-B14F-4D97-AF65-F5344CB8AC3E}">
        <p14:creationId xmlns:p14="http://schemas.microsoft.com/office/powerpoint/2010/main" xmlns="" val="10502721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73" y="0"/>
            <a:ext cx="6220740" cy="66363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i="1" dirty="0" smtClean="0">
                <a:solidFill>
                  <a:srgbClr val="7030A0"/>
                </a:solidFill>
              </a:rPr>
              <a:t>   Вопрос девятый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Что Маша попробовала из мисок </a:t>
            </a:r>
          </a:p>
          <a:p>
            <a:pPr marL="0" indent="0">
              <a:buNone/>
            </a:pPr>
            <a:r>
              <a:rPr lang="ru-RU" sz="2600" i="1" dirty="0">
                <a:solidFill>
                  <a:srgbClr val="7030A0"/>
                </a:solidFill>
              </a:rPr>
              <a:t> </a:t>
            </a:r>
            <a:r>
              <a:rPr lang="ru-RU" sz="2600" i="1" dirty="0" smtClean="0">
                <a:solidFill>
                  <a:srgbClr val="7030A0"/>
                </a:solidFill>
              </a:rPr>
              <a:t>медведей в сказке « Три медведя» ?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1.Кашу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2.Суп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3.Похлёбку</a:t>
            </a:r>
          </a:p>
          <a:p>
            <a:pPr marL="0" indent="0">
              <a:buNone/>
            </a:pPr>
            <a:r>
              <a:rPr lang="ru-RU" sz="2600" b="1" i="1" dirty="0" smtClean="0">
                <a:solidFill>
                  <a:srgbClr val="7030A0"/>
                </a:solidFill>
              </a:rPr>
              <a:t>   Вопрос десятый</a:t>
            </a:r>
            <a:endParaRPr lang="ru-RU" sz="2600" b="1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Сколько яиц можно съесть натощак?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1.Два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2.Одно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3.Три</a:t>
            </a:r>
          </a:p>
          <a:p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3913" y="579550"/>
            <a:ext cx="5852178" cy="5003442"/>
          </a:xfrm>
          <a:prstGeom prst="ellipse">
            <a:avLst/>
          </a:prstGeom>
          <a:ln w="63500" cap="rnd">
            <a:solidFill>
              <a:srgbClr val="7030A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35704902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9702" y="0"/>
            <a:ext cx="3095897" cy="5577840"/>
          </a:xfrm>
        </p:spPr>
        <p:txBody>
          <a:bodyPr>
            <a:no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ОТВЕТЫ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8250" y="631065"/>
            <a:ext cx="817734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6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4000" b="1" i="1" dirty="0" smtClean="0">
                <a:solidFill>
                  <a:srgbClr val="002060"/>
                </a:solidFill>
              </a:rPr>
              <a:t>Вопрос девятый</a:t>
            </a:r>
          </a:p>
          <a:p>
            <a:r>
              <a:rPr lang="ru-RU" sz="4000" i="1" dirty="0" smtClean="0">
                <a:solidFill>
                  <a:srgbClr val="002060"/>
                </a:solidFill>
              </a:rPr>
              <a:t> Кашу</a:t>
            </a:r>
          </a:p>
          <a:p>
            <a:endParaRPr lang="ru-RU" sz="2600" i="1" dirty="0">
              <a:solidFill>
                <a:srgbClr val="002060"/>
              </a:solidFill>
            </a:endParaRPr>
          </a:p>
          <a:p>
            <a:endParaRPr lang="ru-RU" sz="26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4000" b="1" i="1" dirty="0" smtClean="0">
                <a:solidFill>
                  <a:srgbClr val="002060"/>
                </a:solidFill>
              </a:rPr>
              <a:t>Вопрос десятый </a:t>
            </a:r>
          </a:p>
          <a:p>
            <a:r>
              <a:rPr lang="ru-RU" sz="4000" i="1" dirty="0" smtClean="0">
                <a:solidFill>
                  <a:srgbClr val="002060"/>
                </a:solidFill>
              </a:rPr>
              <a:t>Одно</a:t>
            </a:r>
            <a:endParaRPr lang="ru-RU" sz="4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17819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0515600" cy="6066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  </a:t>
            </a:r>
            <a:r>
              <a:rPr lang="ru-RU" sz="2600" b="1" i="1" dirty="0" smtClean="0">
                <a:solidFill>
                  <a:srgbClr val="7030A0"/>
                </a:solidFill>
              </a:rPr>
              <a:t>Вопрос одиннадцатый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Что было в мешке Кота в сапогах, когда он охотился на кроликов?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Отруби и заячья капуста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Морковь и капуста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Кора и капуста</a:t>
            </a:r>
          </a:p>
          <a:p>
            <a:pPr marL="0" indent="0">
              <a:buNone/>
            </a:pPr>
            <a:r>
              <a:rPr lang="ru-RU" sz="2600" b="1" i="1" dirty="0" smtClean="0">
                <a:solidFill>
                  <a:srgbClr val="7030A0"/>
                </a:solidFill>
              </a:rPr>
              <a:t>   Вопрос двенадцатый 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Назовите самого прожорливого героя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 в сказке Д. </a:t>
            </a:r>
            <a:r>
              <a:rPr lang="ru-RU" sz="2600" i="1" dirty="0" err="1" smtClean="0">
                <a:solidFill>
                  <a:srgbClr val="7030A0"/>
                </a:solidFill>
              </a:rPr>
              <a:t>Родари</a:t>
            </a:r>
            <a:r>
              <a:rPr lang="ru-RU" sz="2600" i="1" dirty="0" smtClean="0">
                <a:solidFill>
                  <a:srgbClr val="7030A0"/>
                </a:solidFill>
              </a:rPr>
              <a:t> «Приключения </a:t>
            </a:r>
            <a:r>
              <a:rPr lang="ru-RU" sz="2600" i="1" dirty="0" err="1" smtClean="0">
                <a:solidFill>
                  <a:srgbClr val="7030A0"/>
                </a:solidFill>
              </a:rPr>
              <a:t>Чиполлино</a:t>
            </a:r>
            <a:r>
              <a:rPr lang="ru-RU" sz="2600" i="1" dirty="0" smtClean="0">
                <a:solidFill>
                  <a:srgbClr val="7030A0"/>
                </a:solidFill>
              </a:rPr>
              <a:t>».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Сеньор Помидор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Барон Апельсин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Графини Вишенки</a:t>
            </a:r>
            <a:endParaRPr lang="ru-RU" sz="2600" i="1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20050" y="1322231"/>
            <a:ext cx="4171950" cy="5535769"/>
          </a:xfrm>
          <a:prstGeom prst="ellipse">
            <a:avLst/>
          </a:prstGeom>
          <a:ln w="63500" cap="rnd">
            <a:solidFill>
              <a:srgbClr val="7030A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0799377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23314" y="0"/>
            <a:ext cx="3592285" cy="5029200"/>
          </a:xfrm>
        </p:spPr>
        <p:txBody>
          <a:bodyPr>
            <a:no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ОТВЕТЫ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068" y="682580"/>
            <a:ext cx="8007531" cy="56529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6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Вопрос одиннадцатый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 Отруби и заячья капуста</a:t>
            </a:r>
          </a:p>
          <a:p>
            <a:endParaRPr lang="ru-RU" sz="2600" i="1" dirty="0" smtClean="0">
              <a:solidFill>
                <a:srgbClr val="002060"/>
              </a:solidFill>
            </a:endParaRPr>
          </a:p>
          <a:p>
            <a:endParaRPr lang="ru-RU" sz="2600" i="1" dirty="0">
              <a:solidFill>
                <a:srgbClr val="002060"/>
              </a:solidFill>
            </a:endParaRPr>
          </a:p>
          <a:p>
            <a:endParaRPr lang="ru-RU" sz="26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Вопрос двенадцатый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Барон Апельсин</a:t>
            </a:r>
            <a:endParaRPr lang="ru-RU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2983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8926286" cy="63137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b="1" i="1" dirty="0" smtClean="0">
                <a:solidFill>
                  <a:srgbClr val="7030A0"/>
                </a:solidFill>
              </a:rPr>
              <a:t>   Вопрос тринадцатый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От какого угощения не отказалась Царевна в сказке А. С. Пушкина  «Сказке о мёртвой царевне и о семи богатырях»?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«Пирожок лишь разломила да кусочек прикусила…»</a:t>
            </a:r>
            <a:endParaRPr lang="ru-RU" sz="2600" i="1" dirty="0">
              <a:solidFill>
                <a:srgbClr val="7030A0"/>
              </a:solidFill>
            </a:endParaRPr>
          </a:p>
          <a:p>
            <a:r>
              <a:rPr lang="ru-RU" sz="2600" i="1" dirty="0" smtClean="0">
                <a:solidFill>
                  <a:srgbClr val="7030A0"/>
                </a:solidFill>
              </a:rPr>
              <a:t>«Съела бублик небольшой и отправилась домой…»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«Пряничек лишь надкусила и обратно положила…»</a:t>
            </a:r>
            <a:endParaRPr lang="ru-RU" sz="2600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600" b="1" i="1" dirty="0" smtClean="0">
                <a:solidFill>
                  <a:srgbClr val="7030A0"/>
                </a:solidFill>
              </a:rPr>
              <a:t>   Вопрос четырнадцатый </a:t>
            </a:r>
            <a:endParaRPr lang="ru-RU" sz="2600" b="1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Что пьют герои в конце многих русских 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народных сказок?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Чай, кофе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Молоко, какао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Мёд, пиво</a:t>
            </a:r>
            <a:endParaRPr lang="ru-RU" sz="2600" i="1" dirty="0">
              <a:solidFill>
                <a:srgbClr val="7030A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25048" y="2723882"/>
            <a:ext cx="4766872" cy="3657600"/>
          </a:xfrm>
          <a:prstGeom prst="ellipse">
            <a:avLst/>
          </a:prstGeom>
          <a:ln w="63500" cap="rnd">
            <a:solidFill>
              <a:srgbClr val="7030A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21052031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26548"/>
          </a:xfrm>
        </p:spPr>
        <p:txBody>
          <a:bodyPr>
            <a:no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ОТВЕТЫ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654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sz="2600" b="1" i="1" dirty="0" smtClean="0">
                <a:solidFill>
                  <a:srgbClr val="002060"/>
                </a:solidFill>
              </a:rPr>
              <a:t>Вопрос </a:t>
            </a:r>
            <a:r>
              <a:rPr lang="ru-RU" sz="2600" b="1" i="1" dirty="0" smtClean="0">
                <a:solidFill>
                  <a:srgbClr val="002060"/>
                </a:solidFill>
              </a:rPr>
              <a:t>тринадцатый</a:t>
            </a:r>
          </a:p>
          <a:p>
            <a:r>
              <a:rPr lang="ru-RU" sz="2600" i="1" dirty="0" smtClean="0">
                <a:solidFill>
                  <a:srgbClr val="002060"/>
                </a:solidFill>
              </a:rPr>
              <a:t>«</a:t>
            </a:r>
            <a:r>
              <a:rPr lang="ru-RU" sz="2600" i="1" dirty="0" smtClean="0">
                <a:solidFill>
                  <a:srgbClr val="002060"/>
                </a:solidFill>
              </a:rPr>
              <a:t>Пирожок </a:t>
            </a:r>
            <a:r>
              <a:rPr lang="ru-RU" sz="2600" i="1" dirty="0">
                <a:solidFill>
                  <a:srgbClr val="002060"/>
                </a:solidFill>
              </a:rPr>
              <a:t>лишь разломила да кусочек прикусила</a:t>
            </a:r>
            <a:r>
              <a:rPr lang="ru-RU" sz="2600" i="1" dirty="0" smtClean="0">
                <a:solidFill>
                  <a:srgbClr val="002060"/>
                </a:solidFill>
              </a:rPr>
              <a:t>…»</a:t>
            </a:r>
          </a:p>
          <a:p>
            <a:endParaRPr lang="ru-RU" sz="2600" i="1" dirty="0" smtClean="0">
              <a:solidFill>
                <a:srgbClr val="002060"/>
              </a:solidFill>
            </a:endParaRPr>
          </a:p>
          <a:p>
            <a:endParaRPr lang="ru-RU" sz="26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600" b="1" i="1" dirty="0" smtClean="0">
                <a:solidFill>
                  <a:srgbClr val="002060"/>
                </a:solidFill>
              </a:rPr>
              <a:t>Вопрос </a:t>
            </a:r>
            <a:r>
              <a:rPr lang="ru-RU" sz="2600" b="1" i="1" dirty="0" smtClean="0">
                <a:solidFill>
                  <a:srgbClr val="002060"/>
                </a:solidFill>
              </a:rPr>
              <a:t>четырнадцатый</a:t>
            </a:r>
          </a:p>
          <a:p>
            <a:r>
              <a:rPr lang="ru-RU" sz="2600" i="1" dirty="0" smtClean="0">
                <a:solidFill>
                  <a:srgbClr val="002060"/>
                </a:solidFill>
              </a:rPr>
              <a:t>Мёд</a:t>
            </a:r>
            <a:r>
              <a:rPr lang="ru-RU" sz="2600" i="1" dirty="0">
                <a:solidFill>
                  <a:srgbClr val="002060"/>
                </a:solidFill>
              </a:rPr>
              <a:t>, пиво</a:t>
            </a:r>
          </a:p>
          <a:p>
            <a:endParaRPr lang="ru-RU" b="1" i="1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43870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7370139" cy="9272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b="1" dirty="0" smtClean="0">
                <a:solidFill>
                  <a:srgbClr val="7030A0"/>
                </a:solidFill>
              </a:rPr>
              <a:t>   </a:t>
            </a:r>
            <a:r>
              <a:rPr lang="ru-RU" sz="2600" b="1" i="1" dirty="0" smtClean="0">
                <a:solidFill>
                  <a:srgbClr val="7030A0"/>
                </a:solidFill>
              </a:rPr>
              <a:t>Вопрос пятнадцатый 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Какой сказочный герой готовит фрикадельки 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из разных сортов мяса, вина, утиного жира и 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травки «радость желудка» ?</a:t>
            </a:r>
          </a:p>
          <a:p>
            <a:r>
              <a:rPr lang="ru-RU" sz="2600" i="1" dirty="0" err="1" smtClean="0">
                <a:solidFill>
                  <a:srgbClr val="7030A0"/>
                </a:solidFill>
              </a:rPr>
              <a:t>Карлсон</a:t>
            </a:r>
            <a:endParaRPr lang="ru-RU" sz="2600" i="1" dirty="0" smtClean="0">
              <a:solidFill>
                <a:srgbClr val="7030A0"/>
              </a:solidFill>
            </a:endParaRPr>
          </a:p>
          <a:p>
            <a:r>
              <a:rPr lang="ru-RU" sz="2600" i="1" dirty="0" smtClean="0">
                <a:solidFill>
                  <a:srgbClr val="7030A0"/>
                </a:solidFill>
              </a:rPr>
              <a:t>Робинзон Крузе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Карлик Нос</a:t>
            </a:r>
            <a:endParaRPr lang="ru-RU" sz="2600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600" b="1" i="1" dirty="0" smtClean="0">
                <a:solidFill>
                  <a:srgbClr val="7030A0"/>
                </a:solidFill>
              </a:rPr>
              <a:t>   Вопрос шестнадцатый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Кому из сказочных персонажей «утром за завтраком (немножко мармеладу, намазанного на соты с мёдом) ему внезапно пришла в голову новая песня…»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Дядя Фёдор</a:t>
            </a:r>
          </a:p>
          <a:p>
            <a:r>
              <a:rPr lang="ru-RU" sz="2600" i="1" dirty="0" err="1" smtClean="0">
                <a:solidFill>
                  <a:srgbClr val="7030A0"/>
                </a:solidFill>
              </a:rPr>
              <a:t>Хоббит</a:t>
            </a:r>
            <a:endParaRPr lang="ru-RU" sz="2600" i="1" dirty="0" smtClean="0">
              <a:solidFill>
                <a:srgbClr val="7030A0"/>
              </a:solidFill>
            </a:endParaRPr>
          </a:p>
          <a:p>
            <a:r>
              <a:rPr lang="ru-RU" sz="2600" i="1" dirty="0" smtClean="0">
                <a:solidFill>
                  <a:srgbClr val="7030A0"/>
                </a:solidFill>
              </a:rPr>
              <a:t>Винни-Пух</a:t>
            </a:r>
            <a:endParaRPr lang="ru-RU" sz="2600" i="1" dirty="0">
              <a:solidFill>
                <a:srgbClr val="7030A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2929" y="268289"/>
            <a:ext cx="4058936" cy="5276066"/>
          </a:xfrm>
          <a:prstGeom prst="ellipse">
            <a:avLst/>
          </a:prstGeom>
          <a:ln w="63500" cap="rnd">
            <a:solidFill>
              <a:srgbClr val="7030A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7642256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00790"/>
          </a:xfrm>
        </p:spPr>
        <p:txBody>
          <a:bodyPr>
            <a:no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ОТВЕТЫ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0079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Вопрос пятнадцатый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 Карлик нос</a:t>
            </a:r>
            <a:endParaRPr lang="ru-RU" i="1" dirty="0">
              <a:solidFill>
                <a:srgbClr val="002060"/>
              </a:solidFill>
            </a:endParaRP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Вопрос шестнадцатый 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Винни-пух</a:t>
            </a:r>
            <a:endParaRPr lang="ru-RU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40721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8636"/>
            <a:ext cx="10515600" cy="6697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 smtClean="0">
                <a:solidFill>
                  <a:srgbClr val="002060"/>
                </a:solidFill>
              </a:rPr>
              <a:t>Источники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0833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b="1" dirty="0" smtClean="0">
                <a:solidFill>
                  <a:srgbClr val="002060"/>
                </a:solidFill>
              </a:rPr>
              <a:t>Маша и  медведь </a:t>
            </a:r>
            <a:r>
              <a:rPr lang="en-US" sz="2300" dirty="0" smtClean="0">
                <a:solidFill>
                  <a:srgbClr val="002060"/>
                </a:solidFill>
              </a:rPr>
              <a:t>:</a:t>
            </a:r>
            <a:r>
              <a:rPr lang="ru-RU" sz="2300" dirty="0" smtClean="0">
                <a:solidFill>
                  <a:srgbClr val="002060"/>
                </a:solidFill>
              </a:rPr>
              <a:t> </a:t>
            </a:r>
            <a:r>
              <a:rPr lang="en-US" sz="2300" dirty="0" smtClean="0">
                <a:solidFill>
                  <a:srgbClr val="002060"/>
                </a:solidFill>
                <a:hlinkClick r:id="rId2"/>
              </a:rPr>
              <a:t>http://detsadmickeymouse.ru</a:t>
            </a:r>
            <a:r>
              <a:rPr lang="ru-RU" sz="2300" dirty="0" smtClean="0">
                <a:solidFill>
                  <a:srgbClr val="002060"/>
                </a:solidFill>
              </a:rPr>
              <a:t>   </a:t>
            </a:r>
            <a:r>
              <a:rPr lang="en-US" sz="2300" dirty="0" smtClean="0">
                <a:solidFill>
                  <a:srgbClr val="002060"/>
                </a:solidFill>
              </a:rPr>
              <a:t>/</a:t>
            </a:r>
            <a:r>
              <a:rPr lang="en-US" sz="2300" dirty="0" err="1" smtClean="0">
                <a:solidFill>
                  <a:srgbClr val="002060"/>
                </a:solidFill>
              </a:rPr>
              <a:t>publ</a:t>
            </a:r>
            <a:r>
              <a:rPr lang="en-US" sz="2300" dirty="0" smtClean="0">
                <a:solidFill>
                  <a:srgbClr val="002060"/>
                </a:solidFill>
              </a:rPr>
              <a:t>/deti_ot_1_do_3_let_obuchenie_i_vospitanie/</a:t>
            </a:r>
            <a:r>
              <a:rPr lang="en-US" sz="2300" dirty="0" err="1" smtClean="0">
                <a:solidFill>
                  <a:srgbClr val="002060"/>
                </a:solidFill>
              </a:rPr>
              <a:t>rabota_po_razvitiju_rebenka</a:t>
            </a:r>
            <a:r>
              <a:rPr lang="en-US" sz="2300" dirty="0" smtClean="0">
                <a:solidFill>
                  <a:srgbClr val="002060"/>
                </a:solidFill>
              </a:rPr>
              <a:t>/masha_i_medved_zanjatie_po_oznakomleniju_detej_2_3_let_s_khudozhestvennoj_literaturoj/3-1-0-1341</a:t>
            </a:r>
            <a:endParaRPr lang="ru-RU" sz="23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300" b="1" dirty="0" err="1" smtClean="0">
                <a:solidFill>
                  <a:srgbClr val="002060"/>
                </a:solidFill>
              </a:rPr>
              <a:t>Дюймовочка</a:t>
            </a:r>
            <a:r>
              <a:rPr lang="ru-RU" sz="2300" b="1" dirty="0" smtClean="0">
                <a:solidFill>
                  <a:srgbClr val="002060"/>
                </a:solidFill>
              </a:rPr>
              <a:t>: </a:t>
            </a:r>
            <a:r>
              <a:rPr lang="en-US" sz="2300" dirty="0" smtClean="0">
                <a:solidFill>
                  <a:srgbClr val="002060"/>
                </a:solidFill>
              </a:rPr>
              <a:t>http://klipariki.net/?idclip=572</a:t>
            </a:r>
            <a:endParaRPr lang="ru-RU" sz="23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300" b="1" dirty="0" smtClean="0">
                <a:solidFill>
                  <a:srgbClr val="002060"/>
                </a:solidFill>
              </a:rPr>
              <a:t>Буратино и Мальвина </a:t>
            </a:r>
            <a:r>
              <a:rPr lang="en-US" sz="2300" dirty="0" smtClean="0">
                <a:solidFill>
                  <a:srgbClr val="002060"/>
                </a:solidFill>
              </a:rPr>
              <a:t>:</a:t>
            </a:r>
            <a:r>
              <a:rPr lang="ru-RU" sz="2300" dirty="0" smtClean="0">
                <a:solidFill>
                  <a:srgbClr val="002060"/>
                </a:solidFill>
              </a:rPr>
              <a:t>  </a:t>
            </a:r>
            <a:r>
              <a:rPr lang="en-US" sz="2300" dirty="0" smtClean="0">
                <a:solidFill>
                  <a:srgbClr val="002060"/>
                </a:solidFill>
                <a:hlinkClick r:id="rId3"/>
              </a:rPr>
              <a:t>http://nkozlov.ru/upload/images/0701/0701151719320.jpg</a:t>
            </a:r>
            <a:endParaRPr lang="ru-RU" sz="23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300" b="1" dirty="0" err="1" smtClean="0">
                <a:solidFill>
                  <a:srgbClr val="002060"/>
                </a:solidFill>
              </a:rPr>
              <a:t>Балда</a:t>
            </a:r>
            <a:r>
              <a:rPr lang="ru-RU" sz="2300" dirty="0" smtClean="0">
                <a:solidFill>
                  <a:srgbClr val="002060"/>
                </a:solidFill>
              </a:rPr>
              <a:t>: </a:t>
            </a:r>
            <a:r>
              <a:rPr lang="en-US" sz="2300" dirty="0" smtClean="0">
                <a:solidFill>
                  <a:srgbClr val="002060"/>
                </a:solidFill>
              </a:rPr>
              <a:t>http://www.chastnik.ru/2013/05/07/4220875/</a:t>
            </a:r>
            <a:endParaRPr lang="ru-RU" sz="23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300" b="1" dirty="0" smtClean="0">
                <a:solidFill>
                  <a:srgbClr val="002060"/>
                </a:solidFill>
              </a:rPr>
              <a:t>Три медведя</a:t>
            </a:r>
            <a:r>
              <a:rPr lang="ru-RU" sz="2300" dirty="0" smtClean="0">
                <a:solidFill>
                  <a:srgbClr val="002060"/>
                </a:solidFill>
              </a:rPr>
              <a:t>:</a:t>
            </a:r>
            <a:r>
              <a:rPr lang="en-US" sz="2300" dirty="0" smtClean="0">
                <a:solidFill>
                  <a:srgbClr val="002060"/>
                </a:solidFill>
              </a:rPr>
              <a:t>http://www.</a:t>
            </a:r>
            <a:r>
              <a:rPr lang="ru-RU" sz="2300" dirty="0" err="1" smtClean="0">
                <a:solidFill>
                  <a:srgbClr val="002060"/>
                </a:solidFill>
              </a:rPr>
              <a:t>сказкионлайн.рф</a:t>
            </a:r>
            <a:r>
              <a:rPr lang="ru-RU" sz="2300" dirty="0" smtClean="0">
                <a:solidFill>
                  <a:srgbClr val="002060"/>
                </a:solidFill>
              </a:rPr>
              <a:t>/105810881080-1084107710761074107710761103.</a:t>
            </a:r>
            <a:r>
              <a:rPr lang="en-US" sz="2300" dirty="0" smtClean="0">
                <a:solidFill>
                  <a:srgbClr val="002060"/>
                </a:solidFill>
              </a:rPr>
              <a:t>html</a:t>
            </a:r>
            <a:endParaRPr lang="ru-RU" sz="23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300" b="1" dirty="0" err="1" smtClean="0">
                <a:solidFill>
                  <a:srgbClr val="002060"/>
                </a:solidFill>
              </a:rPr>
              <a:t>Чиполлино</a:t>
            </a:r>
            <a:r>
              <a:rPr lang="ru-RU" sz="2300" dirty="0" smtClean="0">
                <a:solidFill>
                  <a:srgbClr val="002060"/>
                </a:solidFill>
              </a:rPr>
              <a:t>: </a:t>
            </a:r>
            <a:r>
              <a:rPr lang="en-US" sz="2300" dirty="0" smtClean="0">
                <a:solidFill>
                  <a:srgbClr val="002060"/>
                </a:solidFill>
                <a:hlinkClick r:id="rId4"/>
              </a:rPr>
              <a:t>http://www.graycell.ru/</a:t>
            </a:r>
            <a:r>
              <a:rPr lang="ru-RU" sz="2300" dirty="0" smtClean="0">
                <a:solidFill>
                  <a:srgbClr val="002060"/>
                </a:solidFill>
              </a:rPr>
              <a:t> </a:t>
            </a:r>
            <a:r>
              <a:rPr lang="en-US" sz="2300" dirty="0" smtClean="0">
                <a:solidFill>
                  <a:srgbClr val="002060"/>
                </a:solidFill>
              </a:rPr>
              <a:t>word/%D7%E8%EF%EE%EB%EB%E8%ED%EE</a:t>
            </a:r>
            <a:endParaRPr lang="ru-RU" sz="23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300" b="1" dirty="0" smtClean="0">
                <a:solidFill>
                  <a:srgbClr val="002060"/>
                </a:solidFill>
              </a:rPr>
              <a:t>“</a:t>
            </a:r>
            <a:r>
              <a:rPr lang="ru-RU" sz="2300" b="1" dirty="0" smtClean="0">
                <a:solidFill>
                  <a:srgbClr val="002060"/>
                </a:solidFill>
              </a:rPr>
              <a:t>Сказка о мёртвой царевне</a:t>
            </a:r>
            <a:r>
              <a:rPr lang="en-US" sz="2300" b="1" dirty="0" smtClean="0">
                <a:solidFill>
                  <a:srgbClr val="002060"/>
                </a:solidFill>
              </a:rPr>
              <a:t>”</a:t>
            </a:r>
            <a:r>
              <a:rPr lang="ru-RU" sz="2300" dirty="0" smtClean="0">
                <a:solidFill>
                  <a:srgbClr val="002060"/>
                </a:solidFill>
              </a:rPr>
              <a:t>: </a:t>
            </a:r>
            <a:r>
              <a:rPr lang="en-US" sz="2300" dirty="0" smtClean="0">
                <a:solidFill>
                  <a:srgbClr val="002060"/>
                </a:solidFill>
                <a:hlinkClick r:id="rId5"/>
              </a:rPr>
              <a:t>http://cccp-kino.narod.ru/multiki_cccp/skazka_o_sarevne_i_o_bogatiryax.html</a:t>
            </a:r>
            <a:endParaRPr lang="ru-RU" sz="23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300" b="1" dirty="0" smtClean="0">
                <a:solidFill>
                  <a:srgbClr val="002060"/>
                </a:solidFill>
              </a:rPr>
              <a:t>Винни-Пух: </a:t>
            </a:r>
            <a:r>
              <a:rPr lang="en-US" sz="2300" dirty="0" smtClean="0">
                <a:solidFill>
                  <a:srgbClr val="002060"/>
                </a:solidFill>
                <a:hlinkClick r:id="rId6"/>
              </a:rPr>
              <a:t>http://peins.ru.com/?c=result</a:t>
            </a:r>
            <a:r>
              <a:rPr lang="ru-RU" sz="2300" dirty="0" smtClean="0">
                <a:solidFill>
                  <a:srgbClr val="002060"/>
                </a:solidFill>
              </a:rPr>
              <a:t> </a:t>
            </a:r>
            <a:r>
              <a:rPr lang="en-US" sz="2300" dirty="0" smtClean="0">
                <a:solidFill>
                  <a:srgbClr val="002060"/>
                </a:solidFill>
              </a:rPr>
              <a:t>&amp;query=%D0%9E%D1%82%D0%B2%D0%B5%D1%82%D1%8B+Mail+Ru+%D0%BF%D0%BE%D1%87%D0%B5%D0%BC%D1%83</a:t>
            </a:r>
            <a:endParaRPr lang="ru-RU" sz="23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300" dirty="0" err="1" smtClean="0">
                <a:solidFill>
                  <a:srgbClr val="002060"/>
                </a:solidFill>
              </a:rPr>
              <a:t>Л.Е.Лавренова</a:t>
            </a:r>
            <a:r>
              <a:rPr lang="ru-RU" sz="2300" dirty="0" smtClean="0">
                <a:solidFill>
                  <a:srgbClr val="002060"/>
                </a:solidFill>
              </a:rPr>
              <a:t> </a:t>
            </a:r>
            <a:r>
              <a:rPr lang="en-US" sz="2300" dirty="0" smtClean="0">
                <a:solidFill>
                  <a:srgbClr val="002060"/>
                </a:solidFill>
              </a:rPr>
              <a:t>“</a:t>
            </a:r>
            <a:r>
              <a:rPr lang="ru-RU" sz="2300" dirty="0" smtClean="0">
                <a:solidFill>
                  <a:srgbClr val="002060"/>
                </a:solidFill>
              </a:rPr>
              <a:t>Детские праздники в школе и дома</a:t>
            </a:r>
            <a:r>
              <a:rPr lang="en-US" sz="2300" dirty="0" smtClean="0">
                <a:solidFill>
                  <a:srgbClr val="002060"/>
                </a:solidFill>
              </a:rPr>
              <a:t>”</a:t>
            </a:r>
            <a:endParaRPr lang="ru-RU" sz="2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18514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i="1" dirty="0">
                <a:solidFill>
                  <a:srgbClr val="7030A0"/>
                </a:solidFill>
                <a:cs typeface="Aldhabi" panose="01000000000000000000" pitchFamily="2" charset="-78"/>
              </a:rPr>
              <a:t> </a:t>
            </a:r>
            <a:r>
              <a:rPr lang="ru-RU" sz="2600" i="1" dirty="0" smtClean="0">
                <a:solidFill>
                  <a:srgbClr val="7030A0"/>
                </a:solidFill>
                <a:cs typeface="Aldhabi" panose="01000000000000000000" pitchFamily="2" charset="-78"/>
              </a:rPr>
              <a:t>  </a:t>
            </a:r>
            <a:r>
              <a:rPr lang="ru-RU" sz="2600" b="1" i="1" dirty="0" smtClean="0">
                <a:solidFill>
                  <a:srgbClr val="7030A0"/>
                </a:solidFill>
                <a:cs typeface="Aldhabi" panose="01000000000000000000" pitchFamily="2" charset="-78"/>
              </a:rPr>
              <a:t>Вопрос первый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rgbClr val="7030A0"/>
                </a:solidFill>
                <a:cs typeface="Aldhabi" panose="01000000000000000000" pitchFamily="2" charset="-78"/>
              </a:rPr>
              <a:t> </a:t>
            </a:r>
            <a:r>
              <a:rPr lang="ru-RU" sz="2600" i="1" dirty="0" smtClean="0">
                <a:solidFill>
                  <a:srgbClr val="7030A0"/>
                </a:solidFill>
                <a:cs typeface="Aldhabi" panose="01000000000000000000" pitchFamily="2" charset="-78"/>
              </a:rPr>
              <a:t>Какое пирожное такое сладкое и нежное,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  <a:cs typeface="Aldhabi" panose="01000000000000000000" pitchFamily="2" charset="-78"/>
              </a:rPr>
              <a:t>  что его название переводится с французского как «поцелуй» ?</a:t>
            </a:r>
          </a:p>
          <a:p>
            <a:r>
              <a:rPr lang="ru-RU" sz="2600" i="1" dirty="0" smtClean="0">
                <a:solidFill>
                  <a:srgbClr val="7030A0"/>
                </a:solidFill>
                <a:cs typeface="Aldhabi" panose="01000000000000000000" pitchFamily="2" charset="-78"/>
              </a:rPr>
              <a:t>1.Зефир</a:t>
            </a:r>
          </a:p>
          <a:p>
            <a:r>
              <a:rPr lang="ru-RU" sz="2600" i="1" dirty="0" smtClean="0">
                <a:solidFill>
                  <a:srgbClr val="7030A0"/>
                </a:solidFill>
                <a:cs typeface="Aldhabi" panose="01000000000000000000" pitchFamily="2" charset="-78"/>
              </a:rPr>
              <a:t>2.Безе</a:t>
            </a:r>
          </a:p>
          <a:p>
            <a:r>
              <a:rPr lang="ru-RU" sz="2600" i="1" dirty="0" smtClean="0">
                <a:solidFill>
                  <a:srgbClr val="7030A0"/>
                </a:solidFill>
                <a:cs typeface="Aldhabi" panose="01000000000000000000" pitchFamily="2" charset="-78"/>
              </a:rPr>
              <a:t>3.Профитроль</a:t>
            </a:r>
          </a:p>
          <a:p>
            <a:pPr marL="0" indent="0">
              <a:buNone/>
            </a:pPr>
            <a:r>
              <a:rPr lang="ru-RU" sz="2600" i="1" dirty="0">
                <a:solidFill>
                  <a:srgbClr val="7030A0"/>
                </a:solidFill>
                <a:cs typeface="Aldhabi" panose="01000000000000000000" pitchFamily="2" charset="-78"/>
              </a:rPr>
              <a:t> </a:t>
            </a:r>
            <a:r>
              <a:rPr lang="ru-RU" sz="2600" i="1" dirty="0" smtClean="0">
                <a:solidFill>
                  <a:srgbClr val="7030A0"/>
                </a:solidFill>
                <a:cs typeface="Aldhabi" panose="01000000000000000000" pitchFamily="2" charset="-78"/>
              </a:rPr>
              <a:t>  </a:t>
            </a:r>
            <a:r>
              <a:rPr lang="ru-RU" sz="2600" b="1" i="1" dirty="0" smtClean="0">
                <a:solidFill>
                  <a:srgbClr val="7030A0"/>
                </a:solidFill>
                <a:cs typeface="Aldhabi" panose="01000000000000000000" pitchFamily="2" charset="-78"/>
              </a:rPr>
              <a:t>Вопрос второй</a:t>
            </a:r>
            <a:endParaRPr lang="ru-RU" sz="2600" b="1" i="1" dirty="0">
              <a:solidFill>
                <a:srgbClr val="7030A0"/>
              </a:solidFill>
              <a:cs typeface="Aldhabi" panose="01000000000000000000" pitchFamily="2" charset="-78"/>
            </a:endParaRP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  <a:cs typeface="Aldhabi" panose="01000000000000000000" pitchFamily="2" charset="-78"/>
              </a:rPr>
              <a:t>Что запрещает есть медведю девочка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  <a:cs typeface="Aldhabi" panose="01000000000000000000" pitchFamily="2" charset="-78"/>
              </a:rPr>
              <a:t> из известной сказки?</a:t>
            </a:r>
          </a:p>
          <a:p>
            <a:r>
              <a:rPr lang="ru-RU" sz="2600" i="1" dirty="0" smtClean="0">
                <a:solidFill>
                  <a:srgbClr val="7030A0"/>
                </a:solidFill>
                <a:cs typeface="Aldhabi" panose="01000000000000000000" pitchFamily="2" charset="-78"/>
              </a:rPr>
              <a:t>1.Баранку</a:t>
            </a:r>
          </a:p>
          <a:p>
            <a:r>
              <a:rPr lang="ru-RU" sz="2600" i="1" dirty="0" smtClean="0">
                <a:solidFill>
                  <a:srgbClr val="7030A0"/>
                </a:solidFill>
                <a:cs typeface="Aldhabi" panose="01000000000000000000" pitchFamily="2" charset="-78"/>
              </a:rPr>
              <a:t>2.Бублик</a:t>
            </a:r>
          </a:p>
          <a:p>
            <a:r>
              <a:rPr lang="ru-RU" sz="2600" i="1" dirty="0" smtClean="0">
                <a:solidFill>
                  <a:srgbClr val="7030A0"/>
                </a:solidFill>
                <a:cs typeface="Aldhabi" panose="01000000000000000000" pitchFamily="2" charset="-78"/>
              </a:rPr>
              <a:t>3.Пирожок</a:t>
            </a:r>
            <a:endParaRPr lang="ru-RU" sz="2600" i="1" dirty="0">
              <a:solidFill>
                <a:srgbClr val="7030A0"/>
              </a:solidFill>
              <a:cs typeface="Aldhabi" panose="01000000000000000000" pitchFamily="2" charset="-78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38685" y="1449977"/>
            <a:ext cx="6226285" cy="4209548"/>
          </a:xfrm>
          <a:prstGeom prst="ellipse">
            <a:avLst/>
          </a:prstGeom>
          <a:ln w="63500" cap="rnd">
            <a:solidFill>
              <a:srgbClr val="7030A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969787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651" y="0"/>
            <a:ext cx="5238205" cy="2063931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                          </a:t>
            </a:r>
            <a:r>
              <a:rPr lang="ru-RU" sz="4900" i="1" dirty="0" smtClean="0">
                <a:solidFill>
                  <a:srgbClr val="002060"/>
                </a:solidFill>
              </a:rPr>
              <a:t>ОТВЕТЫ</a:t>
            </a:r>
            <a:endParaRPr lang="ru-RU" sz="4900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9166" y="762685"/>
            <a:ext cx="902643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i="1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ru-RU" sz="4000" b="1" i="1" dirty="0" smtClean="0">
                <a:solidFill>
                  <a:srgbClr val="002060"/>
                </a:solidFill>
              </a:rPr>
              <a:t>Вопрос первый</a:t>
            </a:r>
          </a:p>
          <a:p>
            <a:r>
              <a:rPr lang="ru-RU" sz="4000" i="1" dirty="0" smtClean="0">
                <a:solidFill>
                  <a:srgbClr val="002060"/>
                </a:solidFill>
              </a:rPr>
              <a:t>Безе</a:t>
            </a:r>
            <a:endParaRPr lang="ru-RU" sz="4000" i="1" dirty="0">
              <a:solidFill>
                <a:srgbClr val="002060"/>
              </a:solidFill>
            </a:endParaRPr>
          </a:p>
          <a:p>
            <a:endParaRPr lang="ru-RU" sz="26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4000" b="1" i="1" dirty="0" smtClean="0">
                <a:solidFill>
                  <a:srgbClr val="002060"/>
                </a:solidFill>
              </a:rPr>
              <a:t>Вопрос второй</a:t>
            </a:r>
          </a:p>
          <a:p>
            <a:r>
              <a:rPr lang="ru-RU" sz="4000" i="1" dirty="0">
                <a:solidFill>
                  <a:srgbClr val="002060"/>
                </a:solidFill>
              </a:rPr>
              <a:t>П</a:t>
            </a:r>
            <a:r>
              <a:rPr lang="ru-RU" sz="4000" i="1" dirty="0" smtClean="0">
                <a:solidFill>
                  <a:srgbClr val="002060"/>
                </a:solidFill>
              </a:rPr>
              <a:t>ирожок</a:t>
            </a:r>
            <a:endParaRPr lang="ru-RU" sz="4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8311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768811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dirty="0" smtClean="0">
                <a:solidFill>
                  <a:srgbClr val="7030A0"/>
                </a:solidFill>
              </a:rPr>
              <a:t>   </a:t>
            </a:r>
            <a:r>
              <a:rPr lang="ru-RU" sz="2600" b="1" i="1" dirty="0" smtClean="0">
                <a:solidFill>
                  <a:srgbClr val="7030A0"/>
                </a:solidFill>
              </a:rPr>
              <a:t>Вопрос третий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Что съел Ваня в рассказе Л . Толстого «Косточка»?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1.Яблоко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2.Сливу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3.Грушу</a:t>
            </a:r>
            <a:endParaRPr lang="ru-RU" sz="2600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600" b="1" i="1" dirty="0" smtClean="0">
                <a:solidFill>
                  <a:srgbClr val="7030A0"/>
                </a:solidFill>
              </a:rPr>
              <a:t>   Вопрос четвёртый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Какой напиток пролил Буратино на скатерть </a:t>
            </a:r>
            <a:endParaRPr lang="ru-RU" sz="2600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600" i="1" dirty="0">
                <a:solidFill>
                  <a:srgbClr val="7030A0"/>
                </a:solidFill>
              </a:rPr>
              <a:t>в</a:t>
            </a:r>
            <a:r>
              <a:rPr lang="ru-RU" sz="2600" i="1" dirty="0" smtClean="0">
                <a:solidFill>
                  <a:srgbClr val="7030A0"/>
                </a:solidFill>
              </a:rPr>
              <a:t> доме Мальвины ?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1.Кофе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2.Чай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3.Какао</a:t>
            </a:r>
            <a:endParaRPr lang="ru-RU" sz="2600" i="1" dirty="0">
              <a:solidFill>
                <a:srgbClr val="7030A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6848745" y="882309"/>
            <a:ext cx="5150071" cy="4346514"/>
          </a:xfrm>
          <a:prstGeom prst="ellipse">
            <a:avLst/>
          </a:prstGeom>
          <a:ln w="63500" cap="rnd">
            <a:solidFill>
              <a:srgbClr val="7030A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1574350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70170" y="0"/>
            <a:ext cx="4245429" cy="4833257"/>
          </a:xfrm>
        </p:spPr>
        <p:txBody>
          <a:bodyPr>
            <a:no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ОТВЕТЫ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6285" y="824248"/>
            <a:ext cx="4323805" cy="492340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ru-RU" sz="10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0400" b="1" i="1" dirty="0" smtClean="0">
                <a:solidFill>
                  <a:srgbClr val="002060"/>
                </a:solidFill>
              </a:rPr>
              <a:t>Вопрос третий</a:t>
            </a:r>
          </a:p>
          <a:p>
            <a:r>
              <a:rPr lang="ru-RU" sz="10400" i="1" dirty="0" smtClean="0">
                <a:solidFill>
                  <a:srgbClr val="002060"/>
                </a:solidFill>
              </a:rPr>
              <a:t>Слива</a:t>
            </a:r>
          </a:p>
          <a:p>
            <a:endParaRPr lang="ru-RU" sz="10400" i="1" dirty="0">
              <a:solidFill>
                <a:srgbClr val="002060"/>
              </a:solidFill>
            </a:endParaRPr>
          </a:p>
          <a:p>
            <a:endParaRPr lang="ru-RU" sz="10400" i="1" dirty="0" smtClean="0">
              <a:solidFill>
                <a:srgbClr val="002060"/>
              </a:solidFill>
            </a:endParaRPr>
          </a:p>
          <a:p>
            <a:endParaRPr lang="ru-RU" sz="104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0400" b="1" i="1" dirty="0" smtClean="0">
                <a:solidFill>
                  <a:srgbClr val="002060"/>
                </a:solidFill>
              </a:rPr>
              <a:t>Вопрос четвёртый</a:t>
            </a:r>
          </a:p>
          <a:p>
            <a:r>
              <a:rPr lang="ru-RU" sz="10400" i="1" dirty="0">
                <a:solidFill>
                  <a:srgbClr val="002060"/>
                </a:solidFill>
              </a:rPr>
              <a:t>К</a:t>
            </a:r>
            <a:r>
              <a:rPr lang="ru-RU" sz="10400" i="1" dirty="0" smtClean="0">
                <a:solidFill>
                  <a:srgbClr val="002060"/>
                </a:solidFill>
              </a:rPr>
              <a:t>акао</a:t>
            </a:r>
            <a:endParaRPr lang="ru-RU" sz="10400" i="1" dirty="0">
              <a:solidFill>
                <a:srgbClr val="002060"/>
              </a:solidFill>
            </a:endParaRPr>
          </a:p>
          <a:p>
            <a:endParaRPr lang="ru-RU" i="1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1528613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6923314" cy="66931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   </a:t>
            </a:r>
            <a:r>
              <a:rPr lang="ru-RU" sz="2600" b="1" i="1" dirty="0" smtClean="0">
                <a:solidFill>
                  <a:srgbClr val="7030A0"/>
                </a:solidFill>
              </a:rPr>
              <a:t>Вопрос пятый 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Что речка предлагает девочке </a:t>
            </a:r>
          </a:p>
          <a:p>
            <a:pPr marL="0" indent="0">
              <a:buNone/>
            </a:pPr>
            <a:r>
              <a:rPr lang="ru-RU" sz="2600" i="1" dirty="0">
                <a:solidFill>
                  <a:srgbClr val="7030A0"/>
                </a:solidFill>
              </a:rPr>
              <a:t> </a:t>
            </a:r>
            <a:r>
              <a:rPr lang="ru-RU" sz="2600" i="1" dirty="0" smtClean="0">
                <a:solidFill>
                  <a:srgbClr val="7030A0"/>
                </a:solidFill>
              </a:rPr>
              <a:t>отведать в сказке «Гуси-лебеди»?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1.Киселя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2.Компота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3.Молока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   </a:t>
            </a:r>
            <a:r>
              <a:rPr lang="ru-RU" sz="2600" b="1" i="1" dirty="0" smtClean="0">
                <a:solidFill>
                  <a:srgbClr val="7030A0"/>
                </a:solidFill>
              </a:rPr>
              <a:t>Вопрос шестой</a:t>
            </a:r>
            <a:endParaRPr lang="ru-RU" sz="2600" b="1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Чем питалась </a:t>
            </a:r>
            <a:r>
              <a:rPr lang="ru-RU" sz="2600" i="1" dirty="0" err="1" smtClean="0">
                <a:solidFill>
                  <a:srgbClr val="7030A0"/>
                </a:solidFill>
              </a:rPr>
              <a:t>Дюймовочка</a:t>
            </a:r>
            <a:r>
              <a:rPr lang="ru-RU" sz="2600" i="1" dirty="0" smtClean="0">
                <a:solidFill>
                  <a:srgbClr val="7030A0"/>
                </a:solidFill>
              </a:rPr>
              <a:t>?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1.Травинкой и былинкой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2.Нектаром цветов и росой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3.Мёдом и сладостями</a:t>
            </a:r>
            <a:endParaRPr lang="ru-RU" sz="2600" i="1" dirty="0">
              <a:solidFill>
                <a:srgbClr val="7030A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98508" y="373487"/>
            <a:ext cx="6279583" cy="5137840"/>
          </a:xfrm>
          <a:prstGeom prst="ellipse">
            <a:avLst/>
          </a:prstGeom>
          <a:ln w="63500" cap="rnd">
            <a:solidFill>
              <a:srgbClr val="7030A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4091018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8810" y="44205"/>
            <a:ext cx="3696789" cy="4227349"/>
          </a:xfrm>
        </p:spPr>
        <p:txBody>
          <a:bodyPr>
            <a:no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ОТВЕТЫ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3120" y="631066"/>
            <a:ext cx="8412480" cy="4351338"/>
          </a:xfrm>
        </p:spPr>
        <p:txBody>
          <a:bodyPr/>
          <a:lstStyle/>
          <a:p>
            <a:pPr marL="0" indent="0">
              <a:buNone/>
            </a:pPr>
            <a:r>
              <a:rPr lang="ru-RU" sz="4000" b="1" i="1" dirty="0" smtClean="0">
                <a:solidFill>
                  <a:srgbClr val="002060"/>
                </a:solidFill>
              </a:rPr>
              <a:t>Вопрос пятый </a:t>
            </a:r>
          </a:p>
          <a:p>
            <a:r>
              <a:rPr lang="ru-RU" sz="4000" i="1" dirty="0" smtClean="0">
                <a:solidFill>
                  <a:srgbClr val="002060"/>
                </a:solidFill>
              </a:rPr>
              <a:t>Киселя</a:t>
            </a:r>
          </a:p>
          <a:p>
            <a:endParaRPr lang="ru-RU" sz="2600" i="1" dirty="0">
              <a:solidFill>
                <a:srgbClr val="002060"/>
              </a:solidFill>
            </a:endParaRPr>
          </a:p>
          <a:p>
            <a:endParaRPr lang="ru-RU" sz="26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4000" b="1" i="1" dirty="0" smtClean="0">
                <a:solidFill>
                  <a:srgbClr val="002060"/>
                </a:solidFill>
              </a:rPr>
              <a:t>Вопрос шестой</a:t>
            </a:r>
          </a:p>
          <a:p>
            <a:r>
              <a:rPr lang="ru-RU" sz="4000" i="1" dirty="0" smtClean="0">
                <a:solidFill>
                  <a:srgbClr val="002060"/>
                </a:solidFill>
              </a:rPr>
              <a:t>Нектаром цветов и росой</a:t>
            </a:r>
          </a:p>
          <a:p>
            <a:endParaRPr lang="ru-RU" sz="2600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42935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0515600" cy="63862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i="1" dirty="0" smtClean="0">
                <a:solidFill>
                  <a:srgbClr val="7030A0"/>
                </a:solidFill>
              </a:rPr>
              <a:t>   Вопрос седьмой</a:t>
            </a: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Чем обедает </a:t>
            </a:r>
            <a:r>
              <a:rPr lang="ru-RU" sz="2600" i="1" dirty="0" err="1" smtClean="0">
                <a:solidFill>
                  <a:srgbClr val="7030A0"/>
                </a:solidFill>
              </a:rPr>
              <a:t>Балда</a:t>
            </a:r>
            <a:r>
              <a:rPr lang="ru-RU" sz="2600" i="1" dirty="0" smtClean="0">
                <a:solidFill>
                  <a:srgbClr val="7030A0"/>
                </a:solidFill>
              </a:rPr>
              <a:t> в сказке А. С. Пушкина ?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1.Варёной полбой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2.Варёной свёклой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2.Варёной брюквой</a:t>
            </a:r>
          </a:p>
          <a:p>
            <a:pPr marL="0" indent="0">
              <a:buNone/>
            </a:pPr>
            <a:r>
              <a:rPr lang="ru-RU" sz="2600" b="1" i="1" dirty="0" smtClean="0">
                <a:solidFill>
                  <a:srgbClr val="7030A0"/>
                </a:solidFill>
              </a:rPr>
              <a:t>   Вопрос восьмой</a:t>
            </a:r>
            <a:endParaRPr lang="ru-RU" sz="2600" b="1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2600" i="1" dirty="0" smtClean="0">
                <a:solidFill>
                  <a:srgbClr val="7030A0"/>
                </a:solidFill>
              </a:rPr>
              <a:t>Кто «ест за четверых, а работает за семерых» ?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1.Винни- Пух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2.Балда</a:t>
            </a:r>
          </a:p>
          <a:p>
            <a:r>
              <a:rPr lang="ru-RU" sz="2600" i="1" dirty="0" smtClean="0">
                <a:solidFill>
                  <a:srgbClr val="7030A0"/>
                </a:solidFill>
              </a:rPr>
              <a:t>3.Карлсон</a:t>
            </a:r>
            <a:endParaRPr lang="ru-RU" sz="2600" i="1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49110" y="523639"/>
            <a:ext cx="4839859" cy="6123904"/>
          </a:xfrm>
          <a:prstGeom prst="ellipse">
            <a:avLst/>
          </a:prstGeom>
          <a:ln w="63500" cap="rnd">
            <a:solidFill>
              <a:srgbClr val="7030A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xmlns="" val="6655929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93576" y="0"/>
            <a:ext cx="3122023" cy="5042263"/>
          </a:xfrm>
        </p:spPr>
        <p:txBody>
          <a:bodyPr>
            <a:no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ОТВЕТЫ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51760" y="640769"/>
            <a:ext cx="7863840" cy="54987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6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4000" b="1" i="1" dirty="0" smtClean="0">
                <a:solidFill>
                  <a:srgbClr val="002060"/>
                </a:solidFill>
              </a:rPr>
              <a:t>Вопрос седьмой</a:t>
            </a:r>
          </a:p>
          <a:p>
            <a:r>
              <a:rPr lang="ru-RU" sz="4000" i="1" dirty="0" smtClean="0">
                <a:solidFill>
                  <a:srgbClr val="002060"/>
                </a:solidFill>
              </a:rPr>
              <a:t>Варёной полбой</a:t>
            </a:r>
          </a:p>
          <a:p>
            <a:endParaRPr lang="ru-RU" sz="2600" i="1" dirty="0">
              <a:solidFill>
                <a:srgbClr val="002060"/>
              </a:solidFill>
            </a:endParaRPr>
          </a:p>
          <a:p>
            <a:endParaRPr lang="ru-RU" sz="26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4000" b="1" i="1" dirty="0" smtClean="0">
                <a:solidFill>
                  <a:srgbClr val="002060"/>
                </a:solidFill>
              </a:rPr>
              <a:t>Вопрос восьмой</a:t>
            </a:r>
          </a:p>
          <a:p>
            <a:r>
              <a:rPr lang="ru-RU" sz="4000" i="1" dirty="0" err="1" smtClean="0">
                <a:solidFill>
                  <a:srgbClr val="002060"/>
                </a:solidFill>
              </a:rPr>
              <a:t>Балда</a:t>
            </a:r>
            <a:endParaRPr lang="ru-RU" sz="4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02009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ветящийся край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</TotalTime>
  <Words>535</Words>
  <Application>Microsoft Office PowerPoint</Application>
  <PresentationFormat>Произвольный</PresentationFormat>
  <Paragraphs>172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Слайд 1</vt:lpstr>
      <vt:lpstr>Слайд 2</vt:lpstr>
      <vt:lpstr>                           ОТВЕТЫ</vt:lpstr>
      <vt:lpstr>Слайд 4</vt:lpstr>
      <vt:lpstr>ОТВЕТЫ</vt:lpstr>
      <vt:lpstr>Слайд 6</vt:lpstr>
      <vt:lpstr>ОТВЕТЫ</vt:lpstr>
      <vt:lpstr>Слайд 8</vt:lpstr>
      <vt:lpstr>ОТВЕТЫ</vt:lpstr>
      <vt:lpstr>Слайд 10</vt:lpstr>
      <vt:lpstr>ОТВЕТЫ</vt:lpstr>
      <vt:lpstr>Слайд 12</vt:lpstr>
      <vt:lpstr>ОТВЕТЫ</vt:lpstr>
      <vt:lpstr>Слайд 14</vt:lpstr>
      <vt:lpstr>ОТВЕТЫ</vt:lpstr>
      <vt:lpstr>Слайд 16</vt:lpstr>
      <vt:lpstr>ОТВЕТЫ</vt:lpstr>
      <vt:lpstr>Источники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Кулинарные загадки</dc:title>
  <dc:creator>Оксана</dc:creator>
  <cp:lastModifiedBy>админ</cp:lastModifiedBy>
  <cp:revision>74</cp:revision>
  <dcterms:created xsi:type="dcterms:W3CDTF">2014-09-09T11:36:20Z</dcterms:created>
  <dcterms:modified xsi:type="dcterms:W3CDTF">2019-02-26T16:58:30Z</dcterms:modified>
</cp:coreProperties>
</file>