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8" r:id="rId1"/>
  </p:sldMasterIdLst>
  <p:notesMasterIdLst>
    <p:notesMasterId r:id="rId10"/>
  </p:notesMasterIdLst>
  <p:sldIdLst>
    <p:sldId id="310" r:id="rId2"/>
    <p:sldId id="297" r:id="rId3"/>
    <p:sldId id="355" r:id="rId4"/>
    <p:sldId id="471" r:id="rId5"/>
    <p:sldId id="472" r:id="rId6"/>
    <p:sldId id="314" r:id="rId7"/>
    <p:sldId id="473" r:id="rId8"/>
    <p:sldId id="440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265" autoAdjust="0"/>
    <p:restoredTop sz="92015" autoAdjust="0"/>
  </p:normalViewPr>
  <p:slideViewPr>
    <p:cSldViewPr>
      <p:cViewPr>
        <p:scale>
          <a:sx n="90" d="100"/>
          <a:sy n="90" d="100"/>
        </p:scale>
        <p:origin x="-1092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3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1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image" Target="../media/image28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12" Type="http://schemas.openxmlformats.org/officeDocument/2006/relationships/image" Target="../media/image27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11" Type="http://schemas.openxmlformats.org/officeDocument/2006/relationships/image" Target="../media/image26.wmf"/><Relationship Id="rId5" Type="http://schemas.openxmlformats.org/officeDocument/2006/relationships/image" Target="../media/image20.wmf"/><Relationship Id="rId10" Type="http://schemas.openxmlformats.org/officeDocument/2006/relationships/image" Target="../media/image25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Relationship Id="rId14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11" Type="http://schemas.openxmlformats.org/officeDocument/2006/relationships/image" Target="../media/image40.wmf"/><Relationship Id="rId5" Type="http://schemas.openxmlformats.org/officeDocument/2006/relationships/image" Target="../media/image34.wmf"/><Relationship Id="rId10" Type="http://schemas.openxmlformats.org/officeDocument/2006/relationships/image" Target="../media/image39.wmf"/><Relationship Id="rId4" Type="http://schemas.openxmlformats.org/officeDocument/2006/relationships/image" Target="../media/image33.wmf"/><Relationship Id="rId9" Type="http://schemas.openxmlformats.org/officeDocument/2006/relationships/image" Target="../media/image3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413CC-6B84-4559-B9FB-26DC84E89C2E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8F1B6-D18C-4EDD-B82C-A372099628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BB0E0B9C-242F-4449-8B5E-2606E27BCC22}" type="datetimeFigureOut">
              <a:rPr lang="ru-RU" smtClean="0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AD9EB4F5-9AA9-4FC6-84C2-9D8F016F97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A004D3-E43D-4A97-8ECB-7926E944BDED}" type="datetimeFigureOut">
              <a:rPr lang="ru-RU" smtClean="0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E53CDB-4FEF-4E61-B7ED-5BBEE001054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1AA247-9CE8-4C0E-81A9-28D2B0504447}" type="datetimeFigureOut">
              <a:rPr lang="ru-RU" smtClean="0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EC564-4EBC-4A02-BA9D-AF432F2AE3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62A89AA4-BD3B-4F44-AC5E-69FB0AF689D7}" type="datetimeFigureOut">
              <a:rPr lang="ru-RU" smtClean="0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83C5D829-33E5-4E4C-8C50-F32711E498C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45E80E8B-F561-406E-A2CE-BC9A3CFAC8C6}" type="datetimeFigureOut">
              <a:rPr lang="ru-RU" smtClean="0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E88DF756-CF4C-4BAD-A1DC-7DC9DD3DE5A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199195-DC51-4287-9879-41BFABD68545}" type="datetimeFigureOut">
              <a:rPr lang="ru-RU" smtClean="0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997107-5FCC-423B-B04E-DA1F4550C71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24F853-4CFC-47EF-96AA-9B70C6EB1CCE}" type="datetimeFigureOut">
              <a:rPr lang="ru-RU" smtClean="0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4018E1-7437-4DCF-92DF-48260762C4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E2439203-C87F-4763-91B6-FDC31EE7375B}" type="datetimeFigureOut">
              <a:rPr lang="ru-RU" smtClean="0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937BFCF6-6D5C-4A7F-8140-8F0B68B6E49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EEB9FF-80C5-42A3-B1C2-012776B9D205}" type="datetimeFigureOut">
              <a:rPr lang="ru-RU" smtClean="0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14E2FD-3AFD-47DB-8F9A-CE4775C56B5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B356C143-201A-4CE7-86B8-39C926C8F65D}" type="datetimeFigureOut">
              <a:rPr lang="ru-RU" smtClean="0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02DCC493-65B0-4D40-ACA3-44E74F92BD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F2BD3C08-413A-43BB-BE18-E92290CC025C}" type="datetimeFigureOut">
              <a:rPr lang="ru-RU" smtClean="0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C2039E8-C329-4098-A7CA-49E6B6034B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7BEE480-E0FB-41C7-947F-CD7458E6B699}" type="datetimeFigureOut">
              <a:rPr lang="ru-RU" smtClean="0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ECB423B-B80A-4793-BEF6-1835D69EF0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9.bin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8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7.bin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21.bin"/><Relationship Id="rId14" Type="http://schemas.openxmlformats.org/officeDocument/2006/relationships/oleObject" Target="../embeddings/oleObject2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3.bin"/><Relationship Id="rId12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2.bin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1.bin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0.bin"/><Relationship Id="rId9" Type="http://schemas.openxmlformats.org/officeDocument/2006/relationships/oleObject" Target="../embeddings/oleObject3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vk.com/id407022472" TargetMode="External"/><Relationship Id="rId3" Type="http://schemas.openxmlformats.org/officeDocument/2006/relationships/oleObject" Target="../embeddings/oleObject40.bin"/><Relationship Id="rId7" Type="http://schemas.openxmlformats.org/officeDocument/2006/relationships/hyperlink" Target="mailto:olgadumnova80@mail.ru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3.bin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 bwMode="auto">
          <a:xfrm>
            <a:off x="2143108" y="2643182"/>
            <a:ext cx="4536504" cy="107157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6021" name="Прямоугольник 31"/>
          <p:cNvSpPr>
            <a:spLocks noChangeArrowheads="1"/>
          </p:cNvSpPr>
          <p:nvPr/>
        </p:nvSpPr>
        <p:spPr bwMode="auto">
          <a:xfrm>
            <a:off x="179388" y="1557338"/>
            <a:ext cx="87852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600">
                <a:solidFill>
                  <a:srgbClr val="000000"/>
                </a:solidFill>
                <a:latin typeface="Cambria" pitchFamily="18" charset="0"/>
              </a:rPr>
              <a:t>Рассмотрим функцию </a:t>
            </a:r>
            <a:r>
              <a:rPr lang="en-US" sz="26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en-US" sz="2600">
                <a:solidFill>
                  <a:srgbClr val="000000"/>
                </a:solidFill>
                <a:latin typeface="Cambria" pitchFamily="18" charset="0"/>
              </a:rPr>
              <a:t>.</a:t>
            </a:r>
            <a:r>
              <a:rPr lang="ru-RU" sz="2600">
                <a:solidFill>
                  <a:srgbClr val="000000"/>
                </a:solidFill>
                <a:latin typeface="Cambria" pitchFamily="18" charset="0"/>
              </a:rPr>
              <a:t> Найдем </a:t>
            </a:r>
            <a:r>
              <a:rPr lang="en-US" sz="2600" i="1">
                <a:solidFill>
                  <a:srgbClr val="000000"/>
                </a:solidFill>
                <a:latin typeface="Cambria" pitchFamily="18" charset="0"/>
              </a:rPr>
              <a:t>f </a:t>
            </a:r>
            <a:r>
              <a:rPr lang="en-US" sz="26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′(x).</a:t>
            </a:r>
            <a:endParaRPr lang="ru-RU" sz="2600" i="1" baseline="3000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51" name="Прямоугольник 31"/>
          <p:cNvSpPr>
            <a:spLocks noChangeArrowheads="1"/>
          </p:cNvSpPr>
          <p:nvPr/>
        </p:nvSpPr>
        <p:spPr bwMode="auto">
          <a:xfrm>
            <a:off x="179388" y="2143125"/>
            <a:ext cx="8353425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600">
                <a:solidFill>
                  <a:srgbClr val="000000"/>
                </a:solidFill>
                <a:latin typeface="Cambria" pitchFamily="18" charset="0"/>
              </a:rPr>
              <a:t>Если на некотором интервале</a:t>
            </a:r>
            <a:r>
              <a:rPr lang="ru-RU" sz="1000">
                <a:solidFill>
                  <a:srgbClr val="000000"/>
                </a:solidFill>
                <a:latin typeface="Cambria" pitchFamily="18" charset="0"/>
              </a:rPr>
              <a:t>	</a:t>
            </a:r>
          </a:p>
          <a:p>
            <a:endParaRPr lang="ru-RU" sz="1000">
              <a:solidFill>
                <a:srgbClr val="000000"/>
              </a:solidFill>
              <a:latin typeface="Cambria" pitchFamily="18" charset="0"/>
            </a:endParaRPr>
          </a:p>
          <a:p>
            <a:pPr algn="ctr"/>
            <a:r>
              <a:rPr lang="ru-RU" sz="2600">
                <a:solidFill>
                  <a:srgbClr val="000000"/>
                </a:solidFill>
                <a:latin typeface="Cambria" pitchFamily="18" charset="0"/>
              </a:rPr>
              <a:t>      </a:t>
            </a:r>
            <a:r>
              <a:rPr lang="en-US" sz="2600" i="1">
                <a:solidFill>
                  <a:srgbClr val="000000"/>
                </a:solidFill>
                <a:latin typeface="Cambria" pitchFamily="18" charset="0"/>
              </a:rPr>
              <a:t>f</a:t>
            </a:r>
            <a:r>
              <a:rPr lang="ru-RU" sz="2600" i="1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6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′(x) </a:t>
            </a:r>
            <a:r>
              <a:rPr lang="en-US" sz="2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&gt; 0</a:t>
            </a:r>
            <a:r>
              <a:rPr lang="ru-RU" sz="2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то  </a:t>
            </a:r>
            <a:r>
              <a:rPr lang="en-US" sz="26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en-US" sz="2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возрастает.</a:t>
            </a:r>
          </a:p>
          <a:p>
            <a:pPr algn="ctr"/>
            <a:r>
              <a:rPr lang="en-US" sz="2600" i="1">
                <a:solidFill>
                  <a:srgbClr val="000000"/>
                </a:solidFill>
                <a:latin typeface="Cambria" pitchFamily="18" charset="0"/>
              </a:rPr>
              <a:t>f </a:t>
            </a:r>
            <a:r>
              <a:rPr lang="en-US" sz="26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′(x) </a:t>
            </a:r>
            <a:r>
              <a:rPr lang="en-US" sz="2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&lt; 0</a:t>
            </a:r>
            <a:r>
              <a:rPr lang="ru-RU" sz="2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то  </a:t>
            </a:r>
            <a:r>
              <a:rPr lang="en-US" sz="26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ru-RU" sz="26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убывает.</a:t>
            </a:r>
            <a:r>
              <a:rPr lang="ru-RU" sz="2600">
                <a:solidFill>
                  <a:srgbClr val="000000"/>
                </a:solidFill>
                <a:latin typeface="Cambria" pitchFamily="18" charset="0"/>
              </a:rPr>
              <a:t> </a:t>
            </a:r>
            <a:endParaRPr lang="ru-RU" sz="2600" i="1" baseline="3000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31"/>
          <p:cNvSpPr>
            <a:spLocks noChangeArrowheads="1"/>
          </p:cNvSpPr>
          <p:nvPr/>
        </p:nvSpPr>
        <p:spPr bwMode="auto">
          <a:xfrm>
            <a:off x="323850" y="3786191"/>
            <a:ext cx="882015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600" dirty="0">
                <a:solidFill>
                  <a:srgbClr val="000000"/>
                </a:solidFill>
                <a:latin typeface="Cambria" pitchFamily="18" charset="0"/>
              </a:rPr>
              <a:t>Точки, в которых </a:t>
            </a:r>
            <a:r>
              <a:rPr lang="en-US" sz="2600" i="1" dirty="0">
                <a:solidFill>
                  <a:srgbClr val="000000"/>
                </a:solidFill>
                <a:latin typeface="Cambria" pitchFamily="18" charset="0"/>
              </a:rPr>
              <a:t>f</a:t>
            </a:r>
            <a:r>
              <a:rPr lang="ru-RU" sz="2600" i="1" dirty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26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′(x) </a:t>
            </a:r>
            <a:r>
              <a:rPr lang="ru-RU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ru-RU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или не существует, называются </a:t>
            </a:r>
            <a:r>
              <a:rPr lang="ru-RU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критическими точками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Эти точки </a:t>
            </a:r>
            <a:r>
              <a:rPr lang="ru-RU" sz="2600" u="sng" dirty="0">
                <a:latin typeface="Times New Roman" pitchFamily="18" charset="0"/>
                <a:cs typeface="Times New Roman" pitchFamily="18" charset="0"/>
              </a:rPr>
              <a:t>могут быть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точками </a:t>
            </a:r>
            <a:r>
              <a:rPr lang="ru-RU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экстремума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(максимум или минимум).</a:t>
            </a:r>
            <a:endParaRPr lang="ru-RU" sz="2600" b="1" i="1" baseline="30000" dirty="0">
              <a:solidFill>
                <a:srgbClr val="C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 bwMode="auto">
          <a:xfrm>
            <a:off x="1142976" y="4714884"/>
            <a:ext cx="6696744" cy="576064"/>
          </a:xfrm>
          <a:prstGeom prst="roundRect">
            <a:avLst>
              <a:gd name="adj" fmla="val 34750"/>
            </a:avLst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i="1" dirty="0"/>
              <a:t>f</a:t>
            </a:r>
            <a:r>
              <a:rPr lang="ru-RU" sz="3000" i="1" dirty="0"/>
              <a:t> </a:t>
            </a:r>
            <a:r>
              <a:rPr lang="en-US" sz="3000" i="1" dirty="0">
                <a:latin typeface="Times New Roman"/>
                <a:cs typeface="Times New Roman"/>
              </a:rPr>
              <a:t>′(x</a:t>
            </a:r>
            <a:r>
              <a:rPr lang="en-US" sz="3000" i="1" baseline="-25000" dirty="0">
                <a:latin typeface="Times New Roman"/>
                <a:cs typeface="Times New Roman"/>
              </a:rPr>
              <a:t>0</a:t>
            </a:r>
            <a:r>
              <a:rPr lang="en-US" sz="3000" i="1" dirty="0">
                <a:latin typeface="Times New Roman"/>
                <a:cs typeface="Times New Roman"/>
              </a:rPr>
              <a:t>) = 0 </a:t>
            </a:r>
            <a:r>
              <a:rPr lang="en-US" sz="3000" i="1" dirty="0" smtClean="0">
                <a:latin typeface="Times New Roman"/>
                <a:cs typeface="Times New Roman"/>
              </a:rPr>
              <a:t>→ x</a:t>
            </a:r>
            <a:r>
              <a:rPr lang="en-US" sz="3000" i="1" baseline="-25000" dirty="0" smtClean="0">
                <a:latin typeface="Times New Roman"/>
                <a:cs typeface="Times New Roman"/>
              </a:rPr>
              <a:t>0</a:t>
            </a:r>
            <a:r>
              <a:rPr lang="en-US" sz="3000" i="1" dirty="0" smtClean="0">
                <a:latin typeface="Times New Roman"/>
                <a:cs typeface="Times New Roman"/>
              </a:rPr>
              <a:t> </a:t>
            </a:r>
            <a:r>
              <a:rPr lang="en-US" sz="3000" dirty="0">
                <a:latin typeface="Times New Roman"/>
                <a:cs typeface="Times New Roman"/>
              </a:rPr>
              <a:t>– </a:t>
            </a:r>
            <a:r>
              <a:rPr lang="ru-RU" sz="3000" dirty="0">
                <a:latin typeface="Times New Roman"/>
                <a:cs typeface="Times New Roman"/>
              </a:rPr>
              <a:t>критическая точка</a:t>
            </a:r>
            <a:endParaRPr lang="ru-RU" sz="3000" dirty="0"/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144016" y="116632"/>
            <a:ext cx="8748464" cy="124066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 smtClean="0">
                <a:solidFill>
                  <a:srgbClr val="FF0000"/>
                </a:solidFill>
              </a:rPr>
              <a:t>Монотонность функции </a:t>
            </a:r>
            <a:r>
              <a:rPr lang="ru-RU" sz="3600" b="1" dirty="0">
                <a:solidFill>
                  <a:srgbClr val="FF0000"/>
                </a:solidFill>
              </a:rPr>
              <a:t>и точки </a:t>
            </a:r>
            <a:r>
              <a:rPr lang="ru-RU" sz="3600" b="1" dirty="0" smtClean="0">
                <a:solidFill>
                  <a:srgbClr val="FF0000"/>
                </a:solidFill>
              </a:rPr>
              <a:t>экстремума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 стрелкой 2"/>
          <p:cNvCxnSpPr/>
          <p:nvPr/>
        </p:nvCxnSpPr>
        <p:spPr>
          <a:xfrm>
            <a:off x="395288" y="1052513"/>
            <a:ext cx="280828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Овал 3"/>
          <p:cNvSpPr/>
          <p:nvPr/>
        </p:nvSpPr>
        <p:spPr>
          <a:xfrm>
            <a:off x="1619250" y="981075"/>
            <a:ext cx="144463" cy="1444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7044" name="TextBox 4"/>
          <p:cNvSpPr txBox="1">
            <a:spLocks noChangeArrowheads="1"/>
          </p:cNvSpPr>
          <p:nvPr/>
        </p:nvSpPr>
        <p:spPr bwMode="auto">
          <a:xfrm>
            <a:off x="1547813" y="1052513"/>
            <a:ext cx="4238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i="1" baseline="-2500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727325" y="404813"/>
            <a:ext cx="7540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 ′(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046" name="TextBox 7"/>
          <p:cNvSpPr txBox="1">
            <a:spLocks noChangeArrowheads="1"/>
          </p:cNvSpPr>
          <p:nvPr/>
        </p:nvSpPr>
        <p:spPr bwMode="auto">
          <a:xfrm>
            <a:off x="3203575" y="836613"/>
            <a:ext cx="3206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х</a:t>
            </a:r>
            <a:endParaRPr lang="ru-RU" sz="24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722563" y="1196975"/>
            <a:ext cx="6873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 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132013" y="549275"/>
            <a:ext cx="3524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endParaRPr lang="ru-RU" sz="2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900113" y="590550"/>
            <a:ext cx="3746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ru-RU" sz="2600" b="1" i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flipV="1">
            <a:off x="755650" y="1196975"/>
            <a:ext cx="576263" cy="360363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2124075" y="1196975"/>
            <a:ext cx="503238" cy="360363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31"/>
          <p:cNvSpPr>
            <a:spLocks noChangeArrowheads="1"/>
          </p:cNvSpPr>
          <p:nvPr/>
        </p:nvSpPr>
        <p:spPr bwMode="auto">
          <a:xfrm>
            <a:off x="3816350" y="188913"/>
            <a:ext cx="5508625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600">
                <a:solidFill>
                  <a:srgbClr val="000000"/>
                </a:solidFill>
                <a:latin typeface="Cambria" pitchFamily="18" charset="0"/>
              </a:rPr>
              <a:t>Если при переходе через критическую точку производная меняет знак с «+» на «–», то это точка </a:t>
            </a:r>
            <a:r>
              <a:rPr lang="ru-RU" sz="2600" b="1">
                <a:solidFill>
                  <a:srgbClr val="C00000"/>
                </a:solidFill>
                <a:latin typeface="Cambria" pitchFamily="18" charset="0"/>
              </a:rPr>
              <a:t>максимума</a:t>
            </a:r>
            <a:r>
              <a:rPr lang="ru-RU" sz="2600">
                <a:latin typeface="Cambria" pitchFamily="18" charset="0"/>
              </a:rPr>
              <a:t>.</a:t>
            </a:r>
            <a:endParaRPr lang="ru-RU" sz="2600" b="1" i="1" baseline="30000">
              <a:solidFill>
                <a:srgbClr val="C00000"/>
              </a:solidFill>
              <a:latin typeface="Cambria" pitchFamily="18" charset="0"/>
              <a:cs typeface="Times New Roman" pitchFamily="18" charset="0"/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395288" y="2960688"/>
            <a:ext cx="280828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1619250" y="2887663"/>
            <a:ext cx="144463" cy="1444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7055" name="TextBox 21"/>
          <p:cNvSpPr txBox="1">
            <a:spLocks noChangeArrowheads="1"/>
          </p:cNvSpPr>
          <p:nvPr/>
        </p:nvSpPr>
        <p:spPr bwMode="auto">
          <a:xfrm>
            <a:off x="1547813" y="2960688"/>
            <a:ext cx="4238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i="1" baseline="-2500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727325" y="2312988"/>
            <a:ext cx="7540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 ′(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057" name="TextBox 23"/>
          <p:cNvSpPr txBox="1">
            <a:spLocks noChangeArrowheads="1"/>
          </p:cNvSpPr>
          <p:nvPr/>
        </p:nvSpPr>
        <p:spPr bwMode="auto">
          <a:xfrm>
            <a:off x="3203575" y="2744788"/>
            <a:ext cx="3206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х</a:t>
            </a:r>
            <a:endParaRPr lang="ru-RU" sz="24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722563" y="3105150"/>
            <a:ext cx="6873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 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971550" y="2420938"/>
            <a:ext cx="3508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endParaRPr lang="ru-RU" sz="2600" b="1" baseline="-25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108200" y="2420938"/>
            <a:ext cx="3762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ru-RU" sz="2600" b="1" i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Прямая со стрелкой 27"/>
          <p:cNvCxnSpPr/>
          <p:nvPr/>
        </p:nvCxnSpPr>
        <p:spPr>
          <a:xfrm flipV="1">
            <a:off x="2051050" y="3141663"/>
            <a:ext cx="576263" cy="358775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900113" y="3141663"/>
            <a:ext cx="503237" cy="358775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31"/>
          <p:cNvSpPr>
            <a:spLocks noChangeArrowheads="1"/>
          </p:cNvSpPr>
          <p:nvPr/>
        </p:nvSpPr>
        <p:spPr bwMode="auto">
          <a:xfrm>
            <a:off x="3816350" y="2384425"/>
            <a:ext cx="5508625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600">
                <a:solidFill>
                  <a:srgbClr val="000000"/>
                </a:solidFill>
                <a:latin typeface="Cambria" pitchFamily="18" charset="0"/>
              </a:rPr>
              <a:t>Если при переходе через критическую точку производная меняет знак с «–» на «+», то это точка </a:t>
            </a:r>
            <a:r>
              <a:rPr lang="ru-RU" sz="2600" b="1">
                <a:solidFill>
                  <a:srgbClr val="C00000"/>
                </a:solidFill>
                <a:latin typeface="Cambria" pitchFamily="18" charset="0"/>
              </a:rPr>
              <a:t>минимума</a:t>
            </a:r>
            <a:r>
              <a:rPr lang="ru-RU" sz="2600">
                <a:latin typeface="Cambria" pitchFamily="18" charset="0"/>
              </a:rPr>
              <a:t>.</a:t>
            </a:r>
            <a:endParaRPr lang="ru-RU" sz="2600" b="1" i="1" baseline="30000">
              <a:solidFill>
                <a:srgbClr val="C00000"/>
              </a:solidFill>
              <a:latin typeface="Cambria" pitchFamily="18" charset="0"/>
              <a:cs typeface="Times New Roman" pitchFamily="18" charset="0"/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468313" y="5192713"/>
            <a:ext cx="280828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Овал 31"/>
          <p:cNvSpPr/>
          <p:nvPr/>
        </p:nvSpPr>
        <p:spPr>
          <a:xfrm>
            <a:off x="1692275" y="5121275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7066" name="TextBox 32"/>
          <p:cNvSpPr txBox="1">
            <a:spLocks noChangeArrowheads="1"/>
          </p:cNvSpPr>
          <p:nvPr/>
        </p:nvSpPr>
        <p:spPr bwMode="auto">
          <a:xfrm>
            <a:off x="1619250" y="5192713"/>
            <a:ext cx="4238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i="1" baseline="-2500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798763" y="4545013"/>
            <a:ext cx="7556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 ′(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068" name="TextBox 34"/>
          <p:cNvSpPr txBox="1">
            <a:spLocks noChangeArrowheads="1"/>
          </p:cNvSpPr>
          <p:nvPr/>
        </p:nvSpPr>
        <p:spPr bwMode="auto">
          <a:xfrm>
            <a:off x="3276600" y="4976813"/>
            <a:ext cx="3206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х</a:t>
            </a:r>
            <a:endParaRPr lang="ru-RU" sz="24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794000" y="5337175"/>
            <a:ext cx="6873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 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205038" y="4737100"/>
            <a:ext cx="3746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ru-RU" sz="2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971550" y="4730750"/>
            <a:ext cx="37465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ru-RU" sz="26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600" b="1" i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Прямая со стрелкой 38"/>
          <p:cNvCxnSpPr/>
          <p:nvPr/>
        </p:nvCxnSpPr>
        <p:spPr>
          <a:xfrm flipV="1">
            <a:off x="827088" y="5337175"/>
            <a:ext cx="576262" cy="358775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V="1">
            <a:off x="2051050" y="5373688"/>
            <a:ext cx="649288" cy="358775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074" name="Прямоугольник 31"/>
          <p:cNvSpPr>
            <a:spLocks noChangeArrowheads="1"/>
          </p:cNvSpPr>
          <p:nvPr/>
        </p:nvSpPr>
        <p:spPr bwMode="auto">
          <a:xfrm>
            <a:off x="3887788" y="4584700"/>
            <a:ext cx="5508625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600" dirty="0">
                <a:solidFill>
                  <a:srgbClr val="000000"/>
                </a:solidFill>
                <a:latin typeface="Cambria" pitchFamily="18" charset="0"/>
              </a:rPr>
              <a:t>Если производная не изменяет знак, то критическая точка не является точкой экстремума</a:t>
            </a:r>
            <a:r>
              <a:rPr lang="ru-RU" sz="2600" dirty="0">
                <a:latin typeface="Cambria" pitchFamily="18" charset="0"/>
              </a:rPr>
              <a:t>.</a:t>
            </a:r>
            <a:endParaRPr lang="ru-RU" sz="2600" b="1" i="1" baseline="30000" dirty="0">
              <a:solidFill>
                <a:srgbClr val="C00000"/>
              </a:solidFill>
              <a:latin typeface="Cambr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2" grpId="0"/>
      <p:bldP spid="19" grpId="0"/>
      <p:bldP spid="23" grpId="0"/>
      <p:bldP spid="25" grpId="0"/>
      <p:bldP spid="26" grpId="0"/>
      <p:bldP spid="27" grpId="0"/>
      <p:bldP spid="30" grpId="0"/>
      <p:bldP spid="34" grpId="0"/>
      <p:bldP spid="36" grpId="0"/>
      <p:bldP spid="37" grpId="0"/>
      <p:bldP spid="38" grpId="0"/>
      <p:bldP spid="87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2"/>
          <p:cNvSpPr txBox="1">
            <a:spLocks/>
          </p:cNvSpPr>
          <p:nvPr/>
        </p:nvSpPr>
        <p:spPr>
          <a:xfrm>
            <a:off x="357158" y="116632"/>
            <a:ext cx="8429684" cy="13835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Правило исследования функции на монотонность и экстремум</a:t>
            </a:r>
            <a:endParaRPr lang="ru-RU" sz="3600" b="1" i="1" dirty="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7158" y="1714488"/>
            <a:ext cx="821537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  <a:defRPr/>
            </a:pPr>
            <a:r>
              <a:rPr lang="ru-RU" sz="3200" dirty="0" smtClean="0">
                <a:latin typeface="+mn-lt"/>
              </a:rPr>
              <a:t>Найти производную функции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′(x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3200" dirty="0" smtClean="0">
                <a:latin typeface="+mn-lt"/>
              </a:rPr>
              <a:t>Найти критические точки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f ′(x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=0 или не существует)</a:t>
            </a:r>
            <a:r>
              <a:rPr lang="ru-RU" sz="3200" dirty="0" smtClean="0">
                <a:latin typeface="+mn-lt"/>
              </a:rPr>
              <a:t>;</a:t>
            </a:r>
            <a:endParaRPr lang="ru-RU" sz="3200" dirty="0">
              <a:latin typeface="+mn-lt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3200" dirty="0" smtClean="0">
                <a:latin typeface="+mn-lt"/>
              </a:rPr>
              <a:t>Исследовать знак производной на промежутках, определить точки максимума, минимума и промежутки монотонности;</a:t>
            </a:r>
            <a:endParaRPr lang="ru-RU" sz="3200" dirty="0">
              <a:latin typeface="+mn-lt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3200" dirty="0" smtClean="0">
                <a:latin typeface="+mn-lt"/>
              </a:rPr>
              <a:t>Вычислить значения функции в точках экстремума</a:t>
            </a:r>
            <a:endParaRPr lang="ru-RU" sz="32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214282" y="142852"/>
            <a:ext cx="928694" cy="57150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2800" b="1" dirty="0">
                <a:solidFill>
                  <a:schemeClr val="tx1"/>
                </a:solidFill>
              </a:rPr>
              <a:t>№ </a:t>
            </a:r>
            <a:r>
              <a:rPr lang="ru-RU" sz="2800" b="1" dirty="0" smtClean="0">
                <a:solidFill>
                  <a:schemeClr val="tx1"/>
                </a:solidFill>
              </a:rPr>
              <a:t>1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sp>
        <p:nvSpPr>
          <p:cNvPr id="36872" name="Прямоугольник 31"/>
          <p:cNvSpPr>
            <a:spLocks noChangeArrowheads="1"/>
          </p:cNvSpPr>
          <p:nvPr/>
        </p:nvSpPr>
        <p:spPr bwMode="auto">
          <a:xfrm>
            <a:off x="1214414" y="0"/>
            <a:ext cx="757242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Найти </a:t>
            </a:r>
            <a:r>
              <a:rPr lang="ru-RU" sz="2800" dirty="0">
                <a:solidFill>
                  <a:srgbClr val="000000"/>
                </a:solidFill>
                <a:latin typeface="Cambria" pitchFamily="18" charset="0"/>
              </a:rPr>
              <a:t>промежутки </a:t>
            </a:r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монотонности и точки экстремума </a:t>
            </a:r>
            <a:r>
              <a:rPr lang="ru-RU" sz="2800" dirty="0">
                <a:solidFill>
                  <a:srgbClr val="000000"/>
                </a:solidFill>
                <a:latin typeface="Cambria" pitchFamily="18" charset="0"/>
              </a:rPr>
              <a:t>функции:</a:t>
            </a:r>
            <a:endParaRPr lang="ru-RU" sz="28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1152525" y="1174750"/>
          <a:ext cx="1481138" cy="503238"/>
        </p:xfrm>
        <a:graphic>
          <a:graphicData uri="http://schemas.openxmlformats.org/presentationml/2006/ole">
            <p:oleObj spid="_x0000_s1073155" name="Формула" r:id="rId3" imgW="596880" imgH="203040" progId="Equation.3">
              <p:embed/>
            </p:oleObj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285720" y="1714488"/>
          <a:ext cx="8512176" cy="557213"/>
        </p:xfrm>
        <a:graphic>
          <a:graphicData uri="http://schemas.openxmlformats.org/presentationml/2006/ole">
            <p:oleObj spid="_x0000_s1073156" name="Формула" r:id="rId4" imgW="3492360" imgH="228600" progId="Equation.3">
              <p:embed/>
            </p:oleObj>
          </a:graphicData>
        </a:graphic>
      </p:graphicFrame>
      <p:grpSp>
        <p:nvGrpSpPr>
          <p:cNvPr id="40" name="Группа 39"/>
          <p:cNvGrpSpPr/>
          <p:nvPr/>
        </p:nvGrpSpPr>
        <p:grpSpPr>
          <a:xfrm>
            <a:off x="428596" y="2285992"/>
            <a:ext cx="2271284" cy="1390359"/>
            <a:chOff x="6429388" y="2285992"/>
            <a:chExt cx="2271284" cy="1390359"/>
          </a:xfrm>
        </p:grpSpPr>
        <p:cxnSp>
          <p:nvCxnSpPr>
            <p:cNvPr id="20" name="Прямая со стрелкой 19"/>
            <p:cNvCxnSpPr/>
            <p:nvPr/>
          </p:nvCxnSpPr>
          <p:spPr>
            <a:xfrm>
              <a:off x="6429388" y="3000372"/>
              <a:ext cx="1879593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8286776" y="2285992"/>
              <a:ext cx="41389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 dirty="0">
                  <a:latin typeface="Times New Roman" pitchFamily="18" charset="0"/>
                  <a:cs typeface="Times New Roman" pitchFamily="18" charset="0"/>
                </a:rPr>
                <a:t>f </a:t>
              </a:r>
              <a:r>
                <a:rPr lang="en-US" sz="2400" i="1" dirty="0" smtClean="0">
                  <a:latin typeface="Times New Roman" pitchFamily="18" charset="0"/>
                  <a:cs typeface="Times New Roman" pitchFamily="18" charset="0"/>
                </a:rPr>
                <a:t>′</a:t>
              </a:r>
              <a:endParaRPr lang="ru-RU" sz="24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Box 7"/>
            <p:cNvSpPr txBox="1">
              <a:spLocks noChangeArrowheads="1"/>
            </p:cNvSpPr>
            <p:nvPr/>
          </p:nvSpPr>
          <p:spPr bwMode="auto">
            <a:xfrm>
              <a:off x="8308981" y="2784472"/>
              <a:ext cx="320675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i="1" dirty="0"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sz="24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8286776" y="3214686"/>
              <a:ext cx="26962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 dirty="0" smtClean="0">
                  <a:latin typeface="Times New Roman" pitchFamily="18" charset="0"/>
                  <a:cs typeface="Times New Roman" pitchFamily="18" charset="0"/>
                </a:rPr>
                <a:t>f</a:t>
              </a:r>
              <a:endParaRPr lang="ru-RU" sz="24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8" name="Прямая со стрелкой 27"/>
            <p:cNvCxnSpPr/>
            <p:nvPr/>
          </p:nvCxnSpPr>
          <p:spPr>
            <a:xfrm flipV="1">
              <a:off x="6929454" y="3143248"/>
              <a:ext cx="785818" cy="357190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>
              <a:spLocks noChangeArrowheads="1"/>
            </p:cNvSpPr>
            <p:nvPr/>
          </p:nvSpPr>
          <p:spPr bwMode="auto">
            <a:xfrm>
              <a:off x="7143768" y="2428868"/>
              <a:ext cx="44755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 b="1" i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endParaRPr lang="ru-RU" sz="3600" b="1" i="1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36881" name="Object 17"/>
          <p:cNvGraphicFramePr>
            <a:graphicFrameLocks noChangeAspect="1"/>
          </p:cNvGraphicFramePr>
          <p:nvPr/>
        </p:nvGraphicFramePr>
        <p:xfrm>
          <a:off x="1387475" y="4000500"/>
          <a:ext cx="6043613" cy="542925"/>
        </p:xfrm>
        <a:graphic>
          <a:graphicData uri="http://schemas.openxmlformats.org/presentationml/2006/ole">
            <p:oleObj spid="_x0000_s1073164" name="Формула" r:id="rId5" imgW="2679480" imgH="241200" progId="Equation.3">
              <p:embed/>
            </p:oleObj>
          </a:graphicData>
        </a:graphic>
      </p:graphicFrame>
      <p:graphicFrame>
        <p:nvGraphicFramePr>
          <p:cNvPr id="36883" name="Object 19"/>
          <p:cNvGraphicFramePr>
            <a:graphicFrameLocks noChangeAspect="1"/>
          </p:cNvGraphicFramePr>
          <p:nvPr/>
        </p:nvGraphicFramePr>
        <p:xfrm>
          <a:off x="2757488" y="4486275"/>
          <a:ext cx="3636962" cy="514350"/>
        </p:xfrm>
        <a:graphic>
          <a:graphicData uri="http://schemas.openxmlformats.org/presentationml/2006/ole">
            <p:oleObj spid="_x0000_s1073166" name="Формула" r:id="rId6" imgW="1612800" imgH="228600" progId="Equation.3">
              <p:embed/>
            </p:oleObj>
          </a:graphicData>
        </a:graphic>
      </p:graphicFrame>
      <p:graphicFrame>
        <p:nvGraphicFramePr>
          <p:cNvPr id="1073168" name="Object 16"/>
          <p:cNvGraphicFramePr>
            <a:graphicFrameLocks noChangeAspect="1"/>
          </p:cNvGraphicFramePr>
          <p:nvPr/>
        </p:nvGraphicFramePr>
        <p:xfrm>
          <a:off x="4857752" y="500042"/>
          <a:ext cx="2286016" cy="507849"/>
        </p:xfrm>
        <a:graphic>
          <a:graphicData uri="http://schemas.openxmlformats.org/presentationml/2006/ole">
            <p:oleObj spid="_x0000_s1073168" name="Формула" r:id="rId7" imgW="91440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214282" y="142852"/>
            <a:ext cx="928694" cy="57150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2800" b="1" dirty="0">
                <a:solidFill>
                  <a:schemeClr val="tx1"/>
                </a:solidFill>
              </a:rPr>
              <a:t>№ </a:t>
            </a:r>
            <a:r>
              <a:rPr lang="ru-RU" sz="2800" b="1" dirty="0" smtClean="0">
                <a:solidFill>
                  <a:schemeClr val="tx1"/>
                </a:solidFill>
              </a:rPr>
              <a:t>2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sp>
        <p:nvSpPr>
          <p:cNvPr id="36872" name="Прямоугольник 31"/>
          <p:cNvSpPr>
            <a:spLocks noChangeArrowheads="1"/>
          </p:cNvSpPr>
          <p:nvPr/>
        </p:nvSpPr>
        <p:spPr bwMode="auto">
          <a:xfrm>
            <a:off x="1214414" y="0"/>
            <a:ext cx="757242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Найти </a:t>
            </a:r>
            <a:r>
              <a:rPr lang="ru-RU" sz="2800" dirty="0">
                <a:solidFill>
                  <a:srgbClr val="000000"/>
                </a:solidFill>
                <a:latin typeface="Cambria" pitchFamily="18" charset="0"/>
              </a:rPr>
              <a:t>промежутки </a:t>
            </a:r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монотонности и точки экстремума </a:t>
            </a:r>
            <a:r>
              <a:rPr lang="ru-RU" sz="2800" dirty="0">
                <a:solidFill>
                  <a:srgbClr val="000000"/>
                </a:solidFill>
                <a:latin typeface="Cambria" pitchFamily="18" charset="0"/>
              </a:rPr>
              <a:t>функции:</a:t>
            </a:r>
            <a:endParaRPr lang="ru-RU" sz="28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5187950" y="428625"/>
          <a:ext cx="3160713" cy="592138"/>
        </p:xfrm>
        <a:graphic>
          <a:graphicData uri="http://schemas.openxmlformats.org/presentationml/2006/ole">
            <p:oleObj spid="_x0000_s1087490" name="Формула" r:id="rId3" imgW="1218960" imgH="228600" progId="Equation.3">
              <p:embed/>
            </p:oleObj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757238" y="1174750"/>
          <a:ext cx="2270125" cy="503238"/>
        </p:xfrm>
        <a:graphic>
          <a:graphicData uri="http://schemas.openxmlformats.org/presentationml/2006/ole">
            <p:oleObj spid="_x0000_s1087491" name="Формула" r:id="rId4" imgW="914400" imgH="203040" progId="Equation.3">
              <p:embed/>
            </p:oleObj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601663" y="1816100"/>
          <a:ext cx="1797050" cy="433388"/>
        </p:xfrm>
        <a:graphic>
          <a:graphicData uri="http://schemas.openxmlformats.org/presentationml/2006/ole">
            <p:oleObj spid="_x0000_s1087492" name="Формула" r:id="rId5" imgW="736560" imgH="177480" progId="Equation.3">
              <p:embed/>
            </p:oleObj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642910" y="2357430"/>
          <a:ext cx="1531938" cy="438150"/>
        </p:xfrm>
        <a:graphic>
          <a:graphicData uri="http://schemas.openxmlformats.org/presentationml/2006/ole">
            <p:oleObj spid="_x0000_s1087493" name="Формула" r:id="rId6" imgW="622080" imgH="177480" progId="Equation.3">
              <p:embed/>
            </p:oleObj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1128713" y="2857500"/>
          <a:ext cx="814387" cy="420688"/>
        </p:xfrm>
        <a:graphic>
          <a:graphicData uri="http://schemas.openxmlformats.org/presentationml/2006/ole">
            <p:oleObj spid="_x0000_s1087494" name="Формула" r:id="rId7" imgW="342720" imgH="177480" progId="Equation.3">
              <p:embed/>
            </p:oleObj>
          </a:graphicData>
        </a:graphic>
      </p:graphicFrame>
      <p:graphicFrame>
        <p:nvGraphicFramePr>
          <p:cNvPr id="3" name="Object 12"/>
          <p:cNvGraphicFramePr>
            <a:graphicFrameLocks noChangeAspect="1"/>
          </p:cNvGraphicFramePr>
          <p:nvPr/>
        </p:nvGraphicFramePr>
        <p:xfrm>
          <a:off x="185738" y="3729038"/>
          <a:ext cx="6356350" cy="542925"/>
        </p:xfrm>
        <a:graphic>
          <a:graphicData uri="http://schemas.openxmlformats.org/presentationml/2006/ole">
            <p:oleObj spid="_x0000_s1087496" name="Формула" r:id="rId8" imgW="2819160" imgH="241200" progId="Equation.3">
              <p:embed/>
            </p:oleObj>
          </a:graphicData>
        </a:graphic>
      </p:graphicFrame>
      <p:grpSp>
        <p:nvGrpSpPr>
          <p:cNvPr id="35" name="Группа 34"/>
          <p:cNvGrpSpPr/>
          <p:nvPr/>
        </p:nvGrpSpPr>
        <p:grpSpPr>
          <a:xfrm>
            <a:off x="4572001" y="1571612"/>
            <a:ext cx="3158707" cy="1920857"/>
            <a:chOff x="6500826" y="2285992"/>
            <a:chExt cx="2114533" cy="1335164"/>
          </a:xfrm>
        </p:grpSpPr>
        <p:cxnSp>
          <p:nvCxnSpPr>
            <p:cNvPr id="20" name="Прямая со стрелкой 19"/>
            <p:cNvCxnSpPr/>
            <p:nvPr/>
          </p:nvCxnSpPr>
          <p:spPr>
            <a:xfrm>
              <a:off x="6500826" y="3000372"/>
              <a:ext cx="180815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8286776" y="2285992"/>
              <a:ext cx="328583" cy="406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 i="1" dirty="0">
                  <a:latin typeface="Times New Roman" pitchFamily="18" charset="0"/>
                  <a:cs typeface="Times New Roman" pitchFamily="18" charset="0"/>
                </a:rPr>
                <a:t>f </a:t>
              </a:r>
              <a:r>
                <a:rPr lang="en-US" sz="3200" i="1" dirty="0" smtClean="0">
                  <a:latin typeface="Times New Roman" pitchFamily="18" charset="0"/>
                  <a:cs typeface="Times New Roman" pitchFamily="18" charset="0"/>
                </a:rPr>
                <a:t>′</a:t>
              </a:r>
              <a:endParaRPr lang="ru-RU" sz="32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Box 7"/>
            <p:cNvSpPr txBox="1">
              <a:spLocks noChangeArrowheads="1"/>
            </p:cNvSpPr>
            <p:nvPr/>
          </p:nvSpPr>
          <p:spPr bwMode="auto">
            <a:xfrm>
              <a:off x="8308980" y="2784472"/>
              <a:ext cx="245954" cy="406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200" i="1" dirty="0"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sz="32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8286775" y="3214686"/>
              <a:ext cx="199811" cy="406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 i="1" dirty="0" smtClean="0">
                  <a:latin typeface="Times New Roman" pitchFamily="18" charset="0"/>
                  <a:cs typeface="Times New Roman" pitchFamily="18" charset="0"/>
                </a:rPr>
                <a:t>f</a:t>
              </a:r>
              <a:endParaRPr lang="ru-RU" sz="32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Box 25"/>
            <p:cNvSpPr txBox="1">
              <a:spLocks noChangeArrowheads="1"/>
            </p:cNvSpPr>
            <p:nvPr/>
          </p:nvSpPr>
          <p:spPr bwMode="auto">
            <a:xfrm>
              <a:off x="6643701" y="2500306"/>
              <a:ext cx="280293" cy="406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200" b="1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endParaRPr lang="ru-RU" sz="3200" b="1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9" name="Прямая со стрелкой 28"/>
            <p:cNvCxnSpPr/>
            <p:nvPr/>
          </p:nvCxnSpPr>
          <p:spPr>
            <a:xfrm>
              <a:off x="7572396" y="3143248"/>
              <a:ext cx="428628" cy="357190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Овал 29"/>
            <p:cNvSpPr/>
            <p:nvPr/>
          </p:nvSpPr>
          <p:spPr>
            <a:xfrm>
              <a:off x="7215206" y="2928934"/>
              <a:ext cx="144463" cy="1444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/>
            </a:p>
          </p:txBody>
        </p:sp>
        <p:cxnSp>
          <p:nvCxnSpPr>
            <p:cNvPr id="32" name="Прямая со стрелкой 31"/>
            <p:cNvCxnSpPr/>
            <p:nvPr/>
          </p:nvCxnSpPr>
          <p:spPr>
            <a:xfrm flipV="1">
              <a:off x="6572264" y="3143248"/>
              <a:ext cx="500066" cy="288926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4"/>
            <p:cNvSpPr txBox="1">
              <a:spLocks noChangeArrowheads="1"/>
            </p:cNvSpPr>
            <p:nvPr/>
          </p:nvSpPr>
          <p:spPr bwMode="auto">
            <a:xfrm>
              <a:off x="7072329" y="3071810"/>
              <a:ext cx="260977" cy="406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200" i="1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32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TextBox 33"/>
            <p:cNvSpPr txBox="1">
              <a:spLocks noChangeArrowheads="1"/>
            </p:cNvSpPr>
            <p:nvPr/>
          </p:nvSpPr>
          <p:spPr bwMode="auto">
            <a:xfrm>
              <a:off x="7696394" y="2385303"/>
              <a:ext cx="260977" cy="406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200" b="1" i="1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_</a:t>
              </a:r>
              <a:endParaRPr lang="ru-RU" sz="3200" b="1" i="1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Box 37"/>
            <p:cNvSpPr txBox="1">
              <a:spLocks noChangeArrowheads="1"/>
            </p:cNvSpPr>
            <p:nvPr/>
          </p:nvSpPr>
          <p:spPr bwMode="auto">
            <a:xfrm>
              <a:off x="7000891" y="2500306"/>
              <a:ext cx="611881" cy="406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max</a:t>
              </a:r>
              <a:endParaRPr lang="ru-RU" sz="32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36881" name="Object 17"/>
          <p:cNvGraphicFramePr>
            <a:graphicFrameLocks noChangeAspect="1"/>
          </p:cNvGraphicFramePr>
          <p:nvPr/>
        </p:nvGraphicFramePr>
        <p:xfrm>
          <a:off x="457200" y="4500563"/>
          <a:ext cx="6643688" cy="542925"/>
        </p:xfrm>
        <a:graphic>
          <a:graphicData uri="http://schemas.openxmlformats.org/presentationml/2006/ole">
            <p:oleObj spid="_x0000_s1087500" name="Формула" r:id="rId9" imgW="2946240" imgH="241200" progId="Equation.3">
              <p:embed/>
            </p:oleObj>
          </a:graphicData>
        </a:graphic>
      </p:graphicFrame>
      <p:graphicFrame>
        <p:nvGraphicFramePr>
          <p:cNvPr id="36882" name="Object 18"/>
          <p:cNvGraphicFramePr>
            <a:graphicFrameLocks noChangeAspect="1"/>
          </p:cNvGraphicFramePr>
          <p:nvPr/>
        </p:nvGraphicFramePr>
        <p:xfrm>
          <a:off x="1685925" y="5072063"/>
          <a:ext cx="5013325" cy="542925"/>
        </p:xfrm>
        <a:graphic>
          <a:graphicData uri="http://schemas.openxmlformats.org/presentationml/2006/ole">
            <p:oleObj spid="_x0000_s1087501" name="Формула" r:id="rId10" imgW="2222280" imgH="241200" progId="Equation.3">
              <p:embed/>
            </p:oleObj>
          </a:graphicData>
        </a:graphic>
      </p:graphicFrame>
      <p:graphicFrame>
        <p:nvGraphicFramePr>
          <p:cNvPr id="36883" name="Object 19"/>
          <p:cNvGraphicFramePr>
            <a:graphicFrameLocks noChangeAspect="1"/>
          </p:cNvGraphicFramePr>
          <p:nvPr/>
        </p:nvGraphicFramePr>
        <p:xfrm>
          <a:off x="1857375" y="5700713"/>
          <a:ext cx="3435350" cy="514350"/>
        </p:xfrm>
        <a:graphic>
          <a:graphicData uri="http://schemas.openxmlformats.org/presentationml/2006/ole">
            <p:oleObj spid="_x0000_s1087502" name="Формула" r:id="rId11" imgW="15238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214282" y="142852"/>
            <a:ext cx="928694" cy="57150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2800" b="1" dirty="0">
                <a:solidFill>
                  <a:schemeClr val="tx1"/>
                </a:solidFill>
              </a:rPr>
              <a:t>№ </a:t>
            </a:r>
            <a:r>
              <a:rPr lang="ru-RU" sz="2800" b="1" dirty="0" smtClean="0">
                <a:solidFill>
                  <a:schemeClr val="tx1"/>
                </a:solidFill>
              </a:rPr>
              <a:t>3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sp>
        <p:nvSpPr>
          <p:cNvPr id="36872" name="Прямоугольник 31"/>
          <p:cNvSpPr>
            <a:spLocks noChangeArrowheads="1"/>
          </p:cNvSpPr>
          <p:nvPr/>
        </p:nvSpPr>
        <p:spPr bwMode="auto">
          <a:xfrm>
            <a:off x="1214414" y="0"/>
            <a:ext cx="757242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Найти </a:t>
            </a:r>
            <a:r>
              <a:rPr lang="ru-RU" sz="2800" dirty="0">
                <a:solidFill>
                  <a:srgbClr val="000000"/>
                </a:solidFill>
                <a:latin typeface="Cambria" pitchFamily="18" charset="0"/>
              </a:rPr>
              <a:t>промежутки </a:t>
            </a:r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монотонности и точки экстремума </a:t>
            </a:r>
            <a:r>
              <a:rPr lang="ru-RU" sz="2800" dirty="0">
                <a:solidFill>
                  <a:srgbClr val="000000"/>
                </a:solidFill>
                <a:latin typeface="Cambria" pitchFamily="18" charset="0"/>
              </a:rPr>
              <a:t>функции:</a:t>
            </a:r>
            <a:endParaRPr lang="ru-RU" sz="28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4857752" y="428604"/>
          <a:ext cx="3821110" cy="592330"/>
        </p:xfrm>
        <a:graphic>
          <a:graphicData uri="http://schemas.openxmlformats.org/presentationml/2006/ole">
            <p:oleObj spid="_x0000_s36869" name="Формула" r:id="rId3" imgW="1473120" imgH="228600" progId="Equation.3">
              <p:embed/>
            </p:oleObj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285720" y="1142984"/>
          <a:ext cx="3214710" cy="566567"/>
        </p:xfrm>
        <a:graphic>
          <a:graphicData uri="http://schemas.openxmlformats.org/presentationml/2006/ole">
            <p:oleObj spid="_x0000_s36871" name="Формула" r:id="rId4" imgW="1295280" imgH="228600" progId="Equation.3">
              <p:embed/>
            </p:oleObj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214282" y="1785926"/>
          <a:ext cx="2571768" cy="495515"/>
        </p:xfrm>
        <a:graphic>
          <a:graphicData uri="http://schemas.openxmlformats.org/presentationml/2006/ole">
            <p:oleObj spid="_x0000_s36872" name="Формула" r:id="rId5" imgW="1054080" imgH="203040" progId="Equation.3">
              <p:embed/>
            </p:oleObj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3143240" y="1785926"/>
          <a:ext cx="2250988" cy="500066"/>
        </p:xfrm>
        <a:graphic>
          <a:graphicData uri="http://schemas.openxmlformats.org/presentationml/2006/ole">
            <p:oleObj spid="_x0000_s36873" name="Формула" r:id="rId6" imgW="914400" imgH="203040" progId="Equation.3">
              <p:embed/>
            </p:oleObj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2357422" y="2714620"/>
          <a:ext cx="2319168" cy="571504"/>
        </p:xfrm>
        <a:graphic>
          <a:graphicData uri="http://schemas.openxmlformats.org/presentationml/2006/ole">
            <p:oleObj spid="_x0000_s36874" name="Формула" r:id="rId7" imgW="977760" imgH="241200" progId="Equation.3">
              <p:embed/>
            </p:oleObj>
          </a:graphicData>
        </a:graphic>
      </p:graphicFrame>
      <p:graphicFrame>
        <p:nvGraphicFramePr>
          <p:cNvPr id="36875" name="Object 11"/>
          <p:cNvGraphicFramePr>
            <a:graphicFrameLocks noChangeAspect="1"/>
          </p:cNvGraphicFramePr>
          <p:nvPr/>
        </p:nvGraphicFramePr>
        <p:xfrm>
          <a:off x="285720" y="2428868"/>
          <a:ext cx="1928826" cy="1126455"/>
        </p:xfrm>
        <a:graphic>
          <a:graphicData uri="http://schemas.openxmlformats.org/presentationml/2006/ole">
            <p:oleObj spid="_x0000_s36875" name="Формула" r:id="rId8" imgW="825480" imgH="482400" progId="Equation.3">
              <p:embed/>
            </p:oleObj>
          </a:graphicData>
        </a:graphic>
      </p:graphicFrame>
      <p:graphicFrame>
        <p:nvGraphicFramePr>
          <p:cNvPr id="3" name="Object 12"/>
          <p:cNvGraphicFramePr>
            <a:graphicFrameLocks noChangeAspect="1"/>
          </p:cNvGraphicFramePr>
          <p:nvPr/>
        </p:nvGraphicFramePr>
        <p:xfrm>
          <a:off x="214282" y="3714752"/>
          <a:ext cx="6300788" cy="571500"/>
        </p:xfrm>
        <a:graphic>
          <a:graphicData uri="http://schemas.openxmlformats.org/presentationml/2006/ole">
            <p:oleObj spid="_x0000_s36876" name="Формула" r:id="rId9" imgW="2793960" imgH="253800" progId="Equation.3">
              <p:embed/>
            </p:oleObj>
          </a:graphicData>
        </a:graphic>
      </p:graphicFrame>
      <p:graphicFrame>
        <p:nvGraphicFramePr>
          <p:cNvPr id="36878" name="Object 14"/>
          <p:cNvGraphicFramePr>
            <a:graphicFrameLocks noChangeAspect="1"/>
          </p:cNvGraphicFramePr>
          <p:nvPr/>
        </p:nvGraphicFramePr>
        <p:xfrm>
          <a:off x="214282" y="4429132"/>
          <a:ext cx="6099175" cy="542925"/>
        </p:xfrm>
        <a:graphic>
          <a:graphicData uri="http://schemas.openxmlformats.org/presentationml/2006/ole">
            <p:oleObj spid="_x0000_s36878" name="Формула" r:id="rId10" imgW="2705040" imgH="241200" progId="Equation.3">
              <p:embed/>
            </p:oleObj>
          </a:graphicData>
        </a:graphic>
      </p:graphicFrame>
      <p:grpSp>
        <p:nvGrpSpPr>
          <p:cNvPr id="35" name="Группа 34"/>
          <p:cNvGrpSpPr/>
          <p:nvPr/>
        </p:nvGrpSpPr>
        <p:grpSpPr>
          <a:xfrm>
            <a:off x="5214942" y="2071678"/>
            <a:ext cx="3485730" cy="1604673"/>
            <a:chOff x="5500694" y="2285992"/>
            <a:chExt cx="3199978" cy="1390359"/>
          </a:xfrm>
        </p:grpSpPr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8286776" y="2285992"/>
              <a:ext cx="41389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 dirty="0">
                  <a:latin typeface="Times New Roman" pitchFamily="18" charset="0"/>
                  <a:cs typeface="Times New Roman" pitchFamily="18" charset="0"/>
                </a:rPr>
                <a:t>f </a:t>
              </a:r>
              <a:r>
                <a:rPr lang="en-US" sz="2400" i="1" dirty="0" smtClean="0">
                  <a:latin typeface="Times New Roman" pitchFamily="18" charset="0"/>
                  <a:cs typeface="Times New Roman" pitchFamily="18" charset="0"/>
                </a:rPr>
                <a:t>′</a:t>
              </a:r>
              <a:endParaRPr lang="ru-RU" sz="24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0" name="Прямая со стрелкой 19"/>
            <p:cNvCxnSpPr/>
            <p:nvPr/>
          </p:nvCxnSpPr>
          <p:spPr>
            <a:xfrm>
              <a:off x="5500694" y="3000372"/>
              <a:ext cx="280828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Овал 20"/>
            <p:cNvSpPr/>
            <p:nvPr/>
          </p:nvSpPr>
          <p:spPr>
            <a:xfrm>
              <a:off x="6072198" y="2928934"/>
              <a:ext cx="144463" cy="1444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/>
            </a:p>
          </p:txBody>
        </p:sp>
        <p:sp>
          <p:nvSpPr>
            <p:cNvPr id="22" name="TextBox 4"/>
            <p:cNvSpPr txBox="1">
              <a:spLocks noChangeArrowheads="1"/>
            </p:cNvSpPr>
            <p:nvPr/>
          </p:nvSpPr>
          <p:spPr bwMode="auto">
            <a:xfrm>
              <a:off x="5929322" y="3071810"/>
              <a:ext cx="44114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i="1" dirty="0" smtClean="0">
                  <a:latin typeface="Times New Roman" pitchFamily="18" charset="0"/>
                  <a:cs typeface="Times New Roman" pitchFamily="18" charset="0"/>
                </a:rPr>
                <a:t>-3</a:t>
              </a:r>
              <a:endParaRPr lang="ru-RU" sz="24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Box 7"/>
            <p:cNvSpPr txBox="1">
              <a:spLocks noChangeArrowheads="1"/>
            </p:cNvSpPr>
            <p:nvPr/>
          </p:nvSpPr>
          <p:spPr bwMode="auto">
            <a:xfrm>
              <a:off x="8308981" y="2784472"/>
              <a:ext cx="320675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i="1" dirty="0"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sz="24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8286776" y="3214686"/>
              <a:ext cx="26962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 dirty="0" smtClean="0">
                  <a:latin typeface="Times New Roman" pitchFamily="18" charset="0"/>
                  <a:cs typeface="Times New Roman" pitchFamily="18" charset="0"/>
                </a:rPr>
                <a:t>f</a:t>
              </a:r>
              <a:endParaRPr lang="ru-RU" sz="24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Box 25"/>
            <p:cNvSpPr txBox="1">
              <a:spLocks noChangeArrowheads="1"/>
            </p:cNvSpPr>
            <p:nvPr/>
          </p:nvSpPr>
          <p:spPr bwMode="auto">
            <a:xfrm>
              <a:off x="6643702" y="2500306"/>
              <a:ext cx="33855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–</a:t>
              </a:r>
              <a:endParaRPr lang="ru-RU" sz="2400" b="1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>
              <a:spLocks noChangeArrowheads="1"/>
            </p:cNvSpPr>
            <p:nvPr/>
          </p:nvSpPr>
          <p:spPr bwMode="auto">
            <a:xfrm>
              <a:off x="5643570" y="2500306"/>
              <a:ext cx="35939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endParaRPr lang="ru-RU" sz="2400" b="1" i="1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8" name="Прямая со стрелкой 27"/>
            <p:cNvCxnSpPr/>
            <p:nvPr/>
          </p:nvCxnSpPr>
          <p:spPr>
            <a:xfrm flipV="1">
              <a:off x="5500694" y="3143248"/>
              <a:ext cx="500066" cy="288926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 стрелкой 28"/>
            <p:cNvCxnSpPr/>
            <p:nvPr/>
          </p:nvCxnSpPr>
          <p:spPr>
            <a:xfrm>
              <a:off x="6500826" y="3143248"/>
              <a:ext cx="503238" cy="360363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Овал 29"/>
            <p:cNvSpPr/>
            <p:nvPr/>
          </p:nvSpPr>
          <p:spPr>
            <a:xfrm>
              <a:off x="7215206" y="2928934"/>
              <a:ext cx="144463" cy="1444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/>
            </a:p>
          </p:txBody>
        </p:sp>
        <p:cxnSp>
          <p:nvCxnSpPr>
            <p:cNvPr id="32" name="Прямая со стрелкой 31"/>
            <p:cNvCxnSpPr/>
            <p:nvPr/>
          </p:nvCxnSpPr>
          <p:spPr>
            <a:xfrm flipV="1">
              <a:off x="7572396" y="3143248"/>
              <a:ext cx="500066" cy="288926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4"/>
            <p:cNvSpPr txBox="1">
              <a:spLocks noChangeArrowheads="1"/>
            </p:cNvSpPr>
            <p:nvPr/>
          </p:nvSpPr>
          <p:spPr bwMode="auto">
            <a:xfrm>
              <a:off x="7072330" y="3071810"/>
              <a:ext cx="44114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i="1" dirty="0" smtClean="0">
                  <a:latin typeface="Times New Roman" pitchFamily="18" charset="0"/>
                  <a:cs typeface="Times New Roman" pitchFamily="18" charset="0"/>
                </a:rPr>
                <a:t>-1</a:t>
              </a:r>
              <a:endParaRPr lang="ru-RU" sz="24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TextBox 33"/>
            <p:cNvSpPr txBox="1">
              <a:spLocks noChangeArrowheads="1"/>
            </p:cNvSpPr>
            <p:nvPr/>
          </p:nvSpPr>
          <p:spPr bwMode="auto">
            <a:xfrm>
              <a:off x="7572396" y="2500306"/>
              <a:ext cx="35939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endParaRPr lang="ru-RU" sz="2400" b="1" i="1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Box 37"/>
            <p:cNvSpPr txBox="1">
              <a:spLocks noChangeArrowheads="1"/>
            </p:cNvSpPr>
            <p:nvPr/>
          </p:nvSpPr>
          <p:spPr bwMode="auto">
            <a:xfrm>
              <a:off x="5929322" y="2500306"/>
              <a:ext cx="73129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max</a:t>
              </a:r>
              <a:endParaRPr lang="ru-RU" sz="24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7000892" y="2500306"/>
              <a:ext cx="67999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min</a:t>
              </a:r>
              <a:endParaRPr lang="ru-RU" sz="24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36879" name="Object 15"/>
          <p:cNvGraphicFramePr>
            <a:graphicFrameLocks noChangeAspect="1"/>
          </p:cNvGraphicFramePr>
          <p:nvPr/>
        </p:nvGraphicFramePr>
        <p:xfrm>
          <a:off x="6500826" y="3786190"/>
          <a:ext cx="514350" cy="400050"/>
        </p:xfrm>
        <a:graphic>
          <a:graphicData uri="http://schemas.openxmlformats.org/presentationml/2006/ole">
            <p:oleObj spid="_x0000_s36879" name="Формула" r:id="rId11" imgW="228600" imgH="177480" progId="Equation.3">
              <p:embed/>
            </p:oleObj>
          </a:graphicData>
        </a:graphic>
      </p:graphicFrame>
      <p:graphicFrame>
        <p:nvGraphicFramePr>
          <p:cNvPr id="36880" name="Object 16"/>
          <p:cNvGraphicFramePr>
            <a:graphicFrameLocks noChangeAspect="1"/>
          </p:cNvGraphicFramePr>
          <p:nvPr/>
        </p:nvGraphicFramePr>
        <p:xfrm>
          <a:off x="6357950" y="4500570"/>
          <a:ext cx="657225" cy="371475"/>
        </p:xfrm>
        <a:graphic>
          <a:graphicData uri="http://schemas.openxmlformats.org/presentationml/2006/ole">
            <p:oleObj spid="_x0000_s36880" name="Формула" r:id="rId12" imgW="291960" imgH="164880" progId="Equation.3">
              <p:embed/>
            </p:oleObj>
          </a:graphicData>
        </a:graphic>
      </p:graphicFrame>
      <p:graphicFrame>
        <p:nvGraphicFramePr>
          <p:cNvPr id="36881" name="Object 17"/>
          <p:cNvGraphicFramePr>
            <a:graphicFrameLocks noChangeAspect="1"/>
          </p:cNvGraphicFramePr>
          <p:nvPr/>
        </p:nvGraphicFramePr>
        <p:xfrm>
          <a:off x="214282" y="5143512"/>
          <a:ext cx="8391526" cy="542925"/>
        </p:xfrm>
        <a:graphic>
          <a:graphicData uri="http://schemas.openxmlformats.org/presentationml/2006/ole">
            <p:oleObj spid="_x0000_s36881" name="Формула" r:id="rId13" imgW="3720960" imgH="241200" progId="Equation.3">
              <p:embed/>
            </p:oleObj>
          </a:graphicData>
        </a:graphic>
      </p:graphicFrame>
      <p:graphicFrame>
        <p:nvGraphicFramePr>
          <p:cNvPr id="36882" name="Object 18"/>
          <p:cNvGraphicFramePr>
            <a:graphicFrameLocks noChangeAspect="1"/>
          </p:cNvGraphicFramePr>
          <p:nvPr/>
        </p:nvGraphicFramePr>
        <p:xfrm>
          <a:off x="1571604" y="5643578"/>
          <a:ext cx="5013325" cy="542925"/>
        </p:xfrm>
        <a:graphic>
          <a:graphicData uri="http://schemas.openxmlformats.org/presentationml/2006/ole">
            <p:oleObj spid="_x0000_s36882" name="Формула" r:id="rId14" imgW="2222280" imgH="241200" progId="Equation.3">
              <p:embed/>
            </p:oleObj>
          </a:graphicData>
        </a:graphic>
      </p:graphicFrame>
      <p:graphicFrame>
        <p:nvGraphicFramePr>
          <p:cNvPr id="36883" name="Object 19"/>
          <p:cNvGraphicFramePr>
            <a:graphicFrameLocks noChangeAspect="1"/>
          </p:cNvGraphicFramePr>
          <p:nvPr/>
        </p:nvGraphicFramePr>
        <p:xfrm>
          <a:off x="785786" y="6072206"/>
          <a:ext cx="3581400" cy="514350"/>
        </p:xfrm>
        <a:graphic>
          <a:graphicData uri="http://schemas.openxmlformats.org/presentationml/2006/ole">
            <p:oleObj spid="_x0000_s36883" name="Формула" r:id="rId15" imgW="1587240" imgH="228600" progId="Equation.3">
              <p:embed/>
            </p:oleObj>
          </a:graphicData>
        </a:graphic>
      </p:graphicFrame>
      <p:graphicFrame>
        <p:nvGraphicFramePr>
          <p:cNvPr id="36884" name="Object 20"/>
          <p:cNvGraphicFramePr>
            <a:graphicFrameLocks noChangeAspect="1"/>
          </p:cNvGraphicFramePr>
          <p:nvPr/>
        </p:nvGraphicFramePr>
        <p:xfrm>
          <a:off x="4643438" y="6072206"/>
          <a:ext cx="3551237" cy="514350"/>
        </p:xfrm>
        <a:graphic>
          <a:graphicData uri="http://schemas.openxmlformats.org/presentationml/2006/ole">
            <p:oleObj spid="_x0000_s36884" name="Формула" r:id="rId16" imgW="157464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214282" y="142852"/>
            <a:ext cx="928694" cy="57150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2800" b="1" dirty="0">
                <a:solidFill>
                  <a:schemeClr val="tx1"/>
                </a:solidFill>
              </a:rPr>
              <a:t>№ </a:t>
            </a:r>
            <a:r>
              <a:rPr lang="ru-RU" sz="2800" b="1" dirty="0" smtClean="0">
                <a:solidFill>
                  <a:schemeClr val="tx1"/>
                </a:solidFill>
              </a:rPr>
              <a:t>4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sp>
        <p:nvSpPr>
          <p:cNvPr id="36872" name="Прямоугольник 31"/>
          <p:cNvSpPr>
            <a:spLocks noChangeArrowheads="1"/>
          </p:cNvSpPr>
          <p:nvPr/>
        </p:nvSpPr>
        <p:spPr bwMode="auto">
          <a:xfrm>
            <a:off x="1214414" y="0"/>
            <a:ext cx="757242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Найти </a:t>
            </a:r>
            <a:r>
              <a:rPr lang="ru-RU" sz="2800" dirty="0">
                <a:solidFill>
                  <a:srgbClr val="000000"/>
                </a:solidFill>
                <a:latin typeface="Cambria" pitchFamily="18" charset="0"/>
              </a:rPr>
              <a:t>промежутки </a:t>
            </a:r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монотонности и точки экстремума </a:t>
            </a:r>
            <a:r>
              <a:rPr lang="ru-RU" sz="2800" dirty="0">
                <a:solidFill>
                  <a:srgbClr val="000000"/>
                </a:solidFill>
                <a:latin typeface="Cambria" pitchFamily="18" charset="0"/>
              </a:rPr>
              <a:t>функции:</a:t>
            </a:r>
            <a:endParaRPr lang="ru-RU" sz="28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5121275" y="428625"/>
          <a:ext cx="3294063" cy="592138"/>
        </p:xfrm>
        <a:graphic>
          <a:graphicData uri="http://schemas.openxmlformats.org/presentationml/2006/ole">
            <p:oleObj spid="_x0000_s1088514" name="Формула" r:id="rId3" imgW="1269720" imgH="228600" progId="Equation.3">
              <p:embed/>
            </p:oleObj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458788" y="1143000"/>
          <a:ext cx="2867025" cy="566738"/>
        </p:xfrm>
        <a:graphic>
          <a:graphicData uri="http://schemas.openxmlformats.org/presentationml/2006/ole">
            <p:oleObj spid="_x0000_s1088515" name="Формула" r:id="rId4" imgW="1155600" imgH="228600" progId="Equation.3">
              <p:embed/>
            </p:oleObj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384175" y="1785938"/>
          <a:ext cx="2230438" cy="495300"/>
        </p:xfrm>
        <a:graphic>
          <a:graphicData uri="http://schemas.openxmlformats.org/presentationml/2006/ole">
            <p:oleObj spid="_x0000_s1088516" name="Формула" r:id="rId5" imgW="914400" imgH="203040" progId="Equation.3">
              <p:embed/>
            </p:oleObj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3330575" y="1785938"/>
          <a:ext cx="1876425" cy="500062"/>
        </p:xfrm>
        <a:graphic>
          <a:graphicData uri="http://schemas.openxmlformats.org/presentationml/2006/ole">
            <p:oleObj spid="_x0000_s1088517" name="Формула" r:id="rId6" imgW="761760" imgH="203040" progId="Equation.3">
              <p:embed/>
            </p:oleObj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428596" y="3000372"/>
          <a:ext cx="1928813" cy="571500"/>
        </p:xfrm>
        <a:graphic>
          <a:graphicData uri="http://schemas.openxmlformats.org/presentationml/2006/ole">
            <p:oleObj spid="_x0000_s1088518" name="Формула" r:id="rId7" imgW="812520" imgH="241200" progId="Equation.3">
              <p:embed/>
            </p:oleObj>
          </a:graphicData>
        </a:graphic>
      </p:graphicFrame>
      <p:cxnSp>
        <p:nvCxnSpPr>
          <p:cNvPr id="20" name="Прямая со стрелкой 19"/>
          <p:cNvCxnSpPr/>
          <p:nvPr/>
        </p:nvCxnSpPr>
        <p:spPr>
          <a:xfrm>
            <a:off x="5500694" y="3000372"/>
            <a:ext cx="280828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6072198" y="2928934"/>
            <a:ext cx="144463" cy="1444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TextBox 4"/>
          <p:cNvSpPr txBox="1">
            <a:spLocks noChangeArrowheads="1"/>
          </p:cNvSpPr>
          <p:nvPr/>
        </p:nvSpPr>
        <p:spPr bwMode="auto">
          <a:xfrm>
            <a:off x="5929322" y="3071810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8286776" y="2285992"/>
            <a:ext cx="4138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′</a:t>
            </a:r>
            <a:endParaRPr lang="ru-RU" sz="24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7"/>
          <p:cNvSpPr txBox="1">
            <a:spLocks noChangeArrowheads="1"/>
          </p:cNvSpPr>
          <p:nvPr/>
        </p:nvSpPr>
        <p:spPr bwMode="auto">
          <a:xfrm>
            <a:off x="8308981" y="2784472"/>
            <a:ext cx="3206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х</a:t>
            </a:r>
            <a:endParaRPr lang="ru-RU" sz="24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8286776" y="3214686"/>
            <a:ext cx="2696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ru-RU" sz="24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643702" y="2500306"/>
            <a:ext cx="3524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endParaRPr lang="ru-RU" sz="2600" b="1" baseline="-25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6500826" y="3143248"/>
            <a:ext cx="503238" cy="360363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Овал 29"/>
          <p:cNvSpPr/>
          <p:nvPr/>
        </p:nvSpPr>
        <p:spPr>
          <a:xfrm>
            <a:off x="7215206" y="2928934"/>
            <a:ext cx="144463" cy="1444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2" name="Прямая со стрелкой 31"/>
          <p:cNvCxnSpPr/>
          <p:nvPr/>
        </p:nvCxnSpPr>
        <p:spPr>
          <a:xfrm flipV="1">
            <a:off x="7572396" y="3143248"/>
            <a:ext cx="500066" cy="28892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4"/>
          <p:cNvSpPr txBox="1">
            <a:spLocks noChangeArrowheads="1"/>
          </p:cNvSpPr>
          <p:nvPr/>
        </p:nvSpPr>
        <p:spPr bwMode="auto">
          <a:xfrm>
            <a:off x="7072330" y="3071810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4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7572396" y="2500306"/>
            <a:ext cx="3746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ru-RU" sz="2600" b="1" i="1" baseline="-25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6878" name="Object 14"/>
          <p:cNvGraphicFramePr>
            <a:graphicFrameLocks noChangeAspect="1"/>
          </p:cNvGraphicFramePr>
          <p:nvPr/>
        </p:nvGraphicFramePr>
        <p:xfrm>
          <a:off x="428596" y="4214818"/>
          <a:ext cx="4267200" cy="514350"/>
        </p:xfrm>
        <a:graphic>
          <a:graphicData uri="http://schemas.openxmlformats.org/presentationml/2006/ole">
            <p:oleObj spid="_x0000_s1088521" name="Формула" r:id="rId8" imgW="1892160" imgH="228600" progId="Equation.3">
              <p:embed/>
            </p:oleObj>
          </a:graphicData>
        </a:graphic>
      </p:graphicFrame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7000892" y="2500306"/>
            <a:ext cx="5164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</a:t>
            </a:r>
            <a:endParaRPr lang="ru-RU" sz="1600" b="1" i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6880" name="Object 16"/>
          <p:cNvGraphicFramePr>
            <a:graphicFrameLocks noChangeAspect="1"/>
          </p:cNvGraphicFramePr>
          <p:nvPr/>
        </p:nvGraphicFramePr>
        <p:xfrm>
          <a:off x="4786314" y="4286256"/>
          <a:ext cx="685800" cy="400050"/>
        </p:xfrm>
        <a:graphic>
          <a:graphicData uri="http://schemas.openxmlformats.org/presentationml/2006/ole">
            <p:oleObj spid="_x0000_s1088523" name="Формула" r:id="rId9" imgW="304560" imgH="177480" progId="Equation.3">
              <p:embed/>
            </p:oleObj>
          </a:graphicData>
        </a:graphic>
      </p:graphicFrame>
      <p:graphicFrame>
        <p:nvGraphicFramePr>
          <p:cNvPr id="36881" name="Object 17"/>
          <p:cNvGraphicFramePr>
            <a:graphicFrameLocks noChangeAspect="1"/>
          </p:cNvGraphicFramePr>
          <p:nvPr/>
        </p:nvGraphicFramePr>
        <p:xfrm>
          <a:off x="285720" y="5072074"/>
          <a:ext cx="6700837" cy="542925"/>
        </p:xfrm>
        <a:graphic>
          <a:graphicData uri="http://schemas.openxmlformats.org/presentationml/2006/ole">
            <p:oleObj spid="_x0000_s1088524" name="Формула" r:id="rId10" imgW="2971800" imgH="241200" progId="Equation.3">
              <p:embed/>
            </p:oleObj>
          </a:graphicData>
        </a:graphic>
      </p:graphicFrame>
      <p:graphicFrame>
        <p:nvGraphicFramePr>
          <p:cNvPr id="36882" name="Object 18"/>
          <p:cNvGraphicFramePr>
            <a:graphicFrameLocks noChangeAspect="1"/>
          </p:cNvGraphicFramePr>
          <p:nvPr/>
        </p:nvGraphicFramePr>
        <p:xfrm>
          <a:off x="1571604" y="5643578"/>
          <a:ext cx="5902325" cy="542925"/>
        </p:xfrm>
        <a:graphic>
          <a:graphicData uri="http://schemas.openxmlformats.org/presentationml/2006/ole">
            <p:oleObj spid="_x0000_s1088525" name="Формула" r:id="rId11" imgW="2616120" imgH="241200" progId="Equation.3">
              <p:embed/>
            </p:oleObj>
          </a:graphicData>
        </a:graphic>
      </p:graphicFrame>
      <p:graphicFrame>
        <p:nvGraphicFramePr>
          <p:cNvPr id="36884" name="Object 20"/>
          <p:cNvGraphicFramePr>
            <a:graphicFrameLocks noChangeAspect="1"/>
          </p:cNvGraphicFramePr>
          <p:nvPr/>
        </p:nvGraphicFramePr>
        <p:xfrm>
          <a:off x="1685925" y="6143625"/>
          <a:ext cx="3208338" cy="485775"/>
        </p:xfrm>
        <a:graphic>
          <a:graphicData uri="http://schemas.openxmlformats.org/presentationml/2006/ole">
            <p:oleObj spid="_x0000_s1088527" name="Формула" r:id="rId12" imgW="1422360" imgH="215640" progId="Equation.3">
              <p:embed/>
            </p:oleObj>
          </a:graphicData>
        </a:graphic>
      </p:graphicFrame>
      <p:graphicFrame>
        <p:nvGraphicFramePr>
          <p:cNvPr id="1088528" name="Object 16"/>
          <p:cNvGraphicFramePr>
            <a:graphicFrameLocks noChangeAspect="1"/>
          </p:cNvGraphicFramePr>
          <p:nvPr/>
        </p:nvGraphicFramePr>
        <p:xfrm>
          <a:off x="428596" y="2357430"/>
          <a:ext cx="1970088" cy="561975"/>
        </p:xfrm>
        <a:graphic>
          <a:graphicData uri="http://schemas.openxmlformats.org/presentationml/2006/ole">
            <p:oleObj spid="_x0000_s1088528" name="Формула" r:id="rId13" imgW="799920" imgH="228600" progId="Equation.3">
              <p:embed/>
            </p:oleObj>
          </a:graphicData>
        </a:graphic>
      </p:graphicFrame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643570" y="2500306"/>
            <a:ext cx="3524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endParaRPr lang="ru-RU" sz="2600" b="1" baseline="-25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Прямая со стрелкой 35"/>
          <p:cNvCxnSpPr/>
          <p:nvPr/>
        </p:nvCxnSpPr>
        <p:spPr>
          <a:xfrm>
            <a:off x="5572132" y="3143248"/>
            <a:ext cx="503238" cy="360363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23" grpId="0"/>
      <p:bldP spid="24" grpId="0"/>
      <p:bldP spid="25" grpId="0"/>
      <p:bldP spid="26" grpId="0"/>
      <p:bldP spid="30" grpId="0" animBg="1"/>
      <p:bldP spid="33" grpId="0"/>
      <p:bldP spid="34" grpId="0"/>
      <p:bldP spid="39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214282" y="214290"/>
            <a:ext cx="8286808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2800" b="1" i="1" dirty="0" smtClean="0">
                <a:solidFill>
                  <a:srgbClr val="FF0000"/>
                </a:solidFill>
              </a:rPr>
              <a:t>Задания для самостоятельного решения: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sp>
        <p:nvSpPr>
          <p:cNvPr id="36872" name="Прямоугольник 31"/>
          <p:cNvSpPr>
            <a:spLocks noChangeArrowheads="1"/>
          </p:cNvSpPr>
          <p:nvPr/>
        </p:nvSpPr>
        <p:spPr bwMode="auto">
          <a:xfrm>
            <a:off x="642910" y="928670"/>
            <a:ext cx="71437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Найти 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промежутки </a:t>
            </a:r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монотонности и точки экстремума 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функции:</a:t>
            </a:r>
            <a:endParaRPr lang="ru-RU" sz="24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785786" y="1571612"/>
            <a:ext cx="5214974" cy="3143272"/>
            <a:chOff x="744807" y="1643063"/>
            <a:chExt cx="4524568" cy="3122112"/>
          </a:xfrm>
        </p:grpSpPr>
        <p:graphicFrame>
          <p:nvGraphicFramePr>
            <p:cNvPr id="36866" name="Object 2"/>
            <p:cNvGraphicFramePr>
              <a:graphicFrameLocks noChangeAspect="1"/>
            </p:cNvGraphicFramePr>
            <p:nvPr/>
          </p:nvGraphicFramePr>
          <p:xfrm>
            <a:off x="804359" y="2500451"/>
            <a:ext cx="4465016" cy="647416"/>
          </p:xfrm>
          <a:graphic>
            <a:graphicData uri="http://schemas.openxmlformats.org/presentationml/2006/ole">
              <p:oleObj spid="_x0000_s837634" name="Формула" r:id="rId3" imgW="1574640" imgH="228600" progId="Equation.3">
                <p:embed/>
              </p:oleObj>
            </a:graphicData>
          </a:graphic>
        </p:graphicFrame>
        <p:graphicFrame>
          <p:nvGraphicFramePr>
            <p:cNvPr id="36868" name="Object 4"/>
            <p:cNvGraphicFramePr>
              <a:graphicFrameLocks noChangeAspect="1"/>
            </p:cNvGraphicFramePr>
            <p:nvPr/>
          </p:nvGraphicFramePr>
          <p:xfrm>
            <a:off x="744807" y="4117759"/>
            <a:ext cx="3708054" cy="647416"/>
          </p:xfrm>
          <a:graphic>
            <a:graphicData uri="http://schemas.openxmlformats.org/presentationml/2006/ole">
              <p:oleObj spid="_x0000_s837636" name="Формула" r:id="rId4" imgW="1307880" imgH="228600" progId="Equation.3">
                <p:embed/>
              </p:oleObj>
            </a:graphicData>
          </a:graphic>
        </p:graphicFrame>
        <p:graphicFrame>
          <p:nvGraphicFramePr>
            <p:cNvPr id="12" name="Object 2"/>
            <p:cNvGraphicFramePr>
              <a:graphicFrameLocks noChangeAspect="1"/>
            </p:cNvGraphicFramePr>
            <p:nvPr/>
          </p:nvGraphicFramePr>
          <p:xfrm>
            <a:off x="838766" y="1643063"/>
            <a:ext cx="3528077" cy="647416"/>
          </p:xfrm>
          <a:graphic>
            <a:graphicData uri="http://schemas.openxmlformats.org/presentationml/2006/ole">
              <p:oleObj spid="_x0000_s837637" name="Формула" r:id="rId5" imgW="1244520" imgH="228600" progId="Equation.3">
                <p:embed/>
              </p:oleObj>
            </a:graphicData>
          </a:graphic>
        </p:graphicFrame>
      </p:grpSp>
      <p:graphicFrame>
        <p:nvGraphicFramePr>
          <p:cNvPr id="837638" name="Object 5"/>
          <p:cNvGraphicFramePr>
            <a:graphicFrameLocks noChangeAspect="1"/>
          </p:cNvGraphicFramePr>
          <p:nvPr/>
        </p:nvGraphicFramePr>
        <p:xfrm>
          <a:off x="785787" y="3143248"/>
          <a:ext cx="3500461" cy="740855"/>
        </p:xfrm>
        <a:graphic>
          <a:graphicData uri="http://schemas.openxmlformats.org/presentationml/2006/ole">
            <p:oleObj spid="_x0000_s837638" name="Формула" r:id="rId6" imgW="1079280" imgH="228600" progId="Equation.3">
              <p:embed/>
            </p:oleObj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85720" y="4857760"/>
            <a:ext cx="82868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задание: </a:t>
            </a:r>
            <a:r>
              <a:rPr lang="ru-RU" dirty="0" smtClean="0">
                <a:solidFill>
                  <a:srgbClr val="0070C0"/>
                </a:solidFill>
              </a:rPr>
              <a:t>1) Написать краткий конспект урока в тетради;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		    2) </a:t>
            </a:r>
            <a:r>
              <a:rPr lang="ru-RU" dirty="0" smtClean="0">
                <a:solidFill>
                  <a:srgbClr val="0070C0"/>
                </a:solidFill>
              </a:rPr>
              <a:t>Выполнить</a:t>
            </a:r>
            <a:r>
              <a:rPr lang="ru-RU" dirty="0" smtClean="0">
                <a:solidFill>
                  <a:srgbClr val="0070C0"/>
                </a:solidFill>
              </a:rPr>
              <a:t> задания </a:t>
            </a:r>
            <a:r>
              <a:rPr lang="ru-RU" dirty="0" smtClean="0">
                <a:solidFill>
                  <a:srgbClr val="0070C0"/>
                </a:solidFill>
              </a:rPr>
              <a:t>для самостоятельного решения  в тетради.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Сфотографировать и отправить на электронную почту преподавателя </a:t>
            </a:r>
            <a:r>
              <a:rPr lang="en-US" dirty="0" smtClean="0">
                <a:solidFill>
                  <a:srgbClr val="C00000"/>
                </a:solidFill>
                <a:hlinkClick r:id="rId7"/>
              </a:rPr>
              <a:t>olgadumnova80@mail.ru</a:t>
            </a:r>
            <a:r>
              <a:rPr lang="ru-RU" dirty="0" smtClean="0">
                <a:solidFill>
                  <a:srgbClr val="C00000"/>
                </a:solidFill>
              </a:rPr>
              <a:t> или в личные сообщения «В контакте» </a:t>
            </a:r>
            <a:r>
              <a:rPr lang="ru-RU" u="sng" dirty="0" smtClean="0">
                <a:hlinkClick r:id="rId8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24890</TotalTime>
  <Words>295</Words>
  <Application>Microsoft Office PowerPoint</Application>
  <PresentationFormat>Экран (4:3)</PresentationFormat>
  <Paragraphs>80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Эркер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Manager>БГА</Manager>
  <Company>ектс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Начала математического анализа</dc:title>
  <dc:creator>Колледж; Башкирцева Г.А.</dc:creator>
  <cp:lastModifiedBy>SERGEY</cp:lastModifiedBy>
  <cp:revision>1672</cp:revision>
  <dcterms:created xsi:type="dcterms:W3CDTF">2014-02-06T11:08:09Z</dcterms:created>
  <dcterms:modified xsi:type="dcterms:W3CDTF">2020-12-08T15:27:46Z</dcterms:modified>
</cp:coreProperties>
</file>