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692" y="-8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E6CD5-46E4-4D78-971A-FC28153D9D9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FE46C-F37C-42F3-A0F1-E9DF89D9E5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39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FE46C-F37C-42F3-A0F1-E9DF89D9E5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191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666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43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39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32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031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35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12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21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45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08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1745-C0DB-43A8-9DE9-4DC0236DC50F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62DA6-6E97-45C0-BD11-544EFAC7D8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77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aza.ru/urok/algebra/10/015/001.html" TargetMode="External"/><Relationship Id="rId2" Type="http://schemas.openxmlformats.org/officeDocument/2006/relationships/hyperlink" Target="https://docbaza.ru/urok/algebra/10/014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.jpe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31.png"/><Relationship Id="rId4" Type="http://schemas.openxmlformats.org/officeDocument/2006/relationships/image" Target="../media/image2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.jpe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Отыскание наибольшего и наименьшего значений непрерывной функции на промежутке</a:t>
            </a:r>
            <a:endParaRPr lang="ru-RU" sz="5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4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24" y="714362"/>
            <a:ext cx="7358063" cy="3836194"/>
          </a:xfrm>
          <a:prstGeom prst="rect">
            <a:avLst/>
          </a:prstGeom>
          <a:noFill/>
        </p:spPr>
        <p:txBody>
          <a:bodyPr>
            <a:normAutofit fontScale="55000" lnSpcReduction="20000"/>
          </a:bodyPr>
          <a:lstStyle/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ru-RU" sz="2600" dirty="0">
                <a:latin typeface="+mn-lt"/>
                <a:cs typeface="+mn-cs"/>
              </a:rPr>
              <a:t>1)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Учебник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ru-RU" sz="2600" dirty="0">
                <a:latin typeface="+mn-lt"/>
                <a:cs typeface="+mn-cs"/>
              </a:rPr>
              <a:t>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Мордкович. : 10-е – изд. – М.: Мнемозина, 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2"/>
              </a:rPr>
              <a:t>https://docbaza.ru/urok/algebra/10/014/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2) Алгебра и начала анализа. 10 -11 </a:t>
            </a:r>
            <a:r>
              <a:rPr lang="ru-RU" sz="2600" dirty="0" err="1">
                <a:latin typeface="+mn-lt"/>
                <a:cs typeface="+mn-cs"/>
              </a:rPr>
              <a:t>кл</a:t>
            </a:r>
            <a:r>
              <a:rPr lang="ru-RU" sz="2600" dirty="0">
                <a:latin typeface="+mn-lt"/>
                <a:cs typeface="+mn-cs"/>
              </a:rPr>
              <a:t>.: Задачник для </a:t>
            </a:r>
            <a:r>
              <a:rPr lang="ru-RU" sz="2600" dirty="0" err="1">
                <a:latin typeface="+mn-lt"/>
                <a:cs typeface="+mn-cs"/>
              </a:rPr>
              <a:t>общеобразоват</a:t>
            </a:r>
            <a:r>
              <a:rPr lang="ru-RU" sz="2600" dirty="0">
                <a:latin typeface="+mn-lt"/>
                <a:cs typeface="+mn-cs"/>
              </a:rPr>
              <a:t>. Учреждений</a:t>
            </a:r>
            <a:r>
              <a:rPr lang="en-US" sz="2600" dirty="0">
                <a:latin typeface="+mn-lt"/>
                <a:cs typeface="+mn-cs"/>
              </a:rPr>
              <a:t> / </a:t>
            </a:r>
            <a:r>
              <a:rPr lang="ru-RU" sz="2600" dirty="0">
                <a:latin typeface="+mn-lt"/>
                <a:cs typeface="+mn-cs"/>
              </a:rPr>
              <a:t>А. Г. Мордкович, Л. О. Денисова, Т. Н. </a:t>
            </a:r>
            <a:r>
              <a:rPr lang="ru-RU" sz="2600" dirty="0" err="1">
                <a:latin typeface="+mn-lt"/>
                <a:cs typeface="+mn-cs"/>
              </a:rPr>
              <a:t>Мишустина</a:t>
            </a:r>
            <a:r>
              <a:rPr lang="ru-RU" sz="2600" dirty="0">
                <a:latin typeface="+mn-lt"/>
                <a:cs typeface="+mn-cs"/>
              </a:rPr>
              <a:t>, Е. Е. </a:t>
            </a:r>
            <a:r>
              <a:rPr lang="ru-RU" sz="2600" dirty="0" err="1">
                <a:latin typeface="+mn-lt"/>
                <a:cs typeface="+mn-cs"/>
              </a:rPr>
              <a:t>Тульчикова</a:t>
            </a:r>
            <a:r>
              <a:rPr lang="ru-RU" sz="2600" dirty="0">
                <a:latin typeface="+mn-lt"/>
                <a:cs typeface="+mn-cs"/>
              </a:rPr>
              <a:t>. - 10-е – изд. – М.: Мнемозина,2009;</a:t>
            </a:r>
            <a:r>
              <a:rPr lang="en-US" sz="2600" dirty="0">
                <a:latin typeface="+mn-lt"/>
                <a:cs typeface="+mn-cs"/>
              </a:rPr>
              <a:t> </a:t>
            </a:r>
            <a:r>
              <a:rPr lang="en-US" sz="2600" dirty="0">
                <a:latin typeface="+mn-lt"/>
                <a:cs typeface="+mn-cs"/>
                <a:hlinkClick r:id="rId3"/>
              </a:rPr>
              <a:t>https://docbaza.ru/urok/algebra/10/015/001.html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3) Видеоурок по теме: </a:t>
            </a:r>
            <a:r>
              <a:rPr lang="ru-RU" sz="2600" dirty="0" smtClean="0">
                <a:latin typeface="+mn-lt"/>
                <a:cs typeface="+mn-cs"/>
              </a:rPr>
              <a:t>«</a:t>
            </a:r>
            <a:r>
              <a:rPr lang="ru-RU" sz="2800" dirty="0" smtClean="0"/>
              <a:t>Отыскание наибольшего и наименьшего значений непрерывной функции на промежутке</a:t>
            </a:r>
            <a:r>
              <a:rPr lang="ru-RU" sz="2600" dirty="0" smtClean="0">
                <a:latin typeface="+mn-lt"/>
                <a:cs typeface="+mn-cs"/>
              </a:rPr>
              <a:t>»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600" dirty="0" smtClean="0"/>
              <a:t>https://yandex.ru/video/preview/?filmId=17839842350488380638&amp;from=tabbar&amp;parent-reqid=1589298582343066-1837199150191988417500335-prestable-app-host-sas-web-yp-20&amp;text=%D0%B2%D0%B8%D0%B4%D0%B5%D0%BE%D1%83%D1%80%D0%BE%D0%BA+%D0%9E%D1%82%D1%8B%D1%81%D0%BA%D0%B0%D0%BD%D0%B8%D0%B5+%D0%BD%D0%B0%D0%B8%D0%B1%D0%BE%D0%BB%D1%8C%D1%88%D0%B5%D0%B3%D0%BE+%D0%B8+%D0%BD%D0%B0%D0%B8%D0%BC%D0%B5%D0%BD%D1%8C%D1%88%D0%B5%D0%B3%D0%BE+%D0%B7%D0%BD%D0%B0%D1%87%D0%B5%D0%BD%D0%B8%D0%B9+%D0%BD%D0%B5%D0%BF%D1%80%D0%B5%D1%80%D1%8B%D0%B2%D0%BD%D0%BE%D0%B9+%D1%84%D1%83%D0%BD%D0%BA%D1%86%D0%B8%D0%B8+%D0%BD%D0%B0+%D0%BF%D1%80%D0%BE%D0%BC%D0%B5%D0%B6%D1%83%D1%82%D0%BA%D0%B5+%D0%BC%D0%BE%D1%80%D0%B4%D0%BA%D0%BE%D0%B2%D0%B8%D1%87</a:t>
            </a:r>
            <a:endParaRPr lang="ru-RU" sz="2600" dirty="0">
              <a:latin typeface="+mn-lt"/>
              <a:cs typeface="+mn-cs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  <p:sp>
        <p:nvSpPr>
          <p:cNvPr id="11267" name="Заголовок 2"/>
          <p:cNvSpPr>
            <a:spLocks noGrp="1"/>
          </p:cNvSpPr>
          <p:nvPr>
            <p:ph type="title"/>
          </p:nvPr>
        </p:nvSpPr>
        <p:spPr>
          <a:xfrm>
            <a:off x="642938" y="0"/>
            <a:ext cx="74676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Используемая литература: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D:\Математика\Котяшёва\list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28860"/>
          <a:stretch/>
        </p:blipFill>
        <p:spPr bwMode="auto">
          <a:xfrm>
            <a:off x="857342" y="2681582"/>
            <a:ext cx="2778233" cy="196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11960" y="0"/>
            <a:ext cx="504056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03414" y="195486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Если </a:t>
            </a:r>
            <a:r>
              <a:rPr lang="ru-RU" dirty="0"/>
              <a:t>функция непрерывна на отрезке, то она достигает на нем и своего наибольшего, и своего наименьшего значений.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5600" y="120359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dirty="0"/>
              <a:t>Наибольшего и наименьшего значений непрерывная функция может достигать как на концах отрезка, так и внутри </a:t>
            </a:r>
            <a:r>
              <a:rPr lang="ru-RU" dirty="0" smtClean="0"/>
              <a:t>него.</a:t>
            </a: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843840" y="256589"/>
            <a:ext cx="2851557" cy="2014917"/>
            <a:chOff x="415476" y="356366"/>
            <a:chExt cx="4438890" cy="4565156"/>
          </a:xfrm>
        </p:grpSpPr>
        <p:pic>
          <p:nvPicPr>
            <p:cNvPr id="7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55" t="15989" r="18981" b="28860"/>
            <a:stretch/>
          </p:blipFill>
          <p:spPr bwMode="auto">
            <a:xfrm>
              <a:off x="415476" y="431483"/>
              <a:ext cx="4324750" cy="44529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Прямая со стрелкой 7"/>
            <p:cNvCxnSpPr/>
            <p:nvPr/>
          </p:nvCxnSpPr>
          <p:spPr>
            <a:xfrm flipV="1">
              <a:off x="1387910" y="678270"/>
              <a:ext cx="0" cy="40347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708427" y="4056990"/>
              <a:ext cx="37654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346319" y="3775439"/>
                  <a:ext cx="508047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sz="14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6319" y="3775439"/>
                  <a:ext cx="508047" cy="69732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2000" r="-13208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000294" y="356366"/>
                  <a:ext cx="511841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sz="14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294" y="356366"/>
                  <a:ext cx="511841" cy="69732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961" r="-12963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715890" y="698824"/>
              <a:ext cx="0" cy="3347690"/>
            </a:xfrm>
            <a:prstGeom prst="line">
              <a:avLst/>
            </a:prstGeom>
            <a:ln w="28575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876130" y="715760"/>
              <a:ext cx="0" cy="3347690"/>
            </a:xfrm>
            <a:prstGeom prst="line">
              <a:avLst/>
            </a:prstGeom>
            <a:ln w="28575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Группа 13"/>
            <p:cNvGrpSpPr/>
            <p:nvPr/>
          </p:nvGrpSpPr>
          <p:grpSpPr>
            <a:xfrm>
              <a:off x="1716277" y="1111474"/>
              <a:ext cx="2170632" cy="3518922"/>
              <a:chOff x="1692067" y="959074"/>
              <a:chExt cx="2170632" cy="3518922"/>
            </a:xfrm>
          </p:grpSpPr>
          <p:sp>
            <p:nvSpPr>
              <p:cNvPr id="15" name="Полилиния 14"/>
              <p:cNvSpPr/>
              <p:nvPr/>
            </p:nvSpPr>
            <p:spPr>
              <a:xfrm>
                <a:off x="1692067" y="959074"/>
                <a:ext cx="1521152" cy="3510376"/>
              </a:xfrm>
              <a:custGeom>
                <a:avLst/>
                <a:gdLst>
                  <a:gd name="connsiteX0" fmla="*/ 0 w 1521152"/>
                  <a:gd name="connsiteY0" fmla="*/ 1391019 h 3510376"/>
                  <a:gd name="connsiteX1" fmla="*/ 444382 w 1521152"/>
                  <a:gd name="connsiteY1" fmla="*/ 83513 h 3510376"/>
                  <a:gd name="connsiteX2" fmla="*/ 1521152 w 1521152"/>
                  <a:gd name="connsiteY2" fmla="*/ 3510376 h 3510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21152" h="3510376">
                    <a:moveTo>
                      <a:pt x="0" y="1391019"/>
                    </a:moveTo>
                    <a:cubicBezTo>
                      <a:pt x="95428" y="560653"/>
                      <a:pt x="190857" y="-269713"/>
                      <a:pt x="444382" y="83513"/>
                    </a:cubicBezTo>
                    <a:cubicBezTo>
                      <a:pt x="697907" y="436739"/>
                      <a:pt x="1109529" y="1973557"/>
                      <a:pt x="1521152" y="3510376"/>
                    </a:cubicBezTo>
                  </a:path>
                </a:pathLst>
              </a:cu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3204673" y="2196269"/>
                <a:ext cx="658026" cy="2281727"/>
              </a:xfrm>
              <a:custGeom>
                <a:avLst/>
                <a:gdLst>
                  <a:gd name="connsiteX0" fmla="*/ 0 w 658026"/>
                  <a:gd name="connsiteY0" fmla="*/ 2281727 h 2281727"/>
                  <a:gd name="connsiteX1" fmla="*/ 188007 w 658026"/>
                  <a:gd name="connsiteY1" fmla="*/ 606752 h 2281727"/>
                  <a:gd name="connsiteX2" fmla="*/ 658026 w 658026"/>
                  <a:gd name="connsiteY2" fmla="*/ 0 h 2281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8026" h="2281727">
                    <a:moveTo>
                      <a:pt x="0" y="2281727"/>
                    </a:moveTo>
                    <a:cubicBezTo>
                      <a:pt x="39168" y="1634383"/>
                      <a:pt x="78336" y="987040"/>
                      <a:pt x="188007" y="606752"/>
                    </a:cubicBezTo>
                    <a:cubicBezTo>
                      <a:pt x="297678" y="226464"/>
                      <a:pt x="477852" y="113232"/>
                      <a:pt x="658026" y="0"/>
                    </a:cubicBezTo>
                  </a:path>
                </a:pathLst>
              </a:cu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565032" y="3829392"/>
                  <a:ext cx="511343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𝑎</m:t>
                        </m:r>
                      </m:oMath>
                    </m:oMathPara>
                  </a14:m>
                  <a:endParaRPr lang="ru-RU" sz="14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65032" y="3829392"/>
                  <a:ext cx="511343" cy="69732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000" r="-13208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752805" y="3843761"/>
                  <a:ext cx="505753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𝑏</m:t>
                        </m:r>
                      </m:oMath>
                    </m:oMathPara>
                  </a14:m>
                  <a:endParaRPr lang="ru-RU" sz="14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2805" y="3843761"/>
                  <a:ext cx="505753" cy="69732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2000" r="-13208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1398746" y="4638942"/>
              <a:ext cx="1838683" cy="0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389376" y="1097244"/>
              <a:ext cx="631744" cy="0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88937" y="4224198"/>
                  <a:ext cx="970680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sz="1400" b="0" i="1" smtClean="0">
                                <a:latin typeface="Cambria Math"/>
                              </a:rPr>
                              <m:t>наим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937" y="4224198"/>
                  <a:ext cx="970680" cy="69732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1961" r="-6863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09452" y="827117"/>
                  <a:ext cx="959301" cy="697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sz="1400" b="0" i="1" smtClean="0">
                                <a:latin typeface="Cambria Math"/>
                              </a:rPr>
                              <m:t>наиб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52" y="827117"/>
                  <a:ext cx="959301" cy="69732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961" r="-6931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6" name="Прямая со стрелкой 35"/>
          <p:cNvCxnSpPr/>
          <p:nvPr/>
        </p:nvCxnSpPr>
        <p:spPr>
          <a:xfrm flipV="1">
            <a:off x="1481042" y="2784050"/>
            <a:ext cx="0" cy="1780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44540" y="4275312"/>
            <a:ext cx="24189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3381533" y="4151044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533" y="4151044"/>
                <a:ext cx="326371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Box 38"/>
              <p:cNvSpPr txBox="1"/>
              <p:nvPr/>
            </p:nvSpPr>
            <p:spPr>
              <a:xfrm>
                <a:off x="1232036" y="2641972"/>
                <a:ext cx="328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036" y="2641972"/>
                <a:ext cx="328808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1594825" y="4174857"/>
                <a:ext cx="328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825" y="4174857"/>
                <a:ext cx="32848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11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3000258" y="4181199"/>
                <a:ext cx="3248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258" y="4181199"/>
                <a:ext cx="324897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Прямая соединительная линия 60"/>
          <p:cNvCxnSpPr/>
          <p:nvPr/>
        </p:nvCxnSpPr>
        <p:spPr>
          <a:xfrm flipV="1">
            <a:off x="1686348" y="2773437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074093" y="2780912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Полилиния 62"/>
          <p:cNvSpPr/>
          <p:nvPr/>
        </p:nvSpPr>
        <p:spPr>
          <a:xfrm>
            <a:off x="1692067" y="3059394"/>
            <a:ext cx="1392965" cy="813773"/>
          </a:xfrm>
          <a:custGeom>
            <a:avLst/>
            <a:gdLst>
              <a:gd name="connsiteX0" fmla="*/ 0 w 1392965"/>
              <a:gd name="connsiteY0" fmla="*/ 384561 h 813773"/>
              <a:gd name="connsiteX1" fmla="*/ 521294 w 1392965"/>
              <a:gd name="connsiteY1" fmla="*/ 803305 h 813773"/>
              <a:gd name="connsiteX2" fmla="*/ 1392965 w 1392965"/>
              <a:gd name="connsiteY2" fmla="*/ 0 h 8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2965" h="813773">
                <a:moveTo>
                  <a:pt x="0" y="384561"/>
                </a:moveTo>
                <a:cubicBezTo>
                  <a:pt x="144566" y="625980"/>
                  <a:pt x="289133" y="867399"/>
                  <a:pt x="521294" y="803305"/>
                </a:cubicBezTo>
                <a:cubicBezTo>
                  <a:pt x="753455" y="739212"/>
                  <a:pt x="1073210" y="369606"/>
                  <a:pt x="1392965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>
            <a:stCxn id="63" idx="2"/>
          </p:cNvCxnSpPr>
          <p:nvPr/>
        </p:nvCxnSpPr>
        <p:spPr>
          <a:xfrm flipH="1">
            <a:off x="1468535" y="3059394"/>
            <a:ext cx="1616497" cy="11801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1475496" y="3895923"/>
            <a:ext cx="666078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TextBox 65"/>
              <p:cNvSpPr txBox="1"/>
              <p:nvPr/>
            </p:nvSpPr>
            <p:spPr>
              <a:xfrm>
                <a:off x="956736" y="3716038"/>
                <a:ext cx="623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36" y="3716038"/>
                <a:ext cx="623568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68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TextBox 66"/>
              <p:cNvSpPr txBox="1"/>
              <p:nvPr/>
            </p:nvSpPr>
            <p:spPr>
              <a:xfrm>
                <a:off x="950867" y="2879609"/>
                <a:ext cx="6162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867" y="2879609"/>
                <a:ext cx="61625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693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4219240" y="2271506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dirty="0"/>
              <a:t>Если наибольшее </a:t>
            </a:r>
            <a:r>
              <a:rPr lang="ru-RU" dirty="0" smtClean="0"/>
              <a:t>(наименьшее значение) </a:t>
            </a:r>
            <a:r>
              <a:rPr lang="ru-RU" dirty="0"/>
              <a:t>достигается внутри отрезка, то только в стационарной или критической точке.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90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8" grpId="0" animBg="1"/>
      <p:bldP spid="39" grpId="0" animBg="1"/>
      <p:bldP spid="42" grpId="0" animBg="1"/>
      <p:bldP spid="43" grpId="0" animBg="1"/>
      <p:bldP spid="63" grpId="0" animBg="1"/>
      <p:bldP spid="66" grpId="0" animBg="1"/>
      <p:bldP spid="67" grpId="0" animBg="1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3344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spcBef>
                    <a:spcPts val="1200"/>
                  </a:spcBef>
                  <a:buAutoNum type="arabicPeriod"/>
                </a:pPr>
                <a:r>
                  <a:rPr lang="ru-RU" sz="2000" dirty="0" smtClean="0"/>
                  <a:t>Найти производную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514350" indent="-514350">
                  <a:spcBef>
                    <a:spcPts val="1200"/>
                  </a:spcBef>
                  <a:buAutoNum type="arabicPeriod"/>
                </a:pPr>
                <a:r>
                  <a:rPr lang="ru-RU" sz="2000" dirty="0" smtClean="0"/>
                  <a:t>Найти стационарные и критические точки функции, лежащие внутри отрезка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;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 smtClean="0"/>
                  <a:t>.</a:t>
                </a:r>
              </a:p>
              <a:p>
                <a:pPr marL="514350" indent="-514350">
                  <a:spcBef>
                    <a:spcPts val="1200"/>
                  </a:spcBef>
                  <a:buAutoNum type="arabicPeriod"/>
                </a:pPr>
                <a:r>
                  <a:rPr lang="ru-RU" sz="2000" dirty="0" smtClean="0"/>
                  <a:t>Вычислить значения функции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/>
                </a:r>
                <a:r>
                  <a:rPr lang="ru-RU" sz="2000" dirty="0" smtClean="0"/>
                  <a:t>в найденных точках и в точках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 smtClean="0"/>
                  <a:t/>
                </a:r>
                <a:r>
                  <a:rPr lang="ru-RU" sz="2000" dirty="0" smtClean="0"/>
                  <a:t>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000" dirty="0" smtClean="0"/>
                  <a:t>; </a:t>
                </a:r>
                <a:r>
                  <a:rPr lang="ru-RU" sz="2000" dirty="0" smtClean="0"/>
                  <a:t>выбрать среди этих значений наименьшее (это будет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000" b="0" i="1" smtClean="0">
                            <a:latin typeface="Cambria Math"/>
                          </a:rPr>
                          <m:t>наим</m:t>
                        </m:r>
                      </m:sub>
                    </m:sSub>
                  </m:oMath>
                </a14:m>
                <a:r>
                  <a:rPr lang="ru-RU" sz="2000" dirty="0" smtClean="0"/>
                  <a:t>) и наибольшее </a:t>
                </a:r>
                <a:r>
                  <a:rPr lang="ru-RU" sz="2000" dirty="0"/>
                  <a:t>(это будет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000" i="1">
                            <a:latin typeface="Cambria Math"/>
                          </a:rPr>
                          <m:t>наи</m:t>
                        </m:r>
                        <m:r>
                          <a:rPr lang="ru-RU" sz="2000" b="0" i="1" smtClean="0">
                            <a:latin typeface="Cambria Math"/>
                          </a:rPr>
                          <m:t>б</m:t>
                        </m:r>
                      </m:sub>
                    </m:sSub>
                  </m:oMath>
                </a14:m>
                <a:r>
                  <a:rPr lang="ru-RU" sz="2000" dirty="0"/>
                  <a:t>).</a:t>
                </a:r>
                <a:r>
                  <a:rPr lang="ru-RU" sz="2000" dirty="0" smtClean="0"/>
                  <a:t/>
                </a:r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33445"/>
                <a:ext cx="8229600" cy="3394472"/>
              </a:xfrm>
              <a:blipFill rotWithShape="1">
                <a:blip r:embed="rId2"/>
                <a:stretch>
                  <a:fillRect l="-741" t="-1079" r="-444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05979"/>
            <a:ext cx="8643998" cy="8572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Алгоритм отыскания наименьшего и наибольшего значений непрерывной функции </a:t>
            </a:r>
            <a:r>
              <a:rPr lang="en-US" sz="2800" dirty="0" smtClean="0">
                <a:solidFill>
                  <a:srgbClr val="FF0000"/>
                </a:solidFill>
              </a:rPr>
              <a:t>y=f(x) </a:t>
            </a:r>
            <a:r>
              <a:rPr lang="ru-RU" sz="2800" dirty="0" smtClean="0">
                <a:solidFill>
                  <a:srgbClr val="FF0000"/>
                </a:solidFill>
              </a:rPr>
              <a:t>на отрезке </a:t>
            </a:r>
            <a:r>
              <a:rPr lang="en-US" sz="2800" dirty="0" smtClean="0">
                <a:solidFill>
                  <a:srgbClr val="FF0000"/>
                </a:solidFill>
              </a:rPr>
              <a:t>[</a:t>
            </a:r>
            <a:r>
              <a:rPr lang="en-US" sz="2800" dirty="0" err="1" smtClean="0">
                <a:solidFill>
                  <a:srgbClr val="FF0000"/>
                </a:solidFill>
              </a:rPr>
              <a:t>a;b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8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1149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60248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Найти наименьшее и наибольшее значения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=3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−6</m:t>
                    </m:r>
                  </m:oMath>
                </a14:m>
                <a:r>
                  <a:rPr lang="en-US" sz="1800" dirty="0" smtClean="0"/>
                  <a:t/>
                </a:r>
                <a:r>
                  <a:rPr lang="ru-RU" sz="1800" dirty="0" smtClean="0"/>
                  <a:t>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smtClean="0">
                            <a:latin typeface="Cambria Math"/>
                          </a:rPr>
                          <m:t>−1;4</m:t>
                        </m:r>
                      </m:e>
                    </m:d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endParaRPr lang="ru-RU" sz="1200" dirty="0"/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r>
                        <a:rPr lang="ru-RU" sz="18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60248"/>
                <a:ext cx="8229600" cy="3394472"/>
              </a:xfrm>
              <a:blipFill rotWithShape="1">
                <a:blip r:embed="rId2"/>
                <a:stretch>
                  <a:fillRect l="-593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705132" y="2458214"/>
                <a:ext cx="988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132" y="2458214"/>
                <a:ext cx="98828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74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356012" y="2874276"/>
                <a:ext cx="988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012" y="2874276"/>
                <a:ext cx="98828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674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4427984" y="1350268"/>
            <a:ext cx="3588844" cy="3381722"/>
            <a:chOff x="4427984" y="1350268"/>
            <a:chExt cx="3588844" cy="3381722"/>
          </a:xfrm>
        </p:grpSpPr>
        <p:pic>
          <p:nvPicPr>
            <p:cNvPr id="17" name="Picture 2" descr="D:\Математика\Котяшёва\list2.JPG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55" t="15989" r="18981" b="28860"/>
            <a:stretch/>
          </p:blipFill>
          <p:spPr bwMode="auto">
            <a:xfrm>
              <a:off x="4427984" y="1350268"/>
              <a:ext cx="3588844" cy="3168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D:\Математика\Котяшёва\list2.JPG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55" t="15989" r="18981" b="28860"/>
            <a:stretch/>
          </p:blipFill>
          <p:spPr bwMode="auto">
            <a:xfrm>
              <a:off x="4427984" y="1563638"/>
              <a:ext cx="3588844" cy="3168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8" name="Прямая со стрелкой 17"/>
          <p:cNvCxnSpPr/>
          <p:nvPr/>
        </p:nvCxnSpPr>
        <p:spPr>
          <a:xfrm>
            <a:off x="4527259" y="2698444"/>
            <a:ext cx="34231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7778924" y="2612826"/>
                <a:ext cx="343011" cy="250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924" y="2612826"/>
                <a:ext cx="343011" cy="250375"/>
              </a:xfrm>
              <a:prstGeom prst="rect">
                <a:avLst/>
              </a:prstGeom>
              <a:blipFill rotWithShape="1">
                <a:blip r:embed="rId6"/>
                <a:stretch>
                  <a:fillRect t="-12195" r="-26786" b="-85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/>
          <p:cNvCxnSpPr/>
          <p:nvPr/>
        </p:nvCxnSpPr>
        <p:spPr>
          <a:xfrm flipV="1">
            <a:off x="6012160" y="1305819"/>
            <a:ext cx="0" cy="3354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5990803" y="1188218"/>
                <a:ext cx="283480" cy="2069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803" y="1188218"/>
                <a:ext cx="283480" cy="206922"/>
              </a:xfrm>
              <a:prstGeom prst="rect">
                <a:avLst/>
              </a:prstGeom>
              <a:blipFill rotWithShape="1">
                <a:blip r:embed="rId7"/>
                <a:stretch>
                  <a:fillRect t="-14706" r="-50000" b="-123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V="1">
            <a:off x="5721846" y="1395140"/>
            <a:ext cx="1337796" cy="32521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6941482" y="2661209"/>
                <a:ext cx="324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482" y="2661209"/>
                <a:ext cx="32412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1132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5412472" y="264375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472" y="2643758"/>
                <a:ext cx="458780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933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/>
          <p:cNvCxnSpPr/>
          <p:nvPr/>
        </p:nvCxnSpPr>
        <p:spPr>
          <a:xfrm>
            <a:off x="7041083" y="1494334"/>
            <a:ext cx="0" cy="122170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761258" y="2698444"/>
            <a:ext cx="0" cy="1878801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973936" y="1457370"/>
            <a:ext cx="104760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761258" y="4563947"/>
            <a:ext cx="248404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TextBox 49"/>
              <p:cNvSpPr txBox="1"/>
              <p:nvPr/>
            </p:nvSpPr>
            <p:spPr>
              <a:xfrm>
                <a:off x="5934198" y="4389710"/>
                <a:ext cx="623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198" y="4389710"/>
                <a:ext cx="623568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6796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5483268" y="1379900"/>
                <a:ext cx="623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268" y="1379900"/>
                <a:ext cx="623568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582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вал 13"/>
          <p:cNvSpPr/>
          <p:nvPr/>
        </p:nvSpPr>
        <p:spPr>
          <a:xfrm>
            <a:off x="6998593" y="1412330"/>
            <a:ext cx="82004" cy="820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738134" y="4529216"/>
            <a:ext cx="56918" cy="668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03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22" grpId="0" animBg="1"/>
      <p:bldP spid="25" grpId="0" animBg="1"/>
      <p:bldP spid="35" grpId="0" animBg="1"/>
      <p:bldP spid="36" grpId="0" animBg="1"/>
      <p:bldP spid="50" grpId="0" animBg="1"/>
      <p:bldP spid="51" grpId="0" animBg="1"/>
      <p:bldP spid="14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5067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52294"/>
                <a:ext cx="8229600" cy="36070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Найти наименьшее и наибольшее значения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−8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+19</m:t>
                    </m:r>
                  </m:oMath>
                </a14:m>
                <a:r>
                  <a:rPr lang="en-US" sz="1800" dirty="0" smtClean="0"/>
                  <a:t/>
                </a:r>
                <a:r>
                  <a:rPr lang="ru-RU" sz="1800" dirty="0" smtClean="0"/>
                  <a:t>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1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smtClean="0">
                            <a:latin typeface="Cambria Math"/>
                          </a:rPr>
                          <m:t>−1;5</m:t>
                        </m:r>
                      </m:e>
                    </m:d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endParaRPr lang="ru-RU" sz="1100" dirty="0"/>
              </a:p>
              <a:p>
                <a:pPr marL="0" indent="0">
                  <a:lnSpc>
                    <a:spcPct val="114000"/>
                  </a:lnSpc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=2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=0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4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−1;5</m:t>
                          </m:r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=28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14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lnSpc>
                    <a:spcPct val="114000"/>
                  </a:lnSpc>
                  <a:buNone/>
                </a:pPr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52294"/>
                <a:ext cx="8229600" cy="3607049"/>
              </a:xfrm>
              <a:blipFill rotWithShape="1">
                <a:blip r:embed="rId3"/>
                <a:stretch>
                  <a:fillRect l="-593" t="-845"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364558" y="3353809"/>
                <a:ext cx="988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558" y="3353809"/>
                <a:ext cx="98828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74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678908" y="2731980"/>
                <a:ext cx="988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908" y="2731980"/>
                <a:ext cx="98828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674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Группа 23"/>
          <p:cNvGrpSpPr/>
          <p:nvPr/>
        </p:nvGrpSpPr>
        <p:grpSpPr>
          <a:xfrm>
            <a:off x="3851920" y="1116194"/>
            <a:ext cx="3863032" cy="3231571"/>
            <a:chOff x="4438528" y="1455969"/>
            <a:chExt cx="3863032" cy="323157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4438528" y="2934444"/>
              <a:ext cx="1944216" cy="1753096"/>
              <a:chOff x="4427984" y="1350268"/>
              <a:chExt cx="3588844" cy="3298099"/>
            </a:xfrm>
          </p:grpSpPr>
          <p:pic>
            <p:nvPicPr>
              <p:cNvPr id="7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35026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480014"/>
                <a:ext cx="3588844" cy="3168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Группа 11"/>
            <p:cNvGrpSpPr/>
            <p:nvPr/>
          </p:nvGrpSpPr>
          <p:grpSpPr>
            <a:xfrm>
              <a:off x="6354169" y="2889622"/>
              <a:ext cx="1947391" cy="1797546"/>
              <a:chOff x="4422123" y="1350268"/>
              <a:chExt cx="3594705" cy="3381722"/>
            </a:xfrm>
          </p:grpSpPr>
          <p:pic>
            <p:nvPicPr>
              <p:cNvPr id="13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35026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2123" y="1563637"/>
                <a:ext cx="3588844" cy="3168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Группа 17"/>
            <p:cNvGrpSpPr/>
            <p:nvPr/>
          </p:nvGrpSpPr>
          <p:grpSpPr>
            <a:xfrm>
              <a:off x="4438528" y="1455969"/>
              <a:ext cx="1944216" cy="1797546"/>
              <a:chOff x="4427984" y="1350268"/>
              <a:chExt cx="3588844" cy="3381722"/>
            </a:xfrm>
          </p:grpSpPr>
          <p:pic>
            <p:nvPicPr>
              <p:cNvPr id="19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35026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56363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1" name="Группа 20"/>
            <p:cNvGrpSpPr/>
            <p:nvPr/>
          </p:nvGrpSpPr>
          <p:grpSpPr>
            <a:xfrm>
              <a:off x="6354948" y="1455969"/>
              <a:ext cx="1944216" cy="1797546"/>
              <a:chOff x="4427984" y="1350268"/>
              <a:chExt cx="3588844" cy="3381722"/>
            </a:xfrm>
          </p:grpSpPr>
          <p:pic>
            <p:nvPicPr>
              <p:cNvPr id="22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35026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2" descr="D:\Математика\Котяшёва\list2.JPG"/>
              <p:cNvPicPr/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2655" t="15989" r="18981" b="28860"/>
              <a:stretch/>
            </p:blipFill>
            <p:spPr bwMode="auto">
              <a:xfrm>
                <a:off x="4427984" y="1563638"/>
                <a:ext cx="3588844" cy="31683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25" name="Прямая со стрелкой 24"/>
          <p:cNvCxnSpPr/>
          <p:nvPr/>
        </p:nvCxnSpPr>
        <p:spPr>
          <a:xfrm>
            <a:off x="4075058" y="4242723"/>
            <a:ext cx="36038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852412" y="1045679"/>
            <a:ext cx="0" cy="3354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Полилиния 39"/>
          <p:cNvSpPr/>
          <p:nvPr/>
        </p:nvSpPr>
        <p:spPr>
          <a:xfrm>
            <a:off x="4559300" y="1162050"/>
            <a:ext cx="1657350" cy="2770768"/>
          </a:xfrm>
          <a:custGeom>
            <a:avLst/>
            <a:gdLst>
              <a:gd name="connsiteX0" fmla="*/ 0 w 1657350"/>
              <a:gd name="connsiteY0" fmla="*/ 0 h 2770768"/>
              <a:gd name="connsiteX1" fmla="*/ 1200150 w 1657350"/>
              <a:gd name="connsiteY1" fmla="*/ 2635250 h 2770768"/>
              <a:gd name="connsiteX2" fmla="*/ 1657350 w 1657350"/>
              <a:gd name="connsiteY2" fmla="*/ 2152650 h 277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7350" h="2770768">
                <a:moveTo>
                  <a:pt x="0" y="0"/>
                </a:moveTo>
                <a:cubicBezTo>
                  <a:pt x="461962" y="1138237"/>
                  <a:pt x="923925" y="2276475"/>
                  <a:pt x="1200150" y="2635250"/>
                </a:cubicBezTo>
                <a:cubicBezTo>
                  <a:pt x="1476375" y="2994025"/>
                  <a:pt x="1566862" y="2573337"/>
                  <a:pt x="1657350" y="215265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162526" y="3325141"/>
            <a:ext cx="87128" cy="871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88833" y="3874244"/>
            <a:ext cx="87128" cy="871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528436" y="1127815"/>
            <a:ext cx="87128" cy="871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7361225" y="3966629"/>
                <a:ext cx="343011" cy="250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225" y="3966629"/>
                <a:ext cx="343011" cy="250375"/>
              </a:xfrm>
              <a:prstGeom prst="rect">
                <a:avLst/>
              </a:prstGeom>
              <a:blipFill rotWithShape="1">
                <a:blip r:embed="rId7"/>
                <a:stretch>
                  <a:fillRect t="-12195" r="-25000" b="-85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4854032" y="837465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32" y="837465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/>
          <p:cNvCxnSpPr/>
          <p:nvPr/>
        </p:nvCxnSpPr>
        <p:spPr>
          <a:xfrm flipV="1">
            <a:off x="4572000" y="1261414"/>
            <a:ext cx="0" cy="2981309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940152" y="3861391"/>
            <a:ext cx="0" cy="37258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6211433" y="3410731"/>
            <a:ext cx="8727" cy="839086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TextBox 50"/>
              <p:cNvSpPr txBox="1"/>
              <p:nvPr/>
            </p:nvSpPr>
            <p:spPr>
              <a:xfrm>
                <a:off x="4284531" y="4165105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531" y="4165105"/>
                <a:ext cx="53893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TextBox 51"/>
              <p:cNvSpPr txBox="1"/>
              <p:nvPr/>
            </p:nvSpPr>
            <p:spPr>
              <a:xfrm>
                <a:off x="5753272" y="416598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272" y="4165981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6044690" y="416444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690" y="4164442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единительная линия 53"/>
          <p:cNvCxnSpPr>
            <a:endCxn id="31" idx="2"/>
          </p:cNvCxnSpPr>
          <p:nvPr/>
        </p:nvCxnSpPr>
        <p:spPr>
          <a:xfrm flipV="1">
            <a:off x="4852412" y="3917808"/>
            <a:ext cx="1036421" cy="63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30" idx="2"/>
          </p:cNvCxnSpPr>
          <p:nvPr/>
        </p:nvCxnSpPr>
        <p:spPr>
          <a:xfrm flipV="1">
            <a:off x="4862131" y="3368705"/>
            <a:ext cx="1300395" cy="63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586220" y="1172954"/>
            <a:ext cx="266192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TextBox 60"/>
              <p:cNvSpPr txBox="1"/>
              <p:nvPr/>
            </p:nvSpPr>
            <p:spPr>
              <a:xfrm>
                <a:off x="4762180" y="1063743"/>
                <a:ext cx="5550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180" y="1063743"/>
                <a:ext cx="555088" cy="276999"/>
              </a:xfrm>
              <a:prstGeom prst="rect">
                <a:avLst/>
              </a:prstGeom>
              <a:blipFill rotWithShape="1">
                <a:blip r:embed="rId12"/>
                <a:stretch>
                  <a:fillRect r="-3297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TextBox 61"/>
              <p:cNvSpPr txBox="1"/>
              <p:nvPr/>
            </p:nvSpPr>
            <p:spPr>
              <a:xfrm>
                <a:off x="4475026" y="3779308"/>
                <a:ext cx="560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026" y="3779308"/>
                <a:ext cx="560666" cy="276999"/>
              </a:xfrm>
              <a:prstGeom prst="rect">
                <a:avLst/>
              </a:prstGeom>
              <a:blipFill rotWithShape="1">
                <a:blip r:embed="rId13"/>
                <a:stretch>
                  <a:fillRect r="-3261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927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40" grpId="0" animBg="1"/>
      <p:bldP spid="30" grpId="0" animBg="1"/>
      <p:bldP spid="31" grpId="0" animBg="1"/>
      <p:bldP spid="28" grpId="0" animBg="1"/>
      <p:bldP spid="41" grpId="0" animBg="1"/>
      <p:bldP spid="42" grpId="0" animBg="1"/>
      <p:bldP spid="51" grpId="0" animBg="1"/>
      <p:bldP spid="52" grpId="0" animBg="1"/>
      <p:bldP spid="53" grpId="0" animBg="1"/>
      <p:bldP spid="61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6016" y="0"/>
            <a:ext cx="442798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16016" y="123478"/>
                <a:ext cx="3970784" cy="447114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2200" dirty="0" smtClean="0"/>
                  <a:t>Пусть функция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𝑓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 smtClean="0">
                    <a:solidFill>
                      <a:srgbClr val="FF0000"/>
                    </a:solidFill>
                  </a:rPr>
                  <a:t/>
                </a:r>
                <a:r>
                  <a:rPr lang="ru-RU" sz="2200" dirty="0" smtClean="0"/>
                  <a:t>непрерывна на промежутке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200" dirty="0" smtClean="0"/>
                  <a:t/>
                </a:r>
                <a:r>
                  <a:rPr lang="ru-RU" sz="2200" dirty="0" smtClean="0"/>
                  <a:t>и имеет внутри него единственную стационарную или критическую точку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 smtClean="0"/>
                  <a:t>. </a:t>
                </a:r>
                <a:r>
                  <a:rPr lang="ru-RU" sz="2200" dirty="0" smtClean="0"/>
                  <a:t>Тогда: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а) </a:t>
                </a:r>
                <a:r>
                  <a:rPr lang="ru-RU" sz="2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200" dirty="0" smtClean="0"/>
                  <a:t> − точка максимума,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200" b="0" i="1" smtClean="0">
                            <a:latin typeface="Cambria Math"/>
                          </a:rPr>
                          <m:t>наиб</m:t>
                        </m:r>
                      </m:sub>
                    </m:sSub>
                    <m:r>
                      <a:rPr lang="ru-RU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𝑓</m:t>
                    </m:r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б) </a:t>
                </a:r>
                <a:r>
                  <a:rPr lang="ru-RU" sz="2200" dirty="0"/>
                  <a:t>если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200" dirty="0"/>
                  <a:t> − точка </a:t>
                </a:r>
                <a:r>
                  <a:rPr lang="ru-RU" sz="2200" dirty="0" smtClean="0"/>
                  <a:t>минимума</a:t>
                </a:r>
                <a:r>
                  <a:rPr lang="ru-RU" sz="2200" dirty="0"/>
                  <a:t>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200" i="1">
                            <a:latin typeface="Cambria Math"/>
                          </a:rPr>
                          <m:t>наи</m:t>
                        </m:r>
                        <m:r>
                          <a:rPr lang="ru-RU" sz="2200" b="0" i="1" smtClean="0">
                            <a:latin typeface="Cambria Math"/>
                          </a:rPr>
                          <m:t>м</m:t>
                        </m:r>
                      </m:sub>
                    </m:sSub>
                    <m:r>
                      <a:rPr lang="ru-RU" sz="2200" i="1">
                        <a:latin typeface="Cambria Math"/>
                      </a:rPr>
                      <m:t>=</m:t>
                    </m:r>
                    <m:r>
                      <a:rPr lang="en-US" sz="22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200" dirty="0" smtClean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6016" y="123478"/>
                <a:ext cx="3970784" cy="4471145"/>
              </a:xfrm>
              <a:blipFill rotWithShape="1">
                <a:blip r:embed="rId2"/>
                <a:stretch>
                  <a:fillRect l="-1997" t="-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D:\Математика\Котяшёва\list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28860"/>
          <a:stretch/>
        </p:blipFill>
        <p:spPr bwMode="auto">
          <a:xfrm>
            <a:off x="857342" y="2681582"/>
            <a:ext cx="2778233" cy="196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Математика\Котяшёва\list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2655" t="15989" r="18981" b="28860"/>
          <a:stretch/>
        </p:blipFill>
        <p:spPr bwMode="auto">
          <a:xfrm>
            <a:off x="843840" y="289743"/>
            <a:ext cx="2778233" cy="196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1468535" y="398667"/>
            <a:ext cx="0" cy="1780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32033" y="1889929"/>
            <a:ext cx="24189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3369026" y="1765661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26" y="1765661"/>
                <a:ext cx="326371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219529" y="256589"/>
                <a:ext cx="328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529" y="256589"/>
                <a:ext cx="32880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1679230" y="407739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750773" y="415214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1679479" y="589870"/>
            <a:ext cx="977193" cy="1549370"/>
          </a:xfrm>
          <a:custGeom>
            <a:avLst/>
            <a:gdLst>
              <a:gd name="connsiteX0" fmla="*/ 0 w 1521152"/>
              <a:gd name="connsiteY0" fmla="*/ 1391019 h 3510376"/>
              <a:gd name="connsiteX1" fmla="*/ 444382 w 1521152"/>
              <a:gd name="connsiteY1" fmla="*/ 83513 h 3510376"/>
              <a:gd name="connsiteX2" fmla="*/ 1521152 w 1521152"/>
              <a:gd name="connsiteY2" fmla="*/ 3510376 h 351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1152" h="3510376">
                <a:moveTo>
                  <a:pt x="0" y="1391019"/>
                </a:moveTo>
                <a:cubicBezTo>
                  <a:pt x="95428" y="560653"/>
                  <a:pt x="190857" y="-269713"/>
                  <a:pt x="444382" y="83513"/>
                </a:cubicBezTo>
                <a:cubicBezTo>
                  <a:pt x="697907" y="436739"/>
                  <a:pt x="1109529" y="1973557"/>
                  <a:pt x="1521152" y="3510376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582318" y="1789474"/>
                <a:ext cx="328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318" y="1789474"/>
                <a:ext cx="32848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2671549" y="1795816"/>
                <a:ext cx="3248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549" y="1795816"/>
                <a:ext cx="324897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11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 flipH="1">
            <a:off x="1469476" y="583589"/>
            <a:ext cx="405834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968451" y="464364"/>
                <a:ext cx="6162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51" y="464364"/>
                <a:ext cx="61625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693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/>
          <p:cNvCxnSpPr/>
          <p:nvPr/>
        </p:nvCxnSpPr>
        <p:spPr>
          <a:xfrm flipV="1">
            <a:off x="1481042" y="2784050"/>
            <a:ext cx="0" cy="1780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44540" y="4275312"/>
            <a:ext cx="24189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3381533" y="4151044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533" y="4151044"/>
                <a:ext cx="326371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1232036" y="2641972"/>
                <a:ext cx="3288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036" y="2641972"/>
                <a:ext cx="328808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480525" y="4212957"/>
                <a:ext cx="328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525" y="4212957"/>
                <a:ext cx="328488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961" r="-111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3000258" y="4219299"/>
                <a:ext cx="3248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258" y="4219299"/>
                <a:ext cx="324897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961" r="-1320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1583131" y="2773437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151767" y="2780912"/>
            <a:ext cx="0" cy="1477566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1692067" y="3059394"/>
            <a:ext cx="1392965" cy="813773"/>
          </a:xfrm>
          <a:custGeom>
            <a:avLst/>
            <a:gdLst>
              <a:gd name="connsiteX0" fmla="*/ 0 w 1392965"/>
              <a:gd name="connsiteY0" fmla="*/ 384561 h 813773"/>
              <a:gd name="connsiteX1" fmla="*/ 521294 w 1392965"/>
              <a:gd name="connsiteY1" fmla="*/ 803305 h 813773"/>
              <a:gd name="connsiteX2" fmla="*/ 1392965 w 1392965"/>
              <a:gd name="connsiteY2" fmla="*/ 0 h 8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2965" h="813773">
                <a:moveTo>
                  <a:pt x="0" y="384561"/>
                </a:moveTo>
                <a:cubicBezTo>
                  <a:pt x="144566" y="625980"/>
                  <a:pt x="289133" y="867399"/>
                  <a:pt x="521294" y="803305"/>
                </a:cubicBezTo>
                <a:cubicBezTo>
                  <a:pt x="753455" y="739212"/>
                  <a:pt x="1073210" y="369606"/>
                  <a:pt x="1392965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475496" y="3895923"/>
            <a:ext cx="666078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TextBox 33"/>
              <p:cNvSpPr txBox="1"/>
              <p:nvPr/>
            </p:nvSpPr>
            <p:spPr>
              <a:xfrm>
                <a:off x="956736" y="3716038"/>
                <a:ext cx="623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400" b="0" i="1" smtClean="0">
                              <a:latin typeface="Cambria Math"/>
                            </a:rPr>
                            <m:t>наим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36" y="3716038"/>
                <a:ext cx="623568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2000" r="-68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346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1" grpId="0" animBg="1"/>
      <p:bldP spid="15" grpId="0" animBg="1"/>
      <p:bldP spid="16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3309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71550"/>
                <a:ext cx="8229600" cy="40324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Найти наибольшее и наименьшее значения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800" dirty="0" smtClean="0"/>
                  <a:t/>
                </a:r>
                <a:r>
                  <a:rPr lang="ru-RU" sz="1800" dirty="0" smtClean="0"/>
                  <a:t>на промежутке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</a:rPr>
                      <m:t>(−</m:t>
                    </m:r>
                    <m:r>
                      <a:rPr lang="ru-RU" sz="1800" b="0" i="1" smtClean="0">
                        <a:latin typeface="Cambria Math"/>
                        <a:ea typeface="Cambria Math"/>
                      </a:rPr>
                      <m:t>∞;0)</m:t>
                    </m:r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endParaRPr lang="ru-RU" sz="1100" dirty="0"/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=0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=1⇔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=±1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−1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∈(−∞;0)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1800" i="1" dirty="0" smtClean="0">
                  <a:latin typeface="Cambria Math"/>
                  <a:ea typeface="Cambria Math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sz="100" b="0" i="1" dirty="0" smtClean="0">
                  <a:latin typeface="Cambria Math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=−2=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800" b="0" i="1" smtClean="0">
                              <a:latin typeface="Cambria Math"/>
                            </a:rPr>
                            <m:t>наиб</m:t>
                          </m:r>
                        </m:sub>
                      </m:sSub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71550"/>
                <a:ext cx="8229600" cy="4032448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4860032" y="1347614"/>
            <a:ext cx="3240360" cy="2880320"/>
            <a:chOff x="4427984" y="1350268"/>
            <a:chExt cx="3588844" cy="3381722"/>
          </a:xfrm>
        </p:grpSpPr>
        <p:pic>
          <p:nvPicPr>
            <p:cNvPr id="5" name="Picture 2" descr="D:\Математика\Котяшёва\list2.JPG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55" t="15989" r="18981" b="28860"/>
            <a:stretch/>
          </p:blipFill>
          <p:spPr bwMode="auto">
            <a:xfrm>
              <a:off x="4427984" y="1350268"/>
              <a:ext cx="3588844" cy="3168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Математика\Котяшёва\list2.JPG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2655" t="15989" r="18981" b="28860"/>
            <a:stretch/>
          </p:blipFill>
          <p:spPr bwMode="auto">
            <a:xfrm>
              <a:off x="4427984" y="1563638"/>
              <a:ext cx="3588844" cy="3168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" name="Прямая со стрелкой 8"/>
          <p:cNvCxnSpPr/>
          <p:nvPr/>
        </p:nvCxnSpPr>
        <p:spPr>
          <a:xfrm>
            <a:off x="4982716" y="2487556"/>
            <a:ext cx="31119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7855534" y="2408462"/>
                <a:ext cx="311828" cy="250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534" y="2408462"/>
                <a:ext cx="311828" cy="250375"/>
              </a:xfrm>
              <a:prstGeom prst="rect">
                <a:avLst/>
              </a:prstGeom>
              <a:blipFill rotWithShape="1">
                <a:blip r:embed="rId4"/>
                <a:stretch>
                  <a:fillRect t="-12195" r="-33333" b="-853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 flipV="1">
            <a:off x="6982719" y="1378283"/>
            <a:ext cx="0" cy="2772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6968967" y="1306086"/>
                <a:ext cx="283480" cy="171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967" y="1306086"/>
                <a:ext cx="283480" cy="171010"/>
              </a:xfrm>
              <a:prstGeom prst="rect">
                <a:avLst/>
              </a:prstGeom>
              <a:blipFill rotWithShape="1">
                <a:blip r:embed="rId5"/>
                <a:stretch>
                  <a:fillRect t="-17857" r="-48936" b="-17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олилиния 15"/>
          <p:cNvSpPr/>
          <p:nvPr/>
        </p:nvSpPr>
        <p:spPr>
          <a:xfrm>
            <a:off x="5135880" y="2846418"/>
            <a:ext cx="1815381" cy="1291242"/>
          </a:xfrm>
          <a:custGeom>
            <a:avLst/>
            <a:gdLst>
              <a:gd name="connsiteX0" fmla="*/ 0 w 1815381"/>
              <a:gd name="connsiteY0" fmla="*/ 1291242 h 1291242"/>
              <a:gd name="connsiteX1" fmla="*/ 1524000 w 1815381"/>
              <a:gd name="connsiteY1" fmla="*/ 3462 h 1291242"/>
              <a:gd name="connsiteX2" fmla="*/ 1813560 w 1815381"/>
              <a:gd name="connsiteY2" fmla="*/ 986442 h 1291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381" h="1291242">
                <a:moveTo>
                  <a:pt x="0" y="1291242"/>
                </a:moveTo>
                <a:cubicBezTo>
                  <a:pt x="610870" y="672752"/>
                  <a:pt x="1221740" y="54262"/>
                  <a:pt x="1524000" y="3462"/>
                </a:cubicBezTo>
                <a:cubicBezTo>
                  <a:pt x="1826260" y="-47338"/>
                  <a:pt x="1819910" y="469552"/>
                  <a:pt x="1813560" y="986442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6761580" y="2846418"/>
            <a:ext cx="22113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756818" y="2482783"/>
            <a:ext cx="0" cy="40443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6500095" y="2229863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095" y="2229863"/>
                <a:ext cx="458780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6871722" y="2620898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ru-RU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722" y="2620898"/>
                <a:ext cx="458780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551364" y="3595467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1123616" y="357154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787306" y="3597447"/>
            <a:ext cx="606165" cy="1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898038" y="3551689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38" y="3551689"/>
                <a:ext cx="458780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598005" y="3329628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05" y="3329628"/>
                <a:ext cx="359394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13559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1285385" y="3330716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385" y="3330716"/>
                <a:ext cx="359394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961" r="-11864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 стрелкой 35"/>
          <p:cNvCxnSpPr/>
          <p:nvPr/>
        </p:nvCxnSpPr>
        <p:spPr>
          <a:xfrm flipV="1">
            <a:off x="642789" y="3266857"/>
            <a:ext cx="314610" cy="138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353994" y="3266857"/>
            <a:ext cx="329829" cy="127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870290" y="3060123"/>
                <a:ext cx="5764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𝑎𝑥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90" y="3060123"/>
                <a:ext cx="576440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744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единительная линия 41"/>
          <p:cNvCxnSpPr/>
          <p:nvPr/>
        </p:nvCxnSpPr>
        <p:spPr>
          <a:xfrm>
            <a:off x="1169335" y="3595467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1741587" y="357154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1604457" y="3548218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457" y="3548218"/>
                <a:ext cx="324127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1320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6718016" y="2804866"/>
            <a:ext cx="87128" cy="871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6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6" grpId="0" animBg="1"/>
      <p:bldP spid="24" grpId="0" animBg="1"/>
      <p:bldP spid="25" grpId="0" animBg="1"/>
      <p:bldP spid="28" grpId="0" animBg="1"/>
      <p:bldP spid="31" grpId="0" animBg="1"/>
      <p:bldP spid="32" grpId="0" animBg="1"/>
      <p:bldP spid="33" grpId="0" animBg="1"/>
      <p:bldP spid="40" grpId="0" animBg="1"/>
      <p:bldP spid="43" grpId="0" animBg="1"/>
      <p:bldP spid="4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8229600" cy="36758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Найти наибольшее и наименьшее значения функции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1800" dirty="0" smtClean="0"/>
                  <a:t/>
                </a:r>
                <a:r>
                  <a:rPr lang="ru-RU" sz="1800" dirty="0" smtClean="0"/>
                  <a:t>на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[0,5; +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endParaRPr lang="ru-RU" sz="1100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b="0" i="1" smtClean="0">
                          <a:latin typeface="Cambria Math"/>
                        </a:rPr>
                        <m:t>−4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=0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=0⇔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1800" dirty="0" smtClean="0"/>
                  <a:t/>
                </a:r>
                <a:r>
                  <a:rPr lang="ru-RU" sz="1800" dirty="0" smtClean="0"/>
                  <a:t>или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=1</m:t>
                    </m:r>
                    <m:f>
                      <m:fPr>
                        <m:ctrlPr>
                          <a:rPr lang="ru-RU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  <m:f>
                            <m:f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1800" b="0" i="1" smtClean="0">
                              <a:latin typeface="Cambria Math"/>
                            </a:rPr>
                            <m:t>27</m:t>
                          </m:r>
                        </m:den>
                      </m:f>
                      <m:r>
                        <a:rPr lang="en-US" sz="1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ru-RU" sz="1800" i="1">
                              <a:latin typeface="Cambria Math"/>
                            </a:rPr>
                            <m:t>наи</m:t>
                          </m:r>
                          <m:r>
                            <a:rPr lang="ru-RU" sz="1800" b="0" i="1" smtClean="0">
                              <a:latin typeface="Cambria Math"/>
                            </a:rPr>
                            <m:t>м</m:t>
                          </m:r>
                        </m:sub>
                      </m:sSub>
                    </m:oMath>
                  </m:oMathPara>
                </a14:m>
                <a:endParaRPr lang="ru-RU" sz="18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8229600" cy="3675855"/>
              </a:xfrm>
              <a:blipFill rotWithShape="1">
                <a:blip r:embed="rId2"/>
                <a:stretch>
                  <a:fillRect l="-593" t="-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551364" y="3595467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123616" y="357154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787306" y="3597447"/>
            <a:ext cx="606165" cy="1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95656" y="3668340"/>
                <a:ext cx="4603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0,5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56" y="3668340"/>
                <a:ext cx="460382" cy="307777"/>
              </a:xfrm>
              <a:prstGeom prst="rect">
                <a:avLst/>
              </a:prstGeom>
              <a:blipFill rotWithShape="1">
                <a:blip r:embed="rId3"/>
                <a:stretch>
                  <a:fillRect t="-2000" r="-933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971651" y="3339971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651" y="3339971"/>
                <a:ext cx="359394" cy="307777"/>
              </a:xfrm>
              <a:prstGeom prst="rect">
                <a:avLst/>
              </a:prstGeom>
              <a:blipFill rotWithShape="1">
                <a:blip r:embed="rId4"/>
                <a:stretch>
                  <a:fillRect t="-2000" r="-1355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148225" y="3345956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225" y="3345956"/>
                <a:ext cx="359394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355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V="1">
            <a:off x="2016435" y="3277200"/>
            <a:ext cx="314610" cy="138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226982" y="3281009"/>
            <a:ext cx="329829" cy="127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510519" y="3233754"/>
                <a:ext cx="537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𝑖𝑛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19" y="3233754"/>
                <a:ext cx="53719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795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1169335" y="3595467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741587" y="3571548"/>
            <a:ext cx="45719" cy="45719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553074" y="3553248"/>
                <a:ext cx="4534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074" y="3553248"/>
                <a:ext cx="453457" cy="497059"/>
              </a:xfrm>
              <a:prstGeom prst="rect">
                <a:avLst/>
              </a:prstGeom>
              <a:blipFill rotWithShape="1">
                <a:blip r:embed="rId7"/>
                <a:stretch>
                  <a:fillRect r="-9459" b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57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Написать конспект;</a:t>
            </a:r>
          </a:p>
          <a:p>
            <a:r>
              <a:rPr lang="ru-RU" sz="2400" dirty="0" smtClean="0"/>
              <a:t>Найдите наибольшее и наименьшее значения функции на заданном отрезке: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50"/>
            <a:ext cx="3512642" cy="106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6"/>
            <a:ext cx="45028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253</Words>
  <Application>Microsoft Office PowerPoint</Application>
  <PresentationFormat>Экран (16:9)</PresentationFormat>
  <Paragraphs>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Отыскание наибольшего и наименьшего значений непрерывной функции на промежутке</vt:lpstr>
      <vt:lpstr>Слайд 2</vt:lpstr>
      <vt:lpstr>Алгоритм отыскания наименьшего и наибольшего значений непрерывной функции y=f(x) на отрезке [a;b]</vt:lpstr>
      <vt:lpstr>Пример:</vt:lpstr>
      <vt:lpstr>Пример:</vt:lpstr>
      <vt:lpstr>Слайд 6</vt:lpstr>
      <vt:lpstr>Пример:</vt:lpstr>
      <vt:lpstr>Пример:</vt:lpstr>
      <vt:lpstr>Домашнее задание:</vt:lpstr>
      <vt:lpstr>Используемая литература:</vt:lpstr>
    </vt:vector>
  </TitlesOfParts>
  <Company>CompEdu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Отыскание наибольшего и наибольшего и наименьшего значений непрерывной функции на промежутке</dc:title>
  <dc:creator>User</dc:creator>
  <cp:lastModifiedBy>SERGEY</cp:lastModifiedBy>
  <cp:revision>37</cp:revision>
  <dcterms:created xsi:type="dcterms:W3CDTF">2014-07-15T12:58:34Z</dcterms:created>
  <dcterms:modified xsi:type="dcterms:W3CDTF">2020-05-12T15:57:55Z</dcterms:modified>
</cp:coreProperties>
</file>