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605" autoAdjust="0"/>
  </p:normalViewPr>
  <p:slideViewPr>
    <p:cSldViewPr>
      <p:cViewPr>
        <p:scale>
          <a:sx n="100" d="100"/>
          <a:sy n="100" d="100"/>
        </p:scale>
        <p:origin x="-486" y="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02D8C-4185-43E3-AC6A-CC218A04B07A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E309E-D2A9-43A5-B264-66255A8DFE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E309E-D2A9-43A5-B264-66255A8DFE2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E309E-D2A9-43A5-B264-66255A8DFE2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E309E-D2A9-43A5-B264-66255A8DFE2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940977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 flipH="1">
            <a:off x="500034" y="1571612"/>
            <a:ext cx="8643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Ходовая часть гусеничного трактора</a:t>
            </a:r>
            <a:endParaRPr lang="ru-RU" sz="2400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" sz="3600" b="1" spc="-50" dirty="0" smtClean="0">
                <a:solidFill>
                  <a:srgbClr val="343398"/>
                </a:solidFill>
                <a:latin typeface="Verdana"/>
              </a:rPr>
              <a:t>Ведущее колесо (звездочка</a:t>
            </a:r>
            <a:r>
              <a:rPr lang="ru" b="1" spc="-50" dirty="0" smtClean="0">
                <a:solidFill>
                  <a:srgbClr val="343398"/>
                </a:solidFill>
                <a:latin typeface="Verdana"/>
              </a:rPr>
              <a:t>)</a:t>
            </a:r>
            <a:br>
              <a:rPr lang="ru" b="1" spc="-5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1285860"/>
            <a:ext cx="4500594" cy="3371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75"/>
              </a:lnSpc>
              <a:spcBef>
                <a:spcPts val="2725"/>
              </a:spcBef>
            </a:pPr>
            <a:r>
              <a:rPr lang="ru-RU" sz="2400" b="1" dirty="0" smtClean="0">
                <a:latin typeface="Verdana" pitchFamily="34" charset="0"/>
              </a:rPr>
              <a:t>Ведущее колесо </a:t>
            </a:r>
            <a:r>
              <a:rPr lang="ru-RU" sz="2400" dirty="0" smtClean="0">
                <a:latin typeface="Verdana" pitchFamily="34" charset="0"/>
              </a:rPr>
              <a:t>своими зубьями входит в зацепление с проушинами, сделанными в звеньях и, вращаясь, перематывает гусеницу, тем самым передвигая остов трактора вперед или назад.</a:t>
            </a:r>
          </a:p>
          <a:p>
            <a:pPr>
              <a:lnSpc>
                <a:spcPts val="1675"/>
              </a:lnSpc>
            </a:pPr>
            <a:r>
              <a:rPr lang="ru-RU" sz="2400" dirty="0" smtClean="0">
                <a:latin typeface="Verdana" pitchFamily="34" charset="0"/>
              </a:rPr>
              <a:t>Часть гусеницы, находящаяся под опорными катками, во время движения неподвижно сцеплена с почвой.</a:t>
            </a:r>
            <a:endParaRPr lang="ru-RU" sz="2400" dirty="0">
              <a:latin typeface="Verdana" pitchFamily="34" charset="0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324221" cy="426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sz="3600" spc="-100" dirty="0" smtClean="0">
                <a:solidFill>
                  <a:srgbClr val="343398"/>
                </a:solidFill>
                <a:latin typeface="Verdana"/>
              </a:rPr>
              <a:t>Устройство подвески</a:t>
            </a:r>
            <a:r>
              <a:rPr lang="ru" spc="-10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spc="-10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071546"/>
            <a:ext cx="4714908" cy="252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20"/>
              </a:lnSpc>
              <a:defRPr/>
            </a:pPr>
            <a:r>
              <a:rPr lang="ru" sz="2000" spc="-50" dirty="0" smtClean="0">
                <a:latin typeface="Verdana"/>
              </a:rPr>
              <a:t>1 и 5 — внутренний и внешний балансиры; 2 — пружина; 3 и 8 — оси балансиров и катков; 4 и 12 — пробки маслозаливного и контрольного отверстий; 6</a:t>
            </a:r>
          </a:p>
          <a:p>
            <a:pPr>
              <a:lnSpc>
                <a:spcPts val="1920"/>
              </a:lnSpc>
              <a:defRPr/>
            </a:pPr>
            <a:r>
              <a:rPr lang="ru" sz="2000" spc="-50" dirty="0" smtClean="0">
                <a:latin typeface="Verdana"/>
              </a:rPr>
              <a:t>—    цапфа; 7 — цанговая гайка; 9 — регулировочные прокладки; 10 — каток; 11</a:t>
            </a:r>
          </a:p>
          <a:p>
            <a:pPr>
              <a:lnSpc>
                <a:spcPts val="1920"/>
              </a:lnSpc>
              <a:defRPr/>
            </a:pPr>
            <a:r>
              <a:rPr lang="ru" sz="2000" spc="-50" dirty="0" smtClean="0">
                <a:latin typeface="Verdana"/>
              </a:rPr>
              <a:t>—    уплотнительное устройство; 13 — пробка</a:t>
            </a:r>
            <a:endParaRPr lang="ru" sz="2000" spc="-50" dirty="0">
              <a:latin typeface="Verdana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9" y="928670"/>
            <a:ext cx="4119562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6000792" cy="1143000"/>
          </a:xfrm>
        </p:spPr>
        <p:txBody>
          <a:bodyPr>
            <a:normAutofit/>
          </a:bodyPr>
          <a:lstStyle/>
          <a:p>
            <a:r>
              <a:rPr lang="ru" sz="1400" b="1" spc="-50" dirty="0" smtClean="0">
                <a:solidFill>
                  <a:srgbClr val="343398"/>
                </a:solidFill>
                <a:latin typeface="Verdana"/>
              </a:rPr>
              <a:t>Неисправности ходовой части гусеничного трактора</a:t>
            </a:r>
            <a:br>
              <a:rPr lang="ru" sz="1400" b="1" spc="-50" dirty="0" smtClean="0">
                <a:solidFill>
                  <a:srgbClr val="343398"/>
                </a:solidFill>
                <a:latin typeface="Verdana"/>
              </a:rPr>
            </a:br>
            <a:endParaRPr lang="ru-RU" sz="1400" dirty="0"/>
          </a:p>
        </p:txBody>
      </p:sp>
      <p:graphicFrame>
        <p:nvGraphicFramePr>
          <p:cNvPr id="5" name="Table 3"/>
          <p:cNvGraphicFramePr>
            <a:graphicFrameLocks noGrp="1"/>
          </p:cNvGraphicFramePr>
          <p:nvPr/>
        </p:nvGraphicFramePr>
        <p:xfrm>
          <a:off x="428596" y="1940717"/>
          <a:ext cx="8541097" cy="4917283"/>
        </p:xfrm>
        <a:graphic>
          <a:graphicData uri="http://schemas.openxmlformats.org/drawingml/2006/table">
            <a:tbl>
              <a:tblPr/>
              <a:tblGrid>
                <a:gridCol w="4573283">
                  <a:extLst>
                    <a:ext uri="{9D8B030D-6E8A-4147-A177-3AD203B41FA5}"/>
                  </a:extLst>
                </a:gridCol>
                <a:gridCol w="3967814">
                  <a:extLst>
                    <a:ext uri="{9D8B030D-6E8A-4147-A177-3AD203B41FA5}"/>
                  </a:extLst>
                </a:gridCol>
              </a:tblGrid>
              <a:tr h="516803"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 dirty="0">
                          <a:latin typeface="Verdana"/>
                        </a:rPr>
                        <a:t>Неисправности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000" b="1" dirty="0">
                          <a:latin typeface="Verdana"/>
                        </a:rPr>
                        <a:t>Причины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/>
                </a:extLst>
              </a:tr>
              <a:tr h="1355448">
                <a:tc>
                  <a:txBody>
                    <a:bodyPr/>
                    <a:lstStyle/>
                    <a:p>
                      <a:pPr marL="114300" indent="0">
                        <a:lnSpc>
                          <a:spcPts val="1440"/>
                        </a:lnSpc>
                      </a:pPr>
                      <a:endParaRPr lang="ru" sz="1800" spc="-50" dirty="0" smtClean="0">
                        <a:latin typeface="Verdana"/>
                      </a:endParaRPr>
                    </a:p>
                    <a:p>
                      <a:pPr marL="114300" indent="0">
                        <a:lnSpc>
                          <a:spcPts val="1440"/>
                        </a:lnSpc>
                      </a:pPr>
                      <a:r>
                        <a:rPr lang="ru" sz="1800" spc="-50" dirty="0" smtClean="0">
                          <a:latin typeface="Verdana"/>
                        </a:rPr>
                        <a:t>Трактор </a:t>
                      </a:r>
                      <a:r>
                        <a:rPr lang="ru" sz="1800" spc="-50" dirty="0">
                          <a:latin typeface="Verdana"/>
                        </a:rPr>
                        <a:t>«уводит» в сторону при прямолинейном движении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indent="0">
                        <a:lnSpc>
                          <a:spcPts val="1440"/>
                        </a:lnSpc>
                      </a:pPr>
                      <a:endParaRPr lang="ru" sz="1800" spc="-50" dirty="0" smtClean="0">
                        <a:latin typeface="Verdana"/>
                      </a:endParaRPr>
                    </a:p>
                    <a:p>
                      <a:pPr marL="101600" indent="0">
                        <a:lnSpc>
                          <a:spcPts val="1440"/>
                        </a:lnSpc>
                      </a:pPr>
                      <a:r>
                        <a:rPr lang="ru" sz="1800" spc="-50" dirty="0" smtClean="0">
                          <a:latin typeface="Verdana"/>
                        </a:rPr>
                        <a:t>Правая </a:t>
                      </a:r>
                      <a:r>
                        <a:rPr lang="ru" sz="1800" spc="-50" dirty="0">
                          <a:latin typeface="Verdana"/>
                        </a:rPr>
                        <a:t>и левая гусеничные цепи неодинаково натянуты</a:t>
                      </a:r>
                    </a:p>
                    <a:p>
                      <a:pPr marL="101600" indent="0">
                        <a:lnSpc>
                          <a:spcPts val="1728"/>
                        </a:lnSpc>
                      </a:pPr>
                      <a:r>
                        <a:rPr lang="ru" sz="1800" spc="-50" dirty="0">
                          <a:latin typeface="Verdana"/>
                        </a:rPr>
                        <a:t>Отсутствует свободный ход рычагов управления Гусеничные цепи имеют разный износ</a:t>
                      </a:r>
                    </a:p>
                  </a:txBody>
                  <a:tcPr marL="0" marR="0" marT="0" marB="0"/>
                </a:tc>
                <a:extLst>
                  <a:ext uri="{0D108BD9-81ED-4DB2-BD59-A6C34878D82A}"/>
                </a:extLst>
              </a:tr>
              <a:tr h="1042890">
                <a:tc>
                  <a:txBody>
                    <a:bodyPr/>
                    <a:lstStyle/>
                    <a:p>
                      <a:pPr marL="114300" indent="0"/>
                      <a:r>
                        <a:rPr lang="ru" sz="1800" spc="-50" dirty="0">
                          <a:latin typeface="Verdana"/>
                        </a:rPr>
                        <a:t>Утечка масла из катков, роликов и колес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indent="0">
                        <a:lnSpc>
                          <a:spcPts val="1632"/>
                        </a:lnSpc>
                      </a:pPr>
                      <a:endParaRPr lang="ru" sz="1800" spc="-50" dirty="0" smtClean="0">
                        <a:latin typeface="Verdana"/>
                      </a:endParaRPr>
                    </a:p>
                    <a:p>
                      <a:pPr marL="101600" indent="0">
                        <a:lnSpc>
                          <a:spcPts val="1632"/>
                        </a:lnSpc>
                      </a:pPr>
                      <a:r>
                        <a:rPr lang="ru" sz="1800" spc="-50" dirty="0" smtClean="0">
                          <a:latin typeface="Verdana"/>
                        </a:rPr>
                        <a:t>Ослабло </a:t>
                      </a:r>
                      <a:r>
                        <a:rPr lang="ru" sz="1800" spc="-50" dirty="0">
                          <a:latin typeface="Verdana"/>
                        </a:rPr>
                        <a:t>крепление корпуса уплотнения Поврежден резиновый чехол Изношены рабочие поверхности уплотнительных колец</a:t>
                      </a:r>
                    </a:p>
                  </a:txBody>
                  <a:tcPr marL="0" marR="0" marT="0" marB="0"/>
                </a:tc>
                <a:extLst>
                  <a:ext uri="{0D108BD9-81ED-4DB2-BD59-A6C34878D82A}"/>
                </a:extLst>
              </a:tr>
              <a:tr h="1825832">
                <a:tc>
                  <a:txBody>
                    <a:bodyPr/>
                    <a:lstStyle/>
                    <a:p>
                      <a:pPr marL="114300" indent="0">
                        <a:lnSpc>
                          <a:spcPts val="1440"/>
                        </a:lnSpc>
                      </a:pPr>
                      <a:endParaRPr lang="ru" sz="1800" spc="-50" dirty="0" smtClean="0">
                        <a:latin typeface="Verdana"/>
                      </a:endParaRPr>
                    </a:p>
                    <a:p>
                      <a:pPr marL="114300" indent="0">
                        <a:lnSpc>
                          <a:spcPts val="1440"/>
                        </a:lnSpc>
                      </a:pPr>
                      <a:r>
                        <a:rPr lang="ru" sz="1800" spc="-50" dirty="0" smtClean="0">
                          <a:latin typeface="Verdana"/>
                        </a:rPr>
                        <a:t>Гусеничная </a:t>
                      </a:r>
                      <a:r>
                        <a:rPr lang="ru" sz="1800" spc="-50" dirty="0">
                          <a:latin typeface="Verdana"/>
                        </a:rPr>
                        <a:t>цепь проскальзывает по вершинам зубьев и стучит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indent="0">
                        <a:spcAft>
                          <a:spcPts val="420"/>
                        </a:spcAft>
                      </a:pPr>
                      <a:r>
                        <a:rPr lang="ru" sz="1800" spc="-50" dirty="0">
                          <a:latin typeface="Verdana"/>
                        </a:rPr>
                        <a:t>Гусеничная цепь слабо натянута</a:t>
                      </a:r>
                    </a:p>
                    <a:p>
                      <a:pPr marL="101600" indent="0">
                        <a:spcAft>
                          <a:spcPts val="420"/>
                        </a:spcAft>
                      </a:pPr>
                      <a:r>
                        <a:rPr lang="ru" sz="1800" spc="-50" dirty="0">
                          <a:latin typeface="Verdana"/>
                        </a:rPr>
                        <a:t>Изношены пальцы и проушины звеньев гусеничной</a:t>
                      </a:r>
                    </a:p>
                    <a:p>
                      <a:pPr marL="101600" indent="0">
                        <a:spcAft>
                          <a:spcPts val="420"/>
                        </a:spcAft>
                      </a:pPr>
                      <a:r>
                        <a:rPr lang="ru" sz="1800" spc="-50" dirty="0">
                          <a:latin typeface="Verdana"/>
                        </a:rPr>
                        <a:t>цепи</a:t>
                      </a:r>
                    </a:p>
                    <a:p>
                      <a:pPr marL="101600" indent="0"/>
                      <a:r>
                        <a:rPr lang="ru" sz="1800" spc="-50" dirty="0">
                          <a:latin typeface="Verdana"/>
                        </a:rPr>
                        <a:t>Большой износ зубьев ведущей звездочки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0"/>
            <a:ext cx="2528887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28662" y="1857364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СПАСИБО  ЗА ВНИМАНИЕ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1417638"/>
          </a:xfrm>
        </p:spPr>
        <p:txBody>
          <a:bodyPr>
            <a:normAutofit/>
          </a:bodyPr>
          <a:lstStyle/>
          <a:p>
            <a:r>
              <a:rPr lang="ru" sz="2800" b="1" spc="-50" dirty="0" smtClean="0">
                <a:solidFill>
                  <a:srgbClr val="343398"/>
                </a:solidFill>
                <a:latin typeface="Verdana"/>
              </a:rPr>
              <a:t>Назначение ходовой части гусеничного трактора</a:t>
            </a:r>
            <a:br>
              <a:rPr lang="ru" sz="2800" b="1" spc="-50" dirty="0" smtClean="0">
                <a:solidFill>
                  <a:srgbClr val="343398"/>
                </a:solidFill>
                <a:latin typeface="Verdana"/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5114932" cy="4525963"/>
          </a:xfrm>
        </p:spPr>
        <p:txBody>
          <a:bodyPr/>
          <a:lstStyle/>
          <a:p>
            <a:r>
              <a:rPr lang="ru" spc="-50" dirty="0" smtClean="0">
                <a:latin typeface="Verdana"/>
              </a:rPr>
              <a:t>Ходовая часть предназначена для </a:t>
            </a:r>
            <a:r>
              <a:rPr lang="ru" spc="-50" dirty="0" smtClean="0">
                <a:latin typeface="Times New Roman" pitchFamily="18" charset="0"/>
                <a:cs typeface="Times New Roman" pitchFamily="18" charset="0"/>
              </a:rPr>
              <a:t>передачи</a:t>
            </a:r>
            <a:r>
              <a:rPr lang="ru" spc="-50" dirty="0" smtClean="0">
                <a:latin typeface="Verdana"/>
              </a:rPr>
              <a:t> на почву усилия, создаваемого массой трактора, и сообщения ему поступательного движения.</a:t>
            </a:r>
            <a:endParaRPr lang="ru-RU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714488"/>
            <a:ext cx="3494087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" sz="3600" b="1" spc="-50" dirty="0" smtClean="0">
                <a:solidFill>
                  <a:srgbClr val="343398"/>
                </a:solidFill>
                <a:latin typeface="Verdana"/>
              </a:rPr>
              <a:t>Преимущества ходовой части гусеничного трактора</a:t>
            </a:r>
            <a:r>
              <a:rPr lang="ru" b="1" spc="-5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b="1" spc="-50" dirty="0" smtClean="0">
                <a:solidFill>
                  <a:srgbClr val="343398"/>
                </a:solidFill>
                <a:latin typeface="Verdana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/>
          <a:lstStyle/>
          <a:p>
            <a:r>
              <a:rPr lang="ru" spc="-50" dirty="0" smtClean="0">
                <a:latin typeface="Verdana"/>
              </a:rPr>
              <a:t>Меньшее удельное давление на почву.</a:t>
            </a:r>
          </a:p>
          <a:p>
            <a:r>
              <a:rPr lang="ru" spc="-50" dirty="0" smtClean="0">
                <a:latin typeface="Verdana"/>
              </a:rPr>
              <a:t>Лучшая проходимость по влажной и болотистой почвам.</a:t>
            </a:r>
            <a:endParaRPr lang="ru-RU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714488"/>
            <a:ext cx="2835275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sz="3600" b="1" spc="-50" dirty="0" smtClean="0">
                <a:latin typeface="Verdana"/>
              </a:rPr>
              <a:t>Общая схема ходовой части ДТ-75</a:t>
            </a:r>
            <a:r>
              <a:rPr lang="ru" b="1" spc="-50" dirty="0" smtClean="0">
                <a:latin typeface="Verdana"/>
              </a:rPr>
              <a:t/>
            </a:r>
            <a:br>
              <a:rPr lang="ru" b="1" spc="-50" dirty="0" smtClean="0">
                <a:latin typeface="Verdana"/>
              </a:rPr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714488"/>
            <a:ext cx="5143504" cy="2298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4"/>
              </a:lnSpc>
              <a:spcBef>
                <a:spcPts val="4200"/>
              </a:spcBef>
              <a:spcAft>
                <a:spcPts val="210"/>
              </a:spcAft>
              <a:defRPr/>
            </a:pPr>
            <a:r>
              <a:rPr lang="ru" spc="-50" dirty="0" smtClean="0">
                <a:latin typeface="Verdana"/>
              </a:rPr>
              <a:t>а — устройство; б — звенья гусеницы; в — схема;</a:t>
            </a:r>
          </a:p>
          <a:p>
            <a:pPr>
              <a:lnSpc>
                <a:spcPts val="1728"/>
              </a:lnSpc>
              <a:defRPr/>
            </a:pPr>
            <a:r>
              <a:rPr lang="ru" spc="-50" dirty="0" smtClean="0">
                <a:latin typeface="Verdana"/>
              </a:rPr>
              <a:t>1 — регулировочная гайка натяжного механизма; 2 — рама; 3 — поддерживающий ролик; 4 — балансир; 5 — гусеничная цепь; 6 — звено; 7 — палец; 8 — шайба; 9 — шплинт; 10 — натяжной механизм; 11 — ведущая звездочка; 12 — направляющее колесо; А — цевка</a:t>
            </a:r>
            <a:endParaRPr lang="ru" spc="-50" dirty="0">
              <a:latin typeface="Verdana"/>
            </a:endParaRPr>
          </a:p>
        </p:txBody>
      </p:sp>
      <p:pic>
        <p:nvPicPr>
          <p:cNvPr id="9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000108"/>
            <a:ext cx="367029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4214818"/>
            <a:ext cx="2967031" cy="226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" sz="3200" b="1" spc="-50" dirty="0" smtClean="0">
                <a:solidFill>
                  <a:srgbClr val="343398"/>
                </a:solidFill>
                <a:latin typeface="Verdana"/>
              </a:rPr>
              <a:t>Гусеница правая</a:t>
            </a:r>
            <a:br>
              <a:rPr lang="ru" sz="3200" b="1" spc="-50" dirty="0" smtClean="0">
                <a:solidFill>
                  <a:srgbClr val="343398"/>
                </a:solidFill>
                <a:latin typeface="Verdana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4429156" cy="52864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1675"/>
              </a:lnSpc>
              <a:spcBef>
                <a:spcPts val="3988"/>
              </a:spcBef>
            </a:pPr>
            <a:r>
              <a:rPr lang="ru-RU" sz="3100" dirty="0" smtClean="0">
                <a:latin typeface="Verdana" pitchFamily="34" charset="0"/>
              </a:rPr>
              <a:t>Звенья отливаются из износостойкой стали.</a:t>
            </a:r>
          </a:p>
          <a:p>
            <a:pPr>
              <a:lnSpc>
                <a:spcPts val="1675"/>
              </a:lnSpc>
            </a:pPr>
            <a:r>
              <a:rPr lang="ru-RU" sz="3100" dirty="0" smtClean="0">
                <a:latin typeface="Verdana" pitchFamily="34" charset="0"/>
              </a:rPr>
              <a:t>Пальцы, соединяющие звенья гусениц, изготавливают из стали или биметаллического проката с поверхностным слоем из высокоизносоустойчивой стали.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1    - гусеница левая;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2    - гусеница правая;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3    - палец звена;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4    - шайба;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5    - шплинт;</a:t>
            </a:r>
          </a:p>
          <a:p>
            <a:pPr algn="just">
              <a:lnSpc>
                <a:spcPts val="2013"/>
              </a:lnSpc>
            </a:pPr>
            <a:r>
              <a:rPr lang="ru-RU" sz="3100" dirty="0" smtClean="0">
                <a:latin typeface="Verdana" pitchFamily="34" charset="0"/>
              </a:rPr>
              <a:t>6    - звено гусеницы.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142984"/>
            <a:ext cx="350520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420"/>
              </a:spcAft>
              <a:defRPr/>
            </a:pPr>
            <a:r>
              <a:rPr lang="ru" sz="2200" b="1" spc="-50" dirty="0" smtClean="0">
                <a:solidFill>
                  <a:srgbClr val="343398"/>
                </a:solidFill>
                <a:latin typeface="Verdana"/>
              </a:rPr>
              <a:t>Направляющее колесо с натяжным и амортизирующим</a:t>
            </a:r>
            <a:br>
              <a:rPr lang="ru" sz="2200" b="1" spc="-50" dirty="0" smtClean="0">
                <a:solidFill>
                  <a:srgbClr val="343398"/>
                </a:solidFill>
                <a:latin typeface="Verdana"/>
              </a:rPr>
            </a:br>
            <a:r>
              <a:rPr lang="ru" sz="2200" b="1" spc="-50" dirty="0" smtClean="0">
                <a:solidFill>
                  <a:srgbClr val="343398"/>
                </a:solidFill>
                <a:latin typeface="Verdana"/>
              </a:rPr>
              <a:t>устройством</a:t>
            </a:r>
            <a:r>
              <a:rPr lang="ru" b="1" spc="-5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b="1" spc="-5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2071678"/>
            <a:ext cx="3143272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>
              <a:lnSpc>
                <a:spcPts val="2016"/>
              </a:lnSpc>
              <a:spcBef>
                <a:spcPts val="2730"/>
              </a:spcBef>
              <a:defRPr/>
            </a:pPr>
            <a:r>
              <a:rPr lang="ru" b="1" dirty="0" smtClean="0">
                <a:latin typeface="Verdana"/>
              </a:rPr>
              <a:t>Устройство:</a:t>
            </a:r>
            <a:r>
              <a:rPr lang="ru" dirty="0" smtClean="0">
                <a:solidFill>
                  <a:srgbClr val="3332CB"/>
                </a:solidFill>
                <a:latin typeface="Verdana"/>
              </a:rPr>
              <a:t>  </a:t>
            </a:r>
            <a:r>
              <a:rPr lang="ru" dirty="0" smtClean="0">
                <a:latin typeface="Verdana"/>
              </a:rPr>
              <a:t>1 - направляющее колесо;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2    -    подшипник;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3    -    ось;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4    -    кронштейн;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5    -    болт;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6    -    пружина;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7    -    контргайка;</a:t>
            </a:r>
          </a:p>
          <a:p>
            <a:pPr marL="355600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latin typeface="Verdana"/>
              </a:rPr>
              <a:t>8,9,11 - гайки;</a:t>
            </a:r>
          </a:p>
          <a:p>
            <a:pPr algn="just">
              <a:lnSpc>
                <a:spcPts val="2016"/>
              </a:lnSpc>
              <a:buFont typeface="Arial" pitchFamily="34" charset="0"/>
              <a:buChar char="•"/>
              <a:defRPr/>
            </a:pPr>
            <a:r>
              <a:rPr lang="ru" dirty="0" smtClean="0">
                <a:solidFill>
                  <a:srgbClr val="3332CB"/>
                </a:solidFill>
                <a:latin typeface="Verdana"/>
              </a:rPr>
              <a:t>    </a:t>
            </a:r>
            <a:r>
              <a:rPr lang="ru" dirty="0" smtClean="0">
                <a:latin typeface="Verdana"/>
              </a:rPr>
              <a:t>10 - шайба.</a:t>
            </a:r>
            <a:endParaRPr lang="ru-RU" dirty="0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127250"/>
            <a:ext cx="5083181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sz="3600" b="1" spc="-50" dirty="0" smtClean="0">
                <a:solidFill>
                  <a:srgbClr val="343398"/>
                </a:solidFill>
                <a:latin typeface="Verdana"/>
              </a:rPr>
              <a:t>Натяжное устройство</a:t>
            </a:r>
            <a:r>
              <a:rPr lang="ru" b="1" spc="-5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b="1" spc="-5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91440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14414" y="4143380"/>
            <a:ext cx="67151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" sz="1000" dirty="0">
              <a:latin typeface="Sylfae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000504"/>
            <a:ext cx="7929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Натяжное устройство гусеницы трактора ДТ-75: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20-пружина ; 21 предварительного сжатия пружины; 22 — контргайка; 23 — гайка для регулирования натяжения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гусеницы.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sz="3600" spc="-50" dirty="0" smtClean="0">
                <a:solidFill>
                  <a:srgbClr val="343398"/>
                </a:solidFill>
                <a:latin typeface="Verdana"/>
              </a:rPr>
              <a:t>Поддерживающие ролики</a:t>
            </a:r>
            <a:r>
              <a:rPr lang="ru" spc="-5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spc="-5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529762"/>
            <a:ext cx="4929190" cy="3798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8300">
              <a:lnSpc>
                <a:spcPts val="1675"/>
              </a:lnSpc>
              <a:spcBef>
                <a:spcPts val="2725"/>
              </a:spcBef>
            </a:pPr>
            <a:r>
              <a:rPr lang="ru-RU" b="1" dirty="0" smtClean="0">
                <a:latin typeface="Verdana" pitchFamily="34" charset="0"/>
              </a:rPr>
              <a:t>Поддерживающие ролики устанавливают для уменьшения провисания верхней ветви гусеницы.</a:t>
            </a:r>
          </a:p>
          <a:p>
            <a:pPr marL="368300">
              <a:lnSpc>
                <a:spcPts val="1675"/>
              </a:lnSpc>
            </a:pPr>
            <a:r>
              <a:rPr lang="ru-RU" dirty="0" smtClean="0">
                <a:latin typeface="Verdana" pitchFamily="34" charset="0"/>
              </a:rPr>
              <a:t>В зависимости от длины гусеницы с каждой стороны трактора устанавливают по одному или по два ролика.</a:t>
            </a:r>
          </a:p>
          <a:p>
            <a:pPr marL="368300">
              <a:lnSpc>
                <a:spcPts val="1675"/>
              </a:lnSpc>
            </a:pPr>
            <a:r>
              <a:rPr lang="ru-RU" dirty="0" smtClean="0">
                <a:latin typeface="Verdana" pitchFamily="34" charset="0"/>
              </a:rPr>
              <a:t>Ролик вращается на двух шариковых подшипниках на оси, укрепленной на кронштейне, который установлен на раме трактора.</a:t>
            </a:r>
          </a:p>
          <a:p>
            <a:pPr marL="368300">
              <a:lnSpc>
                <a:spcPts val="1675"/>
              </a:lnSpc>
            </a:pPr>
            <a:r>
              <a:rPr lang="ru-RU" dirty="0" smtClean="0">
                <a:latin typeface="Verdana" pitchFamily="34" charset="0"/>
              </a:rPr>
              <a:t>Для уменьшения износов роликов и шума, на ролики иногда устанавливают бандажи из износостойкой резины.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14488"/>
            <a:ext cx="4000495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" sz="3600" b="1" spc="-50" dirty="0" smtClean="0">
                <a:solidFill>
                  <a:srgbClr val="343398"/>
                </a:solidFill>
                <a:latin typeface="Verdana"/>
              </a:rPr>
              <a:t>Опорные катки</a:t>
            </a:r>
            <a:r>
              <a:rPr lang="ru" b="1" spc="-50" dirty="0" smtClean="0">
                <a:solidFill>
                  <a:srgbClr val="343398"/>
                </a:solidFill>
                <a:latin typeface="Verdana"/>
              </a:rPr>
              <a:t/>
            </a:r>
            <a:br>
              <a:rPr lang="ru" b="1" spc="-50" dirty="0" smtClean="0">
                <a:solidFill>
                  <a:srgbClr val="343398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142984"/>
            <a:ext cx="8858280" cy="1627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75"/>
              </a:lnSpc>
            </a:pPr>
            <a:r>
              <a:rPr lang="ru-RU" sz="2400" b="1" dirty="0" smtClean="0">
                <a:latin typeface="Verdana" pitchFamily="34" charset="0"/>
              </a:rPr>
              <a:t>Опорные катки </a:t>
            </a:r>
            <a:r>
              <a:rPr lang="ru-RU" sz="2400" dirty="0" smtClean="0">
                <a:latin typeface="Verdana" pitchFamily="34" charset="0"/>
              </a:rPr>
              <a:t>жестко попарно укреплены на осях, вращающихся на роликовых подшипниках, которые установлены в балансирах.</a:t>
            </a:r>
          </a:p>
          <a:p>
            <a:pPr>
              <a:lnSpc>
                <a:spcPts val="1675"/>
              </a:lnSpc>
            </a:pPr>
            <a:r>
              <a:rPr lang="ru-RU" sz="2400" dirty="0" smtClean="0">
                <a:latin typeface="Verdana" pitchFamily="34" charset="0"/>
              </a:rPr>
              <a:t>Подшипники опорных катков смазываются жидким маслом, заливаемым в полость балансиров при помощи нагнетателя через отверстие, закрываемое пробкой.</a:t>
            </a:r>
            <a:endParaRPr lang="ru-RU" sz="2400" dirty="0">
              <a:latin typeface="Verdana" pitchFamily="34" charset="0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786058"/>
            <a:ext cx="7121548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556</Words>
  <PresentationFormat>Экран (4:3)</PresentationFormat>
  <Paragraphs>68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Назначение ходовой части гусеничного трактора </vt:lpstr>
      <vt:lpstr>Преимущества ходовой части гусеничного трактора </vt:lpstr>
      <vt:lpstr>Общая схема ходовой части ДТ-75 </vt:lpstr>
      <vt:lpstr>Гусеница правая </vt:lpstr>
      <vt:lpstr>Направляющее колесо с натяжным и амортизирующим устройством </vt:lpstr>
      <vt:lpstr>Натяжное устройство </vt:lpstr>
      <vt:lpstr>Поддерживающие ролики </vt:lpstr>
      <vt:lpstr>Опорные катки </vt:lpstr>
      <vt:lpstr>Ведущее колесо (звездочка) </vt:lpstr>
      <vt:lpstr>Устройство подвески </vt:lpstr>
      <vt:lpstr>Неисправности ходовой части гусеничного трактора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Userok</dc:creator>
  <cp:lastModifiedBy>Metod2</cp:lastModifiedBy>
  <cp:revision>12</cp:revision>
  <dcterms:created xsi:type="dcterms:W3CDTF">2018-06-16T07:41:42Z</dcterms:created>
  <dcterms:modified xsi:type="dcterms:W3CDTF">2021-12-07T06:01:18Z</dcterms:modified>
</cp:coreProperties>
</file>