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emf"/><Relationship Id="rId1" Type="http://schemas.openxmlformats.org/officeDocument/2006/relationships/image" Target="../media/image55.emf"/><Relationship Id="rId4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1168-DF64-48DB-9992-37D97FC37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067E-0A0A-4F76-B43D-A5A4B9EDB28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20D1-92C8-41EA-85CE-E3D1D3C62C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бщие методы решения уравнений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2804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 Если уравнение  </a:t>
            </a:r>
            <a:r>
              <a:rPr lang="en-US" sz="2400" b="1" i="1" smtClean="0">
                <a:solidFill>
                  <a:srgbClr val="993300"/>
                </a:solidFill>
                <a:latin typeface="Georgia" pitchFamily="18" charset="0"/>
              </a:rPr>
              <a:t>f(x)= 0 </a:t>
            </a: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 удалось преобразовать к виду </a:t>
            </a:r>
            <a:r>
              <a:rPr lang="en-US" sz="2400" b="1" i="1" smtClean="0">
                <a:solidFill>
                  <a:srgbClr val="993300"/>
                </a:solidFill>
                <a:latin typeface="Georgia" pitchFamily="18" charset="0"/>
              </a:rPr>
              <a:t>p(g(x)) = 0</a:t>
            </a: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, то нужно ввести новую переменную </a:t>
            </a:r>
            <a:r>
              <a:rPr lang="en-US" sz="2400" b="1" i="1" smtClean="0">
                <a:solidFill>
                  <a:srgbClr val="993300"/>
                </a:solidFill>
                <a:latin typeface="Georgia" pitchFamily="18" charset="0"/>
              </a:rPr>
              <a:t>u = g(x)</a:t>
            </a: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, решить уравнение </a:t>
            </a:r>
            <a:r>
              <a:rPr lang="en-US" sz="2400" b="1" i="1" smtClean="0">
                <a:solidFill>
                  <a:srgbClr val="993300"/>
                </a:solidFill>
                <a:latin typeface="Georgia" pitchFamily="18" charset="0"/>
              </a:rPr>
              <a:t>p(u)</a:t>
            </a: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 = 0, а затем решить совокупность уравнений: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где и  , и  ,… и   - корни уравнения р(и) = 0.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16013" y="4797425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1800">
              <a:latin typeface="Arial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636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17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Arial" charset="0"/>
                <a:cs typeface="Times New Roman" pitchFamily="18" charset="0"/>
              </a:rPr>
              <a:t>  </a:t>
            </a:r>
            <a:endParaRPr lang="ru-RU" sz="1800">
              <a:latin typeface="Arial" charset="0"/>
            </a:endParaRP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684213" y="319088"/>
            <a:ext cx="7488237" cy="1128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3600" b="1" i="1">
                <a:solidFill>
                  <a:srgbClr val="603000"/>
                </a:solidFill>
              </a:rPr>
              <a:t>3. </a:t>
            </a:r>
            <a:r>
              <a:rPr lang="ru-RU" sz="3200" b="1" i="1">
                <a:solidFill>
                  <a:srgbClr val="0033CC"/>
                </a:solidFill>
              </a:rPr>
              <a:t>Метод введения новой переменной.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6442" name="Object 10"/>
          <p:cNvGraphicFramePr>
            <a:graphicFrameLocks noChangeAspect="1"/>
          </p:cNvGraphicFramePr>
          <p:nvPr/>
        </p:nvGraphicFramePr>
        <p:xfrm>
          <a:off x="1547813" y="5516563"/>
          <a:ext cx="152400" cy="288925"/>
        </p:xfrm>
        <a:graphic>
          <a:graphicData uri="http://schemas.openxmlformats.org/presentationml/2006/ole">
            <p:oleObj spid="_x0000_s7170" name="Формула" r:id="rId3" imgW="88707" imgH="164742" progId="Equation.3">
              <p:embed/>
            </p:oleObj>
          </a:graphicData>
        </a:graphic>
      </p:graphicFrame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2051050" y="5516563"/>
          <a:ext cx="219075" cy="287337"/>
        </p:xfrm>
        <a:graphic>
          <a:graphicData uri="http://schemas.openxmlformats.org/presentationml/2006/ole">
            <p:oleObj spid="_x0000_s7171" name="Формула" r:id="rId4" imgW="126780" imgH="164814" progId="Equation.3">
              <p:embed/>
            </p:oleObj>
          </a:graphicData>
        </a:graphic>
      </p:graphicFrame>
      <p:sp>
        <p:nvSpPr>
          <p:cNvPr id="1434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2843213" y="5516563"/>
          <a:ext cx="249237" cy="287337"/>
        </p:xfrm>
        <a:graphic>
          <a:graphicData uri="http://schemas.openxmlformats.org/presentationml/2006/ole">
            <p:oleObj spid="_x0000_s7172" name="Формула" r:id="rId5" imgW="126835" imgH="139518" progId="Equation.3">
              <p:embed/>
            </p:oleObj>
          </a:graphicData>
        </a:graphic>
      </p:graphicFrame>
      <p:sp>
        <p:nvSpPr>
          <p:cNvPr id="1435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6448" name="Object 16"/>
          <p:cNvGraphicFramePr>
            <a:graphicFrameLocks noChangeAspect="1"/>
          </p:cNvGraphicFramePr>
          <p:nvPr/>
        </p:nvGraphicFramePr>
        <p:xfrm>
          <a:off x="5580063" y="3141663"/>
          <a:ext cx="1712912" cy="2232025"/>
        </p:xfrm>
        <a:graphic>
          <a:graphicData uri="http://schemas.openxmlformats.org/presentationml/2006/ole">
            <p:oleObj spid="_x0000_s7173" name="Формула" r:id="rId6" imgW="723586" imgH="939392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6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68313" y="452967"/>
            <a:ext cx="588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Пример </a:t>
            </a:r>
            <a:r>
              <a:rPr lang="en-US">
                <a:solidFill>
                  <a:srgbClr val="0070C0"/>
                </a:solidFill>
              </a:rPr>
              <a:t>5</a:t>
            </a:r>
            <a:r>
              <a:rPr lang="ru-RU">
                <a:solidFill>
                  <a:srgbClr val="0070C0"/>
                </a:solidFill>
              </a:rPr>
              <a:t>. </a:t>
            </a:r>
            <a:r>
              <a:rPr lang="ru-RU"/>
              <a:t>Решить уравнение </a:t>
            </a:r>
            <a:r>
              <a:rPr lang="ru-RU">
                <a:solidFill>
                  <a:srgbClr val="FF0000"/>
                </a:solidFill>
              </a:rPr>
              <a:t>4</a:t>
            </a:r>
            <a:r>
              <a:rPr lang="ru-RU" baseline="30000">
                <a:solidFill>
                  <a:srgbClr val="FF0000"/>
                </a:solidFill>
              </a:rPr>
              <a:t>х</a:t>
            </a:r>
            <a:r>
              <a:rPr lang="en-US">
                <a:solidFill>
                  <a:srgbClr val="FF0000"/>
                </a:solidFill>
              </a:rPr>
              <a:t> – </a:t>
            </a:r>
            <a:r>
              <a:rPr lang="ru-RU">
                <a:solidFill>
                  <a:srgbClr val="FF0000"/>
                </a:solidFill>
              </a:rPr>
              <a:t>10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·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2</a:t>
            </a:r>
            <a:r>
              <a:rPr lang="ru-RU" baseline="30000">
                <a:solidFill>
                  <a:srgbClr val="FF0000"/>
                </a:solidFill>
              </a:rPr>
              <a:t>х-1</a:t>
            </a:r>
            <a:r>
              <a:rPr lang="en-US" baseline="30000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24</a:t>
            </a:r>
            <a:r>
              <a:rPr lang="ru-RU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751" y="1071033"/>
            <a:ext cx="82089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4" y="1221317"/>
            <a:ext cx="1173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Решение. </a:t>
            </a: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6725" y="1655233"/>
            <a:ext cx="3221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  <a:r>
              <a:rPr lang="ru-RU" baseline="30000"/>
              <a:t>2х</a:t>
            </a:r>
            <a:r>
              <a:rPr lang="en-US"/>
              <a:t> – </a:t>
            </a:r>
            <a:r>
              <a:rPr lang="ru-RU"/>
              <a:t>5</a:t>
            </a:r>
            <a:r>
              <a:rPr lang="en-US"/>
              <a:t> </a:t>
            </a:r>
            <a:r>
              <a:rPr lang="ru-RU"/>
              <a:t>·</a:t>
            </a:r>
            <a:r>
              <a:rPr lang="en-US"/>
              <a:t> </a:t>
            </a:r>
            <a:r>
              <a:rPr lang="ru-RU"/>
              <a:t>2</a:t>
            </a:r>
            <a:r>
              <a:rPr lang="ru-RU" baseline="30000"/>
              <a:t>х</a:t>
            </a:r>
            <a:r>
              <a:rPr lang="en-US"/>
              <a:t> – </a:t>
            </a:r>
            <a:r>
              <a:rPr lang="ru-RU"/>
              <a:t>24</a:t>
            </a:r>
            <a:r>
              <a:rPr lang="en-US"/>
              <a:t> </a:t>
            </a:r>
            <a:r>
              <a:rPr lang="ru-RU"/>
              <a:t>=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76251" y="2112433"/>
            <a:ext cx="1290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  <a:r>
              <a:rPr lang="ru-RU" baseline="30000"/>
              <a:t>х</a:t>
            </a:r>
            <a:r>
              <a:rPr lang="en-US" baseline="30000"/>
              <a:t> </a:t>
            </a:r>
            <a:r>
              <a:rPr lang="ru-RU"/>
              <a:t>=</a:t>
            </a:r>
            <a:r>
              <a:rPr lang="en-US"/>
              <a:t> t</a:t>
            </a:r>
            <a:r>
              <a:rPr lang="ru-RU"/>
              <a:t>, </a:t>
            </a:r>
            <a:r>
              <a:rPr lang="en-US"/>
              <a:t>t</a:t>
            </a:r>
            <a:r>
              <a:rPr lang="ru-RU"/>
              <a:t> </a:t>
            </a:r>
            <a:r>
              <a:rPr lang="en-US"/>
              <a:t> </a:t>
            </a:r>
            <a:r>
              <a:rPr lang="ru-RU"/>
              <a:t>&gt;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68314" y="2546351"/>
            <a:ext cx="1611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ru-RU" baseline="30000"/>
              <a:t>2</a:t>
            </a:r>
            <a:r>
              <a:rPr lang="en-US"/>
              <a:t> –</a:t>
            </a:r>
            <a:r>
              <a:rPr lang="ru-RU"/>
              <a:t> 5</a:t>
            </a:r>
            <a:r>
              <a:rPr lang="en-US"/>
              <a:t>t –</a:t>
            </a:r>
            <a:r>
              <a:rPr lang="ru-RU"/>
              <a:t> 24</a:t>
            </a:r>
            <a:r>
              <a:rPr lang="en-US"/>
              <a:t> </a:t>
            </a:r>
            <a:r>
              <a:rPr lang="ru-RU"/>
              <a:t>=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20" name="Прямоугольник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5487" y="4869160"/>
            <a:ext cx="1093569" cy="492443"/>
          </a:xfrm>
          <a:prstGeom prst="rect">
            <a:avLst/>
          </a:prstGeom>
          <a:blipFill rotWithShape="1">
            <a:blip r:embed="rId2"/>
            <a:stretch>
              <a:fillRect l="-4444" t="-9836" r="-3889" b="-2295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2" y="3038013"/>
            <a:ext cx="1487908" cy="492443"/>
          </a:xfrm>
          <a:prstGeom prst="rect">
            <a:avLst/>
          </a:prstGeom>
          <a:blipFill rotWithShape="1">
            <a:blip r:embed="rId3"/>
            <a:stretch>
              <a:fillRect l="-3689"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3" y="3587904"/>
            <a:ext cx="840295" cy="492443"/>
          </a:xfrm>
          <a:prstGeom prst="rect">
            <a:avLst/>
          </a:prstGeom>
          <a:blipFill rotWithShape="1">
            <a:blip r:embed="rId4"/>
            <a:stretch>
              <a:fillRect t="-9836" r="-5109" b="-2295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3" y="3997219"/>
            <a:ext cx="768159" cy="49244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52669"/>
            <a:ext cx="5886400" cy="532112"/>
          </a:xfrm>
          <a:prstGeom prst="rect">
            <a:avLst/>
          </a:prstGeom>
          <a:blipFill rotWithShape="1">
            <a:blip r:embed="rId2"/>
            <a:stretch>
              <a:fillRect l="-933" t="-9231" b="-1538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751" y="1071033"/>
            <a:ext cx="82089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4" y="1221317"/>
            <a:ext cx="1173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Решение. </a:t>
            </a: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6725" y="1655233"/>
            <a:ext cx="3221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 </a:t>
            </a:r>
            <a:r>
              <a:rPr lang="ru-RU"/>
              <a:t>= </a:t>
            </a:r>
            <a:r>
              <a:rPr lang="en-US"/>
              <a:t>log</a:t>
            </a:r>
            <a:r>
              <a:rPr lang="ru-RU" baseline="-25000"/>
              <a:t>5 </a:t>
            </a:r>
            <a:r>
              <a:rPr lang="ru-RU"/>
              <a:t>х</a:t>
            </a:r>
            <a:r>
              <a:rPr lang="en-US"/>
              <a:t>;</a:t>
            </a:r>
            <a:endParaRPr lang="ru-RU"/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553" y="2112652"/>
            <a:ext cx="2624693" cy="804921"/>
          </a:xfrm>
          <a:prstGeom prst="rect">
            <a:avLst/>
          </a:prstGeom>
          <a:blipFill rotWithShape="1">
            <a:blip r:embed="rId3"/>
            <a:stretch>
              <a:fillRect l="-464" r="-116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68314" y="2925233"/>
            <a:ext cx="149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ru-RU" baseline="30000"/>
              <a:t>2</a:t>
            </a:r>
            <a:r>
              <a:rPr lang="en-US"/>
              <a:t> –</a:t>
            </a:r>
            <a:r>
              <a:rPr lang="ru-RU"/>
              <a:t> 2</a:t>
            </a:r>
            <a:r>
              <a:rPr lang="en-US"/>
              <a:t>t –</a:t>
            </a:r>
            <a:r>
              <a:rPr lang="ru-RU"/>
              <a:t> 3</a:t>
            </a:r>
            <a:r>
              <a:rPr lang="en-US"/>
              <a:t> </a:t>
            </a:r>
            <a:r>
              <a:rPr lang="ru-RU"/>
              <a:t>=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15925" y="4868333"/>
            <a:ext cx="172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Ответ:</a:t>
            </a:r>
            <a:r>
              <a:rPr lang="en-US">
                <a:solidFill>
                  <a:srgbClr val="0070C0"/>
                </a:solidFill>
              </a:rPr>
              <a:t>  </a:t>
            </a:r>
            <a:r>
              <a:rPr lang="ru-RU"/>
              <a:t>125</a:t>
            </a:r>
            <a:r>
              <a:rPr lang="en-US"/>
              <a:t>;</a:t>
            </a:r>
            <a:r>
              <a:rPr lang="ru-RU"/>
              <a:t> 0,2</a:t>
            </a:r>
            <a:r>
              <a:rPr lang="en-US"/>
              <a:t>.</a:t>
            </a:r>
            <a:endParaRPr lang="ru-RU"/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2" y="3417512"/>
            <a:ext cx="1487908" cy="492443"/>
          </a:xfrm>
          <a:prstGeom prst="rect">
            <a:avLst/>
          </a:prstGeom>
          <a:blipFill rotWithShape="1">
            <a:blip r:embed="rId4"/>
            <a:stretch>
              <a:fillRect l="-3689" t="-9836" b="-2295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6682" y="3844221"/>
            <a:ext cx="2287806" cy="537499"/>
          </a:xfrm>
          <a:prstGeom prst="rect">
            <a:avLst/>
          </a:prstGeom>
          <a:blipFill rotWithShape="1">
            <a:blip r:embed="rId5"/>
            <a:stretch>
              <a:fillRect l="-800" r="-1067" b="-22727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3" y="4376717"/>
            <a:ext cx="2727029" cy="492443"/>
          </a:xfrm>
          <a:prstGeom prst="rect">
            <a:avLst/>
          </a:prstGeom>
          <a:blipFill rotWithShape="1">
            <a:blip r:embed="rId6"/>
            <a:stretch>
              <a:fillRect b="-491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0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786050" y="428604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3600" b="1" i="1" dirty="0" smtClean="0">
                <a:solidFill>
                  <a:schemeClr val="accent2"/>
                </a:solidFill>
                <a:latin typeface="Times New Roman" pitchFamily="18" charset="0"/>
              </a:rPr>
              <a:t>Пример 7 </a:t>
            </a:r>
            <a:endParaRPr lang="ru-RU" altLang="ru-RU" sz="3600" b="1" i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59" name="Rectangle 33"/>
          <p:cNvSpPr>
            <a:spLocks noChangeArrowheads="1"/>
          </p:cNvSpPr>
          <p:nvPr/>
        </p:nvSpPr>
        <p:spPr bwMode="auto">
          <a:xfrm>
            <a:off x="755650" y="2525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539750" y="18748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altLang="ru-RU" sz="2400" b="1" i="1">
              <a:solidFill>
                <a:srgbClr val="333C4F"/>
              </a:solidFill>
              <a:latin typeface="Times New Roman" pitchFamily="18" charset="0"/>
            </a:endParaRPr>
          </a:p>
        </p:txBody>
      </p:sp>
      <p:graphicFrame>
        <p:nvGraphicFramePr>
          <p:cNvPr id="19461" name="Object 9"/>
          <p:cNvGraphicFramePr>
            <a:graphicFrameLocks noChangeAspect="1"/>
          </p:cNvGraphicFramePr>
          <p:nvPr/>
        </p:nvGraphicFramePr>
        <p:xfrm>
          <a:off x="5148263" y="3213100"/>
          <a:ext cx="244475" cy="458788"/>
        </p:xfrm>
        <a:graphic>
          <a:graphicData uri="http://schemas.openxmlformats.org/presentationml/2006/ole">
            <p:oleObj spid="_x0000_s8194" name="Формула" r:id="rId3" imgW="114151" imgH="215619" progId="Equation.3">
              <p:embed/>
            </p:oleObj>
          </a:graphicData>
        </a:graphic>
      </p:graphicFrame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5003800" y="3213100"/>
            <a:ext cx="272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ru-RU" sz="2400" b="1" i="1">
                <a:solidFill>
                  <a:srgbClr val="333C4F"/>
                </a:solidFill>
                <a:latin typeface="Times New Roman" pitchFamily="18" charset="0"/>
              </a:rPr>
              <a:t>не удовлетворяет</a:t>
            </a:r>
            <a:r>
              <a:rPr lang="ru-RU" altLang="ru-RU" sz="2400" b="1">
                <a:solidFill>
                  <a:srgbClr val="333C4F"/>
                </a:solidFill>
              </a:rPr>
              <a:t> </a:t>
            </a:r>
          </a:p>
        </p:txBody>
      </p:sp>
      <p:sp>
        <p:nvSpPr>
          <p:cNvPr id="19463" name="Rectangle 46"/>
          <p:cNvSpPr>
            <a:spLocks noChangeArrowheads="1"/>
          </p:cNvSpPr>
          <p:nvPr/>
        </p:nvSpPr>
        <p:spPr bwMode="auto">
          <a:xfrm>
            <a:off x="179388" y="3427413"/>
            <a:ext cx="227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ru-RU" sz="1200"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19464" name="Rectangle 67"/>
          <p:cNvSpPr>
            <a:spLocks noChangeArrowheads="1"/>
          </p:cNvSpPr>
          <p:nvPr/>
        </p:nvSpPr>
        <p:spPr bwMode="auto">
          <a:xfrm>
            <a:off x="250825" y="1557338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 altLang="ru-RU" sz="2400" b="1">
              <a:solidFill>
                <a:srgbClr val="333C4F"/>
              </a:solidFill>
              <a:latin typeface="Times New Roman" pitchFamily="18" charset="0"/>
            </a:endParaRPr>
          </a:p>
        </p:txBody>
      </p:sp>
      <p:graphicFrame>
        <p:nvGraphicFramePr>
          <p:cNvPr id="47117" name="Object 68"/>
          <p:cNvGraphicFramePr>
            <a:graphicFrameLocks noChangeAspect="1"/>
          </p:cNvGraphicFramePr>
          <p:nvPr/>
        </p:nvGraphicFramePr>
        <p:xfrm>
          <a:off x="1789113" y="1958975"/>
          <a:ext cx="1358900" cy="495300"/>
        </p:xfrm>
        <a:graphic>
          <a:graphicData uri="http://schemas.openxmlformats.org/presentationml/2006/ole">
            <p:oleObj spid="_x0000_s8195" name="Формула" r:id="rId4" imgW="558558" imgH="203112" progId="Equation.3">
              <p:embed/>
            </p:oleObj>
          </a:graphicData>
        </a:graphic>
      </p:graphicFrame>
      <p:sp>
        <p:nvSpPr>
          <p:cNvPr id="19466" name="Rectangle 67"/>
          <p:cNvSpPr>
            <a:spLocks noChangeArrowheads="1"/>
          </p:cNvSpPr>
          <p:nvPr/>
        </p:nvSpPr>
        <p:spPr bwMode="auto">
          <a:xfrm>
            <a:off x="1335088" y="2857500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ru-RU" altLang="ru-RU" sz="2400" b="1">
              <a:solidFill>
                <a:srgbClr val="333C4F"/>
              </a:solidFill>
              <a:latin typeface="Times New Roman" pitchFamily="18" charset="0"/>
            </a:endParaRPr>
          </a:p>
        </p:txBody>
      </p:sp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3995738" y="1916113"/>
          <a:ext cx="798512" cy="614362"/>
        </p:xfrm>
        <a:graphic>
          <a:graphicData uri="http://schemas.openxmlformats.org/presentationml/2006/ole">
            <p:oleObj spid="_x0000_s8196" name="Формула" r:id="rId5" imgW="330057" imgH="253890" progId="Equation.3">
              <p:embed/>
            </p:oleObj>
          </a:graphicData>
        </a:graphic>
      </p:graphicFrame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1835150" y="2565400"/>
          <a:ext cx="2535238" cy="493713"/>
        </p:xfrm>
        <a:graphic>
          <a:graphicData uri="http://schemas.openxmlformats.org/presentationml/2006/ole">
            <p:oleObj spid="_x0000_s8197" name="Формула" r:id="rId6" imgW="1040948" imgH="203112" progId="Equation.3">
              <p:embed/>
            </p:oleObj>
          </a:graphicData>
        </a:graphic>
      </p:graphicFrame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1835150" y="3213100"/>
          <a:ext cx="1049338" cy="525463"/>
        </p:xfrm>
        <a:graphic>
          <a:graphicData uri="http://schemas.openxmlformats.org/presentationml/2006/ole">
            <p:oleObj spid="_x0000_s8198" name="Формула" r:id="rId7" imgW="431613" imgH="215806" progId="Equation.3">
              <p:embed/>
            </p:oleObj>
          </a:graphicData>
        </a:graphic>
      </p:graphicFrame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1835150" y="3933825"/>
          <a:ext cx="1514475" cy="431800"/>
        </p:xfrm>
        <a:graphic>
          <a:graphicData uri="http://schemas.openxmlformats.org/presentationml/2006/ole">
            <p:oleObj spid="_x0000_s8199" name="Формула" r:id="rId8" imgW="621760" imgH="177646" progId="Equation.3">
              <p:embed/>
            </p:oleObj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1835150" y="4437063"/>
          <a:ext cx="3059113" cy="957262"/>
        </p:xfrm>
        <a:graphic>
          <a:graphicData uri="http://schemas.openxmlformats.org/presentationml/2006/ole">
            <p:oleObj spid="_x0000_s8200" name="Формула" r:id="rId9" imgW="1256755" imgH="393529" progId="Equation.3">
              <p:embed/>
            </p:oleObj>
          </a:graphicData>
        </a:graphic>
      </p:graphicFrame>
      <p:graphicFrame>
        <p:nvGraphicFramePr>
          <p:cNvPr id="47127" name="Object 23"/>
          <p:cNvGraphicFramePr>
            <a:graphicFrameLocks noChangeAspect="1"/>
          </p:cNvGraphicFramePr>
          <p:nvPr/>
        </p:nvGraphicFramePr>
        <p:xfrm>
          <a:off x="1763713" y="1341438"/>
          <a:ext cx="3741737" cy="493712"/>
        </p:xfrm>
        <a:graphic>
          <a:graphicData uri="http://schemas.openxmlformats.org/presentationml/2006/ole">
            <p:oleObj spid="_x0000_s8201" name="Формула" r:id="rId10" imgW="1536033" imgH="203112" progId="Equation.3">
              <p:embed/>
            </p:oleObj>
          </a:graphicData>
        </a:graphic>
      </p:graphicFrame>
      <p:graphicFrame>
        <p:nvGraphicFramePr>
          <p:cNvPr id="47128" name="Object 24"/>
          <p:cNvGraphicFramePr>
            <a:graphicFrameLocks noChangeAspect="1"/>
          </p:cNvGraphicFramePr>
          <p:nvPr/>
        </p:nvGraphicFramePr>
        <p:xfrm>
          <a:off x="3563938" y="3213100"/>
          <a:ext cx="1392237" cy="523875"/>
        </p:xfrm>
        <a:graphic>
          <a:graphicData uri="http://schemas.openxmlformats.org/presentationml/2006/ole">
            <p:oleObj spid="_x0000_s8202" name="Формула" r:id="rId11" imgW="571252" imgH="215806" progId="Equation.3">
              <p:embed/>
            </p:oleObj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7812088" y="3141663"/>
          <a:ext cx="798512" cy="614362"/>
        </p:xfrm>
        <a:graphic>
          <a:graphicData uri="http://schemas.openxmlformats.org/presentationml/2006/ole">
            <p:oleObj spid="_x0000_s8203" name="Формула" r:id="rId12" imgW="330057" imgH="253890" progId="Equation.3">
              <p:embed/>
            </p:oleObj>
          </a:graphicData>
        </a:graphic>
      </p:graphicFrame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1428750" y="5572125"/>
            <a:ext cx="153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ru-RU" altLang="ru-RU" sz="2800" b="1" i="1">
                <a:solidFill>
                  <a:srgbClr val="333C4F"/>
                </a:solidFill>
                <a:latin typeface="Times New Roman" pitchFamily="18" charset="0"/>
              </a:rPr>
              <a:t>Ответ:</a:t>
            </a:r>
            <a:r>
              <a:rPr lang="ru-RU" altLang="ru-RU" sz="2800" b="1">
                <a:solidFill>
                  <a:srgbClr val="333C4F"/>
                </a:solidFill>
              </a:rPr>
              <a:t> </a:t>
            </a:r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3032125" y="5286375"/>
          <a:ext cx="2565400" cy="957263"/>
        </p:xfrm>
        <a:graphic>
          <a:graphicData uri="http://schemas.openxmlformats.org/presentationml/2006/ole">
            <p:oleObj spid="_x0000_s8204" name="Формула" r:id="rId13" imgW="1054100" imgH="3937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dirty="0">
                <a:solidFill>
                  <a:srgbClr val="603000"/>
                </a:solidFill>
                <a:latin typeface="Georgia" pitchFamily="18" charset="0"/>
              </a:rPr>
              <a:t>4</a:t>
            </a:r>
            <a:r>
              <a:rPr lang="ru-RU" sz="3200" b="1" i="1" dirty="0" smtClean="0">
                <a:solidFill>
                  <a:srgbClr val="603000"/>
                </a:solidFill>
                <a:latin typeface="Georgia" pitchFamily="18" charset="0"/>
              </a:rPr>
              <a:t>. </a:t>
            </a:r>
            <a:r>
              <a:rPr lang="ru-RU" sz="3200" b="1" i="1" dirty="0" smtClean="0">
                <a:solidFill>
                  <a:srgbClr val="0033CC"/>
                </a:solidFill>
                <a:latin typeface="Georgia" pitchFamily="18" charset="0"/>
              </a:rPr>
              <a:t>Функционально-графический метод.</a:t>
            </a: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993300"/>
                </a:solidFill>
                <a:latin typeface="Georgia" pitchFamily="18" charset="0"/>
              </a:rPr>
              <a:t>Чтобы графически решить уравнение </a:t>
            </a:r>
            <a:r>
              <a:rPr lang="en-US" b="1" i="1" smtClean="0">
                <a:solidFill>
                  <a:srgbClr val="993300"/>
                </a:solidFill>
                <a:latin typeface="Georgia" pitchFamily="18" charset="0"/>
              </a:rPr>
              <a:t>f(x) = g(x) </a:t>
            </a:r>
            <a:r>
              <a:rPr lang="ru-RU" b="1" i="1" smtClean="0">
                <a:solidFill>
                  <a:srgbClr val="993300"/>
                </a:solidFill>
                <a:latin typeface="Georgia" pitchFamily="18" charset="0"/>
              </a:rPr>
              <a:t>нужно построить графики функций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993300"/>
                </a:solidFill>
                <a:latin typeface="Georgia" pitchFamily="18" charset="0"/>
              </a:rPr>
              <a:t>    у = </a:t>
            </a:r>
            <a:r>
              <a:rPr lang="en-US" b="1" i="1" smtClean="0">
                <a:solidFill>
                  <a:srgbClr val="993300"/>
                </a:solidFill>
                <a:latin typeface="Georgia" pitchFamily="18" charset="0"/>
              </a:rPr>
              <a:t>f(x)</a:t>
            </a:r>
            <a:r>
              <a:rPr lang="ru-RU" b="1" i="1" smtClean="0">
                <a:solidFill>
                  <a:srgbClr val="993300"/>
                </a:solidFill>
                <a:latin typeface="Georgia" pitchFamily="18" charset="0"/>
              </a:rPr>
              <a:t> и у = </a:t>
            </a:r>
            <a:r>
              <a:rPr lang="en-US" b="1" i="1" smtClean="0">
                <a:solidFill>
                  <a:srgbClr val="993300"/>
                </a:solidFill>
                <a:latin typeface="Georgia" pitchFamily="18" charset="0"/>
              </a:rPr>
              <a:t>g(x)</a:t>
            </a:r>
            <a:r>
              <a:rPr lang="ru-RU" b="1" i="1" smtClean="0">
                <a:solidFill>
                  <a:srgbClr val="993300"/>
                </a:solidFill>
                <a:latin typeface="Georgia" pitchFamily="18" charset="0"/>
              </a:rPr>
              <a:t> и найти точки их пересечения. Корнями уравнения служат абсциссы этих точек.</a:t>
            </a:r>
            <a:r>
              <a:rPr lang="en-US" b="1" i="1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endParaRPr lang="ru-RU" b="1" i="1" smtClean="0">
              <a:solidFill>
                <a:srgbClr val="9933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3213" y="425450"/>
            <a:ext cx="4338637" cy="425450"/>
            <a:chOff x="201" y="661"/>
            <a:chExt cx="2733" cy="268"/>
          </a:xfrm>
        </p:grpSpPr>
        <p:sp>
          <p:nvSpPr>
            <p:cNvPr id="19473" name="Text Box 3"/>
            <p:cNvSpPr txBox="1">
              <a:spLocks noChangeArrowheads="1"/>
            </p:cNvSpPr>
            <p:nvPr/>
          </p:nvSpPr>
          <p:spPr bwMode="auto">
            <a:xfrm>
              <a:off x="201" y="695"/>
              <a:ext cx="27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b="1">
                  <a:latin typeface="Arial" charset="0"/>
                </a:rPr>
                <a:t>1) Решить уравнение           =</a:t>
              </a:r>
              <a:r>
                <a:rPr lang="en-US" sz="1800" b="1">
                  <a:latin typeface="Arial" charset="0"/>
                </a:rPr>
                <a:t> </a:t>
              </a:r>
              <a:r>
                <a:rPr lang="en-US" sz="1800" b="1">
                  <a:latin typeface="Arial" charset="0"/>
                  <a:cs typeface="Arial" charset="0"/>
                </a:rPr>
                <a:t>| x – 2 |</a:t>
              </a:r>
            </a:p>
          </p:txBody>
        </p:sp>
        <p:graphicFrame>
          <p:nvGraphicFramePr>
            <p:cNvPr id="19474" name="Object 4"/>
            <p:cNvGraphicFramePr>
              <a:graphicFrameLocks noChangeAspect="1"/>
            </p:cNvGraphicFramePr>
            <p:nvPr/>
          </p:nvGraphicFramePr>
          <p:xfrm>
            <a:off x="1833" y="661"/>
            <a:ext cx="283" cy="268"/>
          </p:xfrm>
          <a:graphic>
            <a:graphicData uri="http://schemas.openxmlformats.org/presentationml/2006/ole">
              <p:oleObj spid="_x0000_s9221" name="Формула" r:id="rId3" imgW="241300" imgH="22860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912813" y="855663"/>
            <a:ext cx="7170737" cy="439737"/>
            <a:chOff x="585" y="1179"/>
            <a:chExt cx="4517" cy="277"/>
          </a:xfrm>
        </p:grpSpPr>
        <p:sp>
          <p:nvSpPr>
            <p:cNvPr id="19471" name="Text Box 6"/>
            <p:cNvSpPr txBox="1">
              <a:spLocks noChangeArrowheads="1"/>
            </p:cNvSpPr>
            <p:nvPr/>
          </p:nvSpPr>
          <p:spPr bwMode="auto">
            <a:xfrm>
              <a:off x="585" y="1225"/>
              <a:ext cx="45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b="1" i="1">
                  <a:latin typeface="Arial" charset="0"/>
                </a:rPr>
                <a:t>1</a:t>
              </a:r>
              <a:r>
                <a:rPr lang="ru-RU" sz="1800" b="1" i="1">
                  <a:latin typeface="Arial" charset="0"/>
                </a:rPr>
                <a:t> шаг</a:t>
              </a:r>
              <a:r>
                <a:rPr lang="ru-RU" sz="1800" b="1">
                  <a:latin typeface="Arial" charset="0"/>
                </a:rPr>
                <a:t>: построить графики функций у =           и у =</a:t>
              </a:r>
              <a:r>
                <a:rPr lang="en-US" sz="1800" b="1">
                  <a:latin typeface="Arial" charset="0"/>
                </a:rPr>
                <a:t> | x – 2 |</a:t>
              </a:r>
              <a:endParaRPr lang="ru-RU" sz="1800" b="1">
                <a:latin typeface="Arial" charset="0"/>
              </a:endParaRPr>
            </a:p>
          </p:txBody>
        </p:sp>
        <p:graphicFrame>
          <p:nvGraphicFramePr>
            <p:cNvPr id="19472" name="Object 7"/>
            <p:cNvGraphicFramePr>
              <a:graphicFrameLocks noChangeAspect="1"/>
            </p:cNvGraphicFramePr>
            <p:nvPr/>
          </p:nvGraphicFramePr>
          <p:xfrm>
            <a:off x="3472" y="1179"/>
            <a:ext cx="316" cy="268"/>
          </p:xfrm>
          <a:graphic>
            <a:graphicData uri="http://schemas.openxmlformats.org/presentationml/2006/ole">
              <p:oleObj spid="_x0000_s9220" name="Формула" r:id="rId4" imgW="241300" imgH="228600" progId="Equation.3">
                <p:embed/>
              </p:oleObj>
            </a:graphicData>
          </a:graphic>
        </p:graphicFrame>
      </p:grp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912813" y="1420813"/>
            <a:ext cx="79406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1800" b="1" i="1">
              <a:latin typeface="Arial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i="1">
                <a:latin typeface="Arial" charset="0"/>
              </a:rPr>
              <a:t>2</a:t>
            </a:r>
            <a:r>
              <a:rPr lang="ru-RU" sz="1800" b="1" i="1">
                <a:latin typeface="Arial" charset="0"/>
              </a:rPr>
              <a:t> шаг:</a:t>
            </a:r>
            <a:r>
              <a:rPr lang="ru-RU" sz="1800" b="1">
                <a:latin typeface="Arial" charset="0"/>
              </a:rPr>
              <a:t> найти абсциссы точек (или точки) пересечения графиков</a:t>
            </a:r>
          </a:p>
        </p:txBody>
      </p:sp>
      <p:pic>
        <p:nvPicPr>
          <p:cNvPr id="164873" name="Picture 9"/>
          <p:cNvPicPr>
            <a:picLocks noChangeAspect="1" noChangeArrowheads="1"/>
          </p:cNvPicPr>
          <p:nvPr/>
        </p:nvPicPr>
        <p:blipFill>
          <a:blip r:embed="rId5"/>
          <a:srcRect b="19023"/>
          <a:stretch>
            <a:fillRect/>
          </a:stretch>
        </p:blipFill>
        <p:spPr bwMode="auto">
          <a:xfrm>
            <a:off x="474663" y="2471738"/>
            <a:ext cx="40386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874" name="Arc 10"/>
          <p:cNvSpPr>
            <a:spLocks/>
          </p:cNvSpPr>
          <p:nvPr/>
        </p:nvSpPr>
        <p:spPr bwMode="auto">
          <a:xfrm rot="10800000" flipV="1">
            <a:off x="1830388" y="5068888"/>
            <a:ext cx="3817937" cy="885825"/>
          </a:xfrm>
          <a:custGeom>
            <a:avLst/>
            <a:gdLst>
              <a:gd name="T0" fmla="*/ 127345698 w 21600"/>
              <a:gd name="T1" fmla="*/ 0 h 21212"/>
              <a:gd name="T2" fmla="*/ 674844580 w 21600"/>
              <a:gd name="T3" fmla="*/ 36992548 h 21212"/>
              <a:gd name="T4" fmla="*/ 0 w 21600"/>
              <a:gd name="T5" fmla="*/ 36992548 h 212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12" fill="none" extrusionOk="0">
                <a:moveTo>
                  <a:pt x="4075" y="0"/>
                </a:moveTo>
                <a:cubicBezTo>
                  <a:pt x="14247" y="1954"/>
                  <a:pt x="21600" y="10854"/>
                  <a:pt x="21600" y="21212"/>
                </a:cubicBezTo>
              </a:path>
              <a:path w="21600" h="21212" stroke="0" extrusionOk="0">
                <a:moveTo>
                  <a:pt x="4075" y="0"/>
                </a:moveTo>
                <a:cubicBezTo>
                  <a:pt x="14247" y="1954"/>
                  <a:pt x="21600" y="10854"/>
                  <a:pt x="21600" y="21212"/>
                </a:cubicBezTo>
                <a:lnTo>
                  <a:pt x="0" y="21212"/>
                </a:lnTo>
                <a:lnTo>
                  <a:pt x="4075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 flipH="1" flipV="1">
            <a:off x="3308350" y="5238750"/>
            <a:ext cx="15875" cy="72707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176213" y="3592513"/>
            <a:ext cx="2408237" cy="2359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4403725" y="4529138"/>
          <a:ext cx="1092200" cy="438150"/>
        </p:xfrm>
        <a:graphic>
          <a:graphicData uri="http://schemas.openxmlformats.org/presentationml/2006/ole">
            <p:oleObj spid="_x0000_s9218" name="Формула" r:id="rId6" imgW="466641" imgH="219143" progId="Equation.3">
              <p:embed/>
            </p:oleObj>
          </a:graphicData>
        </a:graphic>
      </p:graphicFrame>
      <p:graphicFrame>
        <p:nvGraphicFramePr>
          <p:cNvPr id="164878" name="Object 14"/>
          <p:cNvGraphicFramePr>
            <a:graphicFrameLocks noChangeAspect="1"/>
          </p:cNvGraphicFramePr>
          <p:nvPr/>
        </p:nvGraphicFramePr>
        <p:xfrm>
          <a:off x="3676650" y="3221038"/>
          <a:ext cx="1408113" cy="463550"/>
        </p:xfrm>
        <a:graphic>
          <a:graphicData uri="http://schemas.openxmlformats.org/presentationml/2006/ole">
            <p:oleObj spid="_x0000_s9219" name="Формула" r:id="rId7" imgW="600159" imgH="238057" progId="Equation.3">
              <p:embed/>
            </p:oleObj>
          </a:graphicData>
        </a:graphic>
      </p:graphicFrame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5199063" y="5862638"/>
            <a:ext cx="369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i="1">
                <a:latin typeface="Arial" charset="0"/>
              </a:rPr>
              <a:t>Ответ:</a:t>
            </a:r>
            <a:r>
              <a:rPr lang="ru-RU" sz="2400" b="1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x</a:t>
            </a:r>
            <a:r>
              <a:rPr lang="en-US" sz="2400" b="1" baseline="-25000">
                <a:latin typeface="Arial" charset="0"/>
              </a:rPr>
              <a:t>1</a:t>
            </a:r>
            <a:r>
              <a:rPr lang="en-US" sz="2400" b="1">
                <a:latin typeface="Arial" charset="0"/>
              </a:rPr>
              <a:t> = 1,  </a:t>
            </a:r>
            <a:r>
              <a:rPr lang="ru-RU" sz="2400" b="1">
                <a:latin typeface="Arial" charset="0"/>
              </a:rPr>
              <a:t>х</a:t>
            </a:r>
            <a:r>
              <a:rPr lang="en-US" sz="2400" b="1" baseline="-25000">
                <a:latin typeface="Arial" charset="0"/>
              </a:rPr>
              <a:t>2</a:t>
            </a:r>
            <a:r>
              <a:rPr lang="ru-RU" sz="2400" b="1">
                <a:latin typeface="Arial" charset="0"/>
              </a:rPr>
              <a:t> = 4</a:t>
            </a:r>
          </a:p>
        </p:txBody>
      </p:sp>
      <p:sp>
        <p:nvSpPr>
          <p:cNvPr id="164880" name="Line 16"/>
          <p:cNvSpPr>
            <a:spLocks noChangeShapeType="1"/>
          </p:cNvSpPr>
          <p:nvPr/>
        </p:nvSpPr>
        <p:spPr bwMode="auto">
          <a:xfrm flipH="1">
            <a:off x="2581275" y="3708400"/>
            <a:ext cx="2181225" cy="22558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 flipH="1" flipV="1">
            <a:off x="2187575" y="5556250"/>
            <a:ext cx="1588" cy="37941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4787900" y="188913"/>
            <a:ext cx="40322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sz="3200" b="1" i="1" dirty="0">
                <a:solidFill>
                  <a:srgbClr val="993300"/>
                </a:solidFill>
              </a:rPr>
              <a:t>Пример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/>
      <p:bldP spid="164874" grpId="0" animBg="1"/>
      <p:bldP spid="164875" grpId="0" animBg="1"/>
      <p:bldP spid="164876" grpId="0" animBg="1"/>
      <p:bldP spid="164879" grpId="0"/>
      <p:bldP spid="164880" grpId="0" animBg="1"/>
      <p:bldP spid="1648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89025" y="406400"/>
            <a:ext cx="7329488" cy="495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Графические методы решения уравнений</a:t>
            </a:r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 flipH="1">
            <a:off x="1739900" y="928688"/>
            <a:ext cx="233363" cy="8286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>
            <a:off x="5757863" y="912813"/>
            <a:ext cx="246062" cy="9159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79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825" y="1741488"/>
            <a:ext cx="2684463" cy="45116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Построение графиков функций левой и правой частей уравнения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(решением является абсциссы точек (точки) пересечения графиков)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3306763" y="1814513"/>
            <a:ext cx="5484812" cy="8604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Функционально – графические методы</a:t>
            </a:r>
            <a:endParaRPr lang="ru-RU" sz="24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 flipH="1">
            <a:off x="4768850" y="2668588"/>
            <a:ext cx="349250" cy="568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6842125" y="2681288"/>
            <a:ext cx="319088" cy="596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1801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381375" y="3221038"/>
            <a:ext cx="2684463" cy="3416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Использование свойств  функций левой и правой частей уравнения 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(монотонность, четность, нечетность)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6223000" y="3248025"/>
            <a:ext cx="2684463" cy="26860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Использование ограниченности функций левой и правой частей уравнения</a:t>
            </a: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(метод оценки)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795" grpId="0" animBg="1"/>
      <p:bldP spid="161796" grpId="0" animBg="1"/>
      <p:bldP spid="161797" grpId="0" animBg="1"/>
      <p:bldP spid="161798" grpId="0" animBg="1"/>
      <p:bldP spid="161799" grpId="0" animBg="1"/>
      <p:bldP spid="161800" grpId="0" animBg="1"/>
      <p:bldP spid="161801" grpId="0" animBg="1"/>
      <p:bldP spid="1618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30638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3706813"/>
            <a:ext cx="973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9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971550" y="2965450"/>
            <a:ext cx="77771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b="1" i="1">
                <a:solidFill>
                  <a:srgbClr val="993300"/>
                </a:solidFill>
              </a:rPr>
              <a:t>Рассмотрим функцию у = х</a:t>
            </a:r>
            <a:r>
              <a:rPr lang="en-US" b="1" i="1">
                <a:solidFill>
                  <a:srgbClr val="993300"/>
                </a:solidFill>
              </a:rPr>
              <a:t>²</a:t>
            </a:r>
            <a:r>
              <a:rPr lang="ru-RU" b="1" i="1">
                <a:solidFill>
                  <a:srgbClr val="993300"/>
                </a:solidFill>
              </a:rPr>
              <a:t> - 2х + 2. Её графиком является парабола, ветви которой направлены вверх.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b="1" i="1">
                <a:solidFill>
                  <a:srgbClr val="993300"/>
                </a:solidFill>
              </a:rPr>
              <a:t>    В вершине параболы функция достигает своего наименьшего значения.</a:t>
            </a:r>
            <a:endParaRPr lang="en-US" b="1" i="1">
              <a:solidFill>
                <a:srgbClr val="9933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16013" y="43164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Arial" charset="0"/>
            </a:endParaRP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5554662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ru-RU" sz="3200" b="1" i="1" dirty="0" smtClean="0">
                <a:solidFill>
                  <a:srgbClr val="993300"/>
                </a:solidFill>
                <a:latin typeface="Georgia" pitchFamily="18" charset="0"/>
              </a:rPr>
              <a:t>Пример </a:t>
            </a:r>
            <a:r>
              <a:rPr lang="ru-RU" sz="3200" b="1" i="1" dirty="0">
                <a:solidFill>
                  <a:srgbClr val="993300"/>
                </a:solidFill>
                <a:latin typeface="Georgia" pitchFamily="18" charset="0"/>
              </a:rPr>
              <a:t>9</a:t>
            </a:r>
            <a:endParaRPr lang="ru-RU" sz="3200" b="1" i="1" dirty="0" smtClean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669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604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33CC"/>
                </a:solidFill>
                <a:latin typeface="Georgia" pitchFamily="18" charset="0"/>
              </a:rPr>
              <a:t>Решить уравнение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-684213" y="29241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6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6933" name="Object 21"/>
          <p:cNvGraphicFramePr>
            <a:graphicFrameLocks noChangeAspect="1"/>
          </p:cNvGraphicFramePr>
          <p:nvPr/>
        </p:nvGraphicFramePr>
        <p:xfrm>
          <a:off x="2484438" y="2133600"/>
          <a:ext cx="4752975" cy="698500"/>
        </p:xfrm>
        <a:graphic>
          <a:graphicData uri="http://schemas.openxmlformats.org/presentationml/2006/ole">
            <p:oleObj spid="_x0000_s10242" name="Формула" r:id="rId3" imgW="1358310" imgH="203112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30638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3706813"/>
            <a:ext cx="973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9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971550" y="3149600"/>
            <a:ext cx="7777163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b="1" i="1">
                <a:solidFill>
                  <a:srgbClr val="993300"/>
                </a:solidFill>
              </a:rPr>
              <a:t>Для  функции у = х</a:t>
            </a:r>
            <a:r>
              <a:rPr lang="en-US" b="1" i="1">
                <a:solidFill>
                  <a:srgbClr val="993300"/>
                </a:solidFill>
              </a:rPr>
              <a:t>²</a:t>
            </a:r>
            <a:r>
              <a:rPr lang="ru-RU" b="1" i="1">
                <a:solidFill>
                  <a:srgbClr val="993300"/>
                </a:solidFill>
              </a:rPr>
              <a:t> - 2х + 2 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b="1" i="1">
                <a:solidFill>
                  <a:srgbClr val="993300"/>
                </a:solidFill>
              </a:rPr>
              <a:t>Функция у = </a:t>
            </a:r>
            <a:r>
              <a:rPr lang="en-US" b="1" i="1">
                <a:solidFill>
                  <a:srgbClr val="993300"/>
                </a:solidFill>
              </a:rPr>
              <a:t>cos 2</a:t>
            </a:r>
            <a:r>
              <a:rPr lang="el-GR" b="1" i="1">
                <a:solidFill>
                  <a:srgbClr val="993300"/>
                </a:solidFill>
              </a:rPr>
              <a:t>π</a:t>
            </a:r>
            <a:r>
              <a:rPr lang="en-US" b="1" i="1">
                <a:solidFill>
                  <a:srgbClr val="993300"/>
                </a:solidFill>
              </a:rPr>
              <a:t>x</a:t>
            </a:r>
            <a:r>
              <a:rPr lang="ru-RU" b="1" i="1">
                <a:solidFill>
                  <a:srgbClr val="993300"/>
                </a:solidFill>
              </a:rPr>
              <a:t>  обладает свойством: </a:t>
            </a:r>
            <a:endParaRPr lang="el-GR" b="1" i="1">
              <a:solidFill>
                <a:srgbClr val="9933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116013" y="43164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Arial" charset="0"/>
            </a:endParaRP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5554662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     </a:t>
            </a:r>
            <a:r>
              <a:rPr lang="ru-RU" sz="3200" b="1" i="1" dirty="0" smtClean="0">
                <a:solidFill>
                  <a:srgbClr val="993300"/>
                </a:solidFill>
                <a:latin typeface="Georgia" pitchFamily="18" charset="0"/>
              </a:rPr>
              <a:t>Пример </a:t>
            </a:r>
            <a:r>
              <a:rPr lang="ru-RU" sz="3200" b="1" i="1" dirty="0">
                <a:solidFill>
                  <a:srgbClr val="993300"/>
                </a:solidFill>
                <a:latin typeface="Georgia" pitchFamily="18" charset="0"/>
              </a:rPr>
              <a:t>9</a:t>
            </a:r>
            <a:endParaRPr lang="ru-RU" sz="3200" b="1" i="1" dirty="0" smtClean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604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Найдём координаты вершины параболы.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rgbClr val="993300"/>
              </a:solidFill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-684213" y="29241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1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0004" name="Object 20"/>
          <p:cNvGraphicFramePr>
            <a:graphicFrameLocks noChangeAspect="1"/>
          </p:cNvGraphicFramePr>
          <p:nvPr/>
        </p:nvGraphicFramePr>
        <p:xfrm>
          <a:off x="1116013" y="1989138"/>
          <a:ext cx="3529012" cy="977900"/>
        </p:xfrm>
        <a:graphic>
          <a:graphicData uri="http://schemas.openxmlformats.org/presentationml/2006/ole">
            <p:oleObj spid="_x0000_s11266" name="Формула" r:id="rId3" imgW="1409088" imgH="393529" progId="Equation.3">
              <p:embed/>
            </p:oleObj>
          </a:graphicData>
        </a:graphic>
      </p:graphicFrame>
      <p:sp>
        <p:nvSpPr>
          <p:cNvPr id="23573" name="Rectangle 2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0006" name="Object 22"/>
          <p:cNvGraphicFramePr>
            <a:graphicFrameLocks noChangeAspect="1"/>
          </p:cNvGraphicFramePr>
          <p:nvPr/>
        </p:nvGraphicFramePr>
        <p:xfrm>
          <a:off x="5364163" y="2060575"/>
          <a:ext cx="1223962" cy="885825"/>
        </p:xfrm>
        <a:graphic>
          <a:graphicData uri="http://schemas.openxmlformats.org/presentationml/2006/ole">
            <p:oleObj spid="_x0000_s11267" name="Формула" r:id="rId4" imgW="279279" imgH="203112" progId="Equation.3">
              <p:embed/>
            </p:oleObj>
          </a:graphicData>
        </a:graphic>
      </p:graphicFrame>
      <p:sp>
        <p:nvSpPr>
          <p:cNvPr id="23575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0008" name="Object 24"/>
          <p:cNvGraphicFramePr>
            <a:graphicFrameLocks noChangeAspect="1"/>
          </p:cNvGraphicFramePr>
          <p:nvPr/>
        </p:nvGraphicFramePr>
        <p:xfrm>
          <a:off x="6516688" y="3141663"/>
          <a:ext cx="1727200" cy="636587"/>
        </p:xfrm>
        <a:graphic>
          <a:graphicData uri="http://schemas.openxmlformats.org/presentationml/2006/ole">
            <p:oleObj spid="_x0000_s11268" name="Формула" r:id="rId5" imgW="622030" imgH="228501" progId="Equation.3">
              <p:embed/>
            </p:oleObj>
          </a:graphicData>
        </a:graphic>
      </p:graphicFrame>
      <p:sp>
        <p:nvSpPr>
          <p:cNvPr id="23577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0010" name="Object 26"/>
          <p:cNvGraphicFramePr>
            <a:graphicFrameLocks noChangeAspect="1"/>
          </p:cNvGraphicFramePr>
          <p:nvPr/>
        </p:nvGraphicFramePr>
        <p:xfrm>
          <a:off x="3911600" y="4076700"/>
          <a:ext cx="1895475" cy="720725"/>
        </p:xfrm>
        <a:graphic>
          <a:graphicData uri="http://schemas.openxmlformats.org/presentationml/2006/ole">
            <p:oleObj spid="_x0000_s11269" name="Формула" r:id="rId6" imgW="5969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0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30638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3706813"/>
            <a:ext cx="9731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9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116013" y="2536825"/>
            <a:ext cx="734377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b="1" i="1" dirty="0">
                <a:solidFill>
                  <a:srgbClr val="993300"/>
                </a:solidFill>
              </a:rPr>
              <a:t>    </a:t>
            </a:r>
            <a:r>
              <a:rPr lang="ru-RU" sz="3200" b="1" i="1" dirty="0" err="1">
                <a:solidFill>
                  <a:srgbClr val="0033CC"/>
                </a:solidFill>
              </a:rPr>
              <a:t>х</a:t>
            </a:r>
            <a:r>
              <a:rPr lang="en-US" sz="3200" b="1" i="1" dirty="0">
                <a:solidFill>
                  <a:srgbClr val="0033CC"/>
                </a:solidFill>
              </a:rPr>
              <a:t>²</a:t>
            </a:r>
            <a:r>
              <a:rPr lang="ru-RU" sz="3200" b="1" i="1" dirty="0">
                <a:solidFill>
                  <a:srgbClr val="0033CC"/>
                </a:solidFill>
              </a:rPr>
              <a:t> - 2х + 2 = 1, 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3200" b="1" i="1" dirty="0">
                <a:solidFill>
                  <a:srgbClr val="0033CC"/>
                </a:solidFill>
              </a:rPr>
              <a:t>    </a:t>
            </a:r>
            <a:r>
              <a:rPr lang="en-US" sz="3200" b="1" i="1" dirty="0" err="1">
                <a:solidFill>
                  <a:srgbClr val="0033CC"/>
                </a:solidFill>
              </a:rPr>
              <a:t>cos</a:t>
            </a:r>
            <a:r>
              <a:rPr lang="en-US" sz="3200" b="1" i="1" dirty="0">
                <a:solidFill>
                  <a:srgbClr val="0033CC"/>
                </a:solidFill>
              </a:rPr>
              <a:t> 2</a:t>
            </a:r>
            <a:r>
              <a:rPr lang="el-GR" sz="3200" b="1" i="1" dirty="0">
                <a:solidFill>
                  <a:srgbClr val="0033CC"/>
                </a:solidFill>
              </a:rPr>
              <a:t>π</a:t>
            </a:r>
            <a:r>
              <a:rPr lang="en-US" sz="3200" b="1" i="1" dirty="0">
                <a:solidFill>
                  <a:srgbClr val="0033CC"/>
                </a:solidFill>
              </a:rPr>
              <a:t>x</a:t>
            </a:r>
            <a:r>
              <a:rPr lang="ru-RU" sz="3200" b="1" i="1" dirty="0">
                <a:solidFill>
                  <a:srgbClr val="0033CC"/>
                </a:solidFill>
              </a:rPr>
              <a:t> = 1.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993300"/>
                </a:solidFill>
              </a:rPr>
              <a:t>      Решив </a:t>
            </a:r>
            <a:r>
              <a:rPr lang="ru-RU" sz="2400" b="1" i="1" dirty="0">
                <a:solidFill>
                  <a:srgbClr val="993300"/>
                </a:solidFill>
              </a:rPr>
              <a:t>1 уравнение получили: </a:t>
            </a:r>
            <a:r>
              <a:rPr lang="ru-RU" sz="2400" b="1" i="1" dirty="0" err="1">
                <a:solidFill>
                  <a:srgbClr val="993300"/>
                </a:solidFill>
              </a:rPr>
              <a:t>х</a:t>
            </a:r>
            <a:r>
              <a:rPr lang="ru-RU" sz="2400" b="1" i="1" dirty="0">
                <a:solidFill>
                  <a:srgbClr val="993300"/>
                </a:solidFill>
              </a:rPr>
              <a:t> = 1. Это </a:t>
            </a:r>
            <a:r>
              <a:rPr lang="ru-RU" sz="2400" b="1" i="1" dirty="0" smtClean="0">
                <a:solidFill>
                  <a:srgbClr val="993300"/>
                </a:solidFill>
              </a:rPr>
              <a:t>значение удовлетворяет </a:t>
            </a:r>
            <a:r>
              <a:rPr lang="ru-RU" sz="2400" b="1" i="1" dirty="0">
                <a:solidFill>
                  <a:srgbClr val="993300"/>
                </a:solidFill>
              </a:rPr>
              <a:t>и 2 уравнению системы, следовательно, является единственным корнем заданного уравнения.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sz="2800" b="1" i="1" dirty="0">
                <a:solidFill>
                  <a:srgbClr val="0033CC"/>
                </a:solidFill>
              </a:rPr>
              <a:t>                                    </a:t>
            </a:r>
            <a:endParaRPr lang="ru-RU" sz="2800" b="1" i="1" dirty="0">
              <a:solidFill>
                <a:srgbClr val="993300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endParaRPr lang="ru-RU" b="1" i="1" dirty="0">
              <a:solidFill>
                <a:srgbClr val="993300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endParaRPr lang="el-GR" sz="3200" b="1" i="1" dirty="0">
              <a:solidFill>
                <a:srgbClr val="9933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116013" y="43164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Arial" charset="0"/>
            </a:endParaRPr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title"/>
          </p:nvPr>
        </p:nvSpPr>
        <p:spPr>
          <a:xfrm>
            <a:off x="1571604" y="285728"/>
            <a:ext cx="5554662" cy="1143000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rgbClr val="993300"/>
                </a:solidFill>
                <a:latin typeface="Georgia" pitchFamily="18" charset="0"/>
              </a:rPr>
              <a:t>Пример </a:t>
            </a:r>
            <a:r>
              <a:rPr lang="ru-RU" sz="3200" b="1" i="1" dirty="0">
                <a:solidFill>
                  <a:srgbClr val="993300"/>
                </a:solidFill>
                <a:latin typeface="Georgia" pitchFamily="18" charset="0"/>
              </a:rPr>
              <a:t>9</a:t>
            </a:r>
            <a:endParaRPr lang="ru-RU" sz="3200" b="1" i="1" dirty="0" smtClean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71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6048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Задача сводится к решению системы уравнений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>
              <a:solidFill>
                <a:srgbClr val="993300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-684213" y="29241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1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-1549400" y="3213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6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7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8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1035" name="AutoShape 27"/>
          <p:cNvSpPr>
            <a:spLocks/>
          </p:cNvSpPr>
          <p:nvPr/>
        </p:nvSpPr>
        <p:spPr bwMode="auto">
          <a:xfrm>
            <a:off x="1214414" y="2714620"/>
            <a:ext cx="144462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036" name="Rectangle 28"/>
          <p:cNvSpPr>
            <a:spLocks noChangeArrowheads="1"/>
          </p:cNvSpPr>
          <p:nvPr/>
        </p:nvSpPr>
        <p:spPr bwMode="auto">
          <a:xfrm>
            <a:off x="4572000" y="5949950"/>
            <a:ext cx="28082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ru-RU" sz="2400" b="1" i="1" dirty="0">
                <a:solidFill>
                  <a:srgbClr val="0033CC"/>
                </a:solidFill>
              </a:rPr>
              <a:t>Ответ: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1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/>
      <p:bldP spid="171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b="1" i="1" dirty="0" smtClean="0">
                <a:solidFill>
                  <a:srgbClr val="993300"/>
                </a:solidFill>
                <a:latin typeface="Georgia" pitchFamily="18" charset="0"/>
              </a:rPr>
              <a:t>Общие методы решения уравнений: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307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Замена уравнения </a:t>
            </a:r>
            <a:r>
              <a:rPr lang="en-US" b="1" i="1" dirty="0" smtClean="0">
                <a:solidFill>
                  <a:srgbClr val="0033CC"/>
                </a:solidFill>
                <a:latin typeface="Georgia" pitchFamily="18" charset="0"/>
              </a:rPr>
              <a:t>h(f(x)) = h(g(x)) </a:t>
            </a: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уравнением </a:t>
            </a:r>
            <a:r>
              <a:rPr lang="en-US" b="1" i="1" dirty="0" smtClean="0">
                <a:solidFill>
                  <a:srgbClr val="0033CC"/>
                </a:solidFill>
                <a:latin typeface="Georgia" pitchFamily="18" charset="0"/>
              </a:rPr>
              <a:t> f(x) = g(x</a:t>
            </a:r>
            <a:r>
              <a:rPr lang="en-US" b="1" i="1" dirty="0" smtClean="0">
                <a:solidFill>
                  <a:srgbClr val="0033CC"/>
                </a:solidFill>
                <a:latin typeface="Georgia" pitchFamily="18" charset="0"/>
              </a:rPr>
              <a:t>)</a:t>
            </a:r>
            <a:endParaRPr lang="ru-RU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Метод разложения на </a:t>
            </a: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множители</a:t>
            </a:r>
            <a:endParaRPr lang="ru-RU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Метод введения новой </a:t>
            </a: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переменной</a:t>
            </a:r>
            <a:endParaRPr lang="ru-RU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Функционально-графический </a:t>
            </a:r>
            <a:r>
              <a:rPr lang="ru-RU" b="1" i="1" dirty="0" smtClean="0">
                <a:solidFill>
                  <a:srgbClr val="0033CC"/>
                </a:solidFill>
                <a:latin typeface="Georgia" pitchFamily="18" charset="0"/>
              </a:rPr>
              <a:t>метод</a:t>
            </a:r>
            <a:endParaRPr lang="ru-RU" b="1" i="1" dirty="0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dirty="0" smtClean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Домашнее задание: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конспект;</a:t>
            </a:r>
          </a:p>
          <a:p>
            <a:r>
              <a:rPr lang="ru-RU" dirty="0" smtClean="0"/>
              <a:t>Решить уравнения: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3071834" cy="58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71876"/>
            <a:ext cx="49571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071942"/>
            <a:ext cx="2857520" cy="44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643446"/>
            <a:ext cx="3571900" cy="95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5857892"/>
            <a:ext cx="272376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2804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u="sng" dirty="0" smtClean="0">
                <a:solidFill>
                  <a:srgbClr val="993300"/>
                </a:solidFill>
                <a:latin typeface="Georgia" pitchFamily="18" charset="0"/>
              </a:rPr>
              <a:t>Этот метод мы применяем: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при решении показательных уравнений, когда переходили от уравнения                                (а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&gt;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0, а≠1) к уравнению  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f(x) = g(x)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при решении логарифмических уравнений, когда переходили от уравнения 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                        log 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 f(x) = log  g(x)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 к уравнению 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f(x) = g(x)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при решении иррациональных уравнений, когда переходили от уравнения                            к уравнению </a:t>
            </a:r>
            <a:r>
              <a:rPr lang="en-US" sz="2400" b="1" i="1" dirty="0" smtClean="0">
                <a:solidFill>
                  <a:srgbClr val="993300"/>
                </a:solidFill>
                <a:latin typeface="Georgia" pitchFamily="18" charset="0"/>
              </a:rPr>
              <a:t>f(x) = g(x)</a:t>
            </a:r>
            <a:r>
              <a:rPr lang="ru-RU" sz="2400" b="1" i="1" dirty="0" smtClean="0">
                <a:solidFill>
                  <a:srgbClr val="99330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16013" y="4797425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1800">
              <a:latin typeface="Arial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2636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317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Arial" charset="0"/>
                <a:cs typeface="Times New Roman" pitchFamily="18" charset="0"/>
              </a:rPr>
              <a:t>  </a:t>
            </a:r>
            <a:endParaRPr lang="ru-RU" sz="1800">
              <a:latin typeface="Arial" charset="0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684213" y="349250"/>
            <a:ext cx="74882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3600" b="1" i="1" dirty="0">
                <a:solidFill>
                  <a:srgbClr val="603000"/>
                </a:solidFill>
              </a:rPr>
              <a:t>1. </a:t>
            </a:r>
            <a:r>
              <a:rPr lang="ru-RU" sz="3600" b="1" i="1" dirty="0">
                <a:solidFill>
                  <a:srgbClr val="0033CC"/>
                </a:solidFill>
              </a:rPr>
              <a:t>Замена уравнения </a:t>
            </a:r>
            <a:r>
              <a:rPr lang="en-US" sz="3600" b="1" i="1" dirty="0">
                <a:solidFill>
                  <a:srgbClr val="0033CC"/>
                </a:solidFill>
              </a:rPr>
              <a:t>h(f(x)) = h(g(x)) </a:t>
            </a:r>
            <a:r>
              <a:rPr lang="ru-RU" sz="3600" b="1" i="1" dirty="0">
                <a:solidFill>
                  <a:srgbClr val="0033CC"/>
                </a:solidFill>
              </a:rPr>
              <a:t>уравнением </a:t>
            </a:r>
            <a:r>
              <a:rPr lang="en-US" sz="3600" b="1" i="1" dirty="0">
                <a:solidFill>
                  <a:srgbClr val="0033CC"/>
                </a:solidFill>
              </a:rPr>
              <a:t> f(x) = g(x)</a:t>
            </a:r>
            <a:r>
              <a:rPr lang="ru-RU" sz="3600" b="1" i="1" dirty="0">
                <a:solidFill>
                  <a:srgbClr val="0033CC"/>
                </a:solidFill>
              </a:rPr>
              <a:t>.</a:t>
            </a:r>
          </a:p>
        </p:txBody>
      </p:sp>
      <p:graphicFrame>
        <p:nvGraphicFramePr>
          <p:cNvPr id="126006" name="Object 54"/>
          <p:cNvGraphicFramePr>
            <a:graphicFrameLocks noChangeAspect="1"/>
          </p:cNvGraphicFramePr>
          <p:nvPr/>
        </p:nvGraphicFramePr>
        <p:xfrm>
          <a:off x="6659563" y="2349500"/>
          <a:ext cx="2159000" cy="574675"/>
        </p:xfrm>
        <a:graphic>
          <a:graphicData uri="http://schemas.openxmlformats.org/presentationml/2006/ole">
            <p:oleObj spid="_x0000_s1026" name="Формула" r:id="rId3" imgW="761669" imgH="203112" progId="Equation.3">
              <p:embed/>
            </p:oleObj>
          </a:graphicData>
        </a:graphic>
      </p:graphicFrame>
      <p:graphicFrame>
        <p:nvGraphicFramePr>
          <p:cNvPr id="8200" name="Object 56"/>
          <p:cNvGraphicFramePr>
            <a:graphicFrameLocks noChangeAspect="1"/>
          </p:cNvGraphicFramePr>
          <p:nvPr/>
        </p:nvGraphicFramePr>
        <p:xfrm>
          <a:off x="1547813" y="4221163"/>
          <a:ext cx="261937" cy="288925"/>
        </p:xfrm>
        <a:graphic>
          <a:graphicData uri="http://schemas.openxmlformats.org/presentationml/2006/ole">
            <p:oleObj spid="_x0000_s1027" name="Формула" r:id="rId4" imgW="126835" imgH="139518" progId="Equation.3">
              <p:embed/>
            </p:oleObj>
          </a:graphicData>
        </a:graphic>
      </p:graphicFrame>
      <p:graphicFrame>
        <p:nvGraphicFramePr>
          <p:cNvPr id="8201" name="Object 57"/>
          <p:cNvGraphicFramePr>
            <a:graphicFrameLocks noChangeAspect="1"/>
          </p:cNvGraphicFramePr>
          <p:nvPr/>
        </p:nvGraphicFramePr>
        <p:xfrm>
          <a:off x="3203575" y="4221163"/>
          <a:ext cx="288925" cy="288925"/>
        </p:xfrm>
        <a:graphic>
          <a:graphicData uri="http://schemas.openxmlformats.org/presentationml/2006/ole">
            <p:oleObj spid="_x0000_s1028" name="Формула" r:id="rId5" imgW="126835" imgH="139518" progId="Equation.3">
              <p:embed/>
            </p:oleObj>
          </a:graphicData>
        </a:graphic>
      </p:graphicFrame>
      <p:sp>
        <p:nvSpPr>
          <p:cNvPr id="8202" name="Rectangle 5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6010" name="Object 58"/>
          <p:cNvGraphicFramePr>
            <a:graphicFrameLocks noChangeAspect="1"/>
          </p:cNvGraphicFramePr>
          <p:nvPr/>
        </p:nvGraphicFramePr>
        <p:xfrm>
          <a:off x="6588125" y="4724400"/>
          <a:ext cx="2159000" cy="560388"/>
        </p:xfrm>
        <a:graphic>
          <a:graphicData uri="http://schemas.openxmlformats.org/presentationml/2006/ole">
            <p:oleObj spid="_x0000_s1029" name="Формула" r:id="rId6" imgW="990170" imgH="25389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993300"/>
                </a:solidFill>
                <a:latin typeface="Georgia" pitchFamily="18" charset="0"/>
              </a:rPr>
              <a:t>Пример 1</a:t>
            </a:r>
            <a:endParaRPr lang="ru-RU" sz="3600" b="1" i="1" dirty="0" smtClean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5055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33CC"/>
                </a:solidFill>
                <a:latin typeface="Georgia" pitchFamily="18" charset="0"/>
              </a:rPr>
              <a:t>Решить уравнение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33CC"/>
                </a:solidFill>
                <a:latin typeface="Georgia" pitchFamily="18" charset="0"/>
              </a:rPr>
              <a:t>Ответ: 0; 1,5.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0548" name="Object 20"/>
          <p:cNvGraphicFramePr>
            <a:graphicFrameLocks noChangeAspect="1"/>
          </p:cNvGraphicFramePr>
          <p:nvPr/>
        </p:nvGraphicFramePr>
        <p:xfrm>
          <a:off x="2627313" y="1989138"/>
          <a:ext cx="3816350" cy="793750"/>
        </p:xfrm>
        <a:graphic>
          <a:graphicData uri="http://schemas.openxmlformats.org/presentationml/2006/ole">
            <p:oleObj spid="_x0000_s2050" name="Формула" r:id="rId3" imgW="965200" imgH="203200" progId="Equation.3">
              <p:embed/>
            </p:oleObj>
          </a:graphicData>
        </a:graphic>
      </p:graphicFrame>
      <p:sp>
        <p:nvSpPr>
          <p:cNvPr id="9230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0551" name="Object 23"/>
          <p:cNvGraphicFramePr>
            <a:graphicFrameLocks noChangeAspect="1"/>
          </p:cNvGraphicFramePr>
          <p:nvPr/>
        </p:nvGraphicFramePr>
        <p:xfrm>
          <a:off x="2627313" y="2852738"/>
          <a:ext cx="3024187" cy="896937"/>
        </p:xfrm>
        <a:graphic>
          <a:graphicData uri="http://schemas.openxmlformats.org/presentationml/2006/ole">
            <p:oleObj spid="_x0000_s2051" name="Формула" r:id="rId4" imgW="774364" imgH="228501" progId="Equation.3">
              <p:embed/>
            </p:oleObj>
          </a:graphicData>
        </a:graphic>
      </p:graphicFrame>
      <p:sp>
        <p:nvSpPr>
          <p:cNvPr id="9232" name="Rectangle 2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0553" name="Object 25"/>
          <p:cNvGraphicFramePr>
            <a:graphicFrameLocks noChangeAspect="1"/>
          </p:cNvGraphicFramePr>
          <p:nvPr/>
        </p:nvGraphicFramePr>
        <p:xfrm>
          <a:off x="2700338" y="3789363"/>
          <a:ext cx="3095625" cy="695325"/>
        </p:xfrm>
        <a:graphic>
          <a:graphicData uri="http://schemas.openxmlformats.org/presentationml/2006/ole">
            <p:oleObj spid="_x0000_s2052" name="Формула" r:id="rId5" imgW="1016000" imgH="228600" progId="Equation.3">
              <p:embed/>
            </p:oleObj>
          </a:graphicData>
        </a:graphic>
      </p:graphicFrame>
      <p:sp>
        <p:nvSpPr>
          <p:cNvPr id="9234" name="Rectangle 2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0555" name="Object 27"/>
          <p:cNvGraphicFramePr>
            <a:graphicFrameLocks noChangeAspect="1"/>
          </p:cNvGraphicFramePr>
          <p:nvPr/>
        </p:nvGraphicFramePr>
        <p:xfrm>
          <a:off x="2771775" y="4581525"/>
          <a:ext cx="2305050" cy="628650"/>
        </p:xfrm>
        <a:graphic>
          <a:graphicData uri="http://schemas.openxmlformats.org/presentationml/2006/ole">
            <p:oleObj spid="_x0000_s2053" name="Формула" r:id="rId6" imgW="838200" imgH="228600" progId="Equation.3">
              <p:embed/>
            </p:oleObj>
          </a:graphicData>
        </a:graphic>
      </p:graphicFrame>
      <p:sp>
        <p:nvSpPr>
          <p:cNvPr id="9236" name="Rectangle 3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0557" name="Object 29"/>
          <p:cNvGraphicFramePr>
            <a:graphicFrameLocks noChangeAspect="1"/>
          </p:cNvGraphicFramePr>
          <p:nvPr/>
        </p:nvGraphicFramePr>
        <p:xfrm>
          <a:off x="2843213" y="5229225"/>
          <a:ext cx="2520950" cy="595313"/>
        </p:xfrm>
        <a:graphic>
          <a:graphicData uri="http://schemas.openxmlformats.org/presentationml/2006/ole">
            <p:oleObj spid="_x0000_s2054" name="Формула" r:id="rId7" imgW="850531" imgH="203112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0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0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0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0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7772400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Пример 2</a:t>
            </a:r>
            <a:endParaRPr lang="ru-RU" b="1" i="1" dirty="0" smtClean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684213" y="1628775"/>
          <a:ext cx="5761037" cy="692150"/>
        </p:xfrm>
        <a:graphic>
          <a:graphicData uri="http://schemas.openxmlformats.org/presentationml/2006/ole">
            <p:oleObj spid="_x0000_s3074" name="Формула" r:id="rId3" imgW="1981200" imgH="241300" progId="Equation.3">
              <p:embed/>
            </p:oleObj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755650" y="2276475"/>
          <a:ext cx="3744913" cy="665163"/>
        </p:xfrm>
        <a:graphic>
          <a:graphicData uri="http://schemas.openxmlformats.org/presentationml/2006/ole">
            <p:oleObj spid="_x0000_s3075" name="Формула" r:id="rId4" imgW="1282700" imgH="228600" progId="Equation.3">
              <p:embed/>
            </p:oleObj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5" name="Object 9"/>
          <p:cNvGraphicFramePr>
            <a:graphicFrameLocks noChangeAspect="1"/>
          </p:cNvGraphicFramePr>
          <p:nvPr/>
        </p:nvGraphicFramePr>
        <p:xfrm>
          <a:off x="755650" y="2852738"/>
          <a:ext cx="2879725" cy="671512"/>
        </p:xfrm>
        <a:graphic>
          <a:graphicData uri="http://schemas.openxmlformats.org/presentationml/2006/ole">
            <p:oleObj spid="_x0000_s3076" name="Формула" r:id="rId5" imgW="977900" imgH="228600" progId="Equation.3">
              <p:embed/>
            </p:oleObj>
          </a:graphicData>
        </a:graphic>
      </p:graphicFrame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7" name="Object 11"/>
          <p:cNvGraphicFramePr>
            <a:graphicFrameLocks noChangeAspect="1"/>
          </p:cNvGraphicFramePr>
          <p:nvPr/>
        </p:nvGraphicFramePr>
        <p:xfrm>
          <a:off x="827088" y="3429000"/>
          <a:ext cx="2736850" cy="623888"/>
        </p:xfrm>
        <a:graphic>
          <a:graphicData uri="http://schemas.openxmlformats.org/presentationml/2006/ole">
            <p:oleObj spid="_x0000_s3077" name="Формула" r:id="rId6" imgW="964781" imgH="215806" progId="Equation.3">
              <p:embed/>
            </p:oleObj>
          </a:graphicData>
        </a:graphic>
      </p:graphicFrame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89" name="Object 13"/>
          <p:cNvGraphicFramePr>
            <a:graphicFrameLocks noChangeAspect="1"/>
          </p:cNvGraphicFramePr>
          <p:nvPr/>
        </p:nvGraphicFramePr>
        <p:xfrm>
          <a:off x="5219700" y="2565400"/>
          <a:ext cx="2879725" cy="785813"/>
        </p:xfrm>
        <a:graphic>
          <a:graphicData uri="http://schemas.openxmlformats.org/presentationml/2006/ole">
            <p:oleObj spid="_x0000_s3078" name="Формула" r:id="rId7" imgW="736600" imgH="203200" progId="Equation.3">
              <p:embed/>
            </p:oleObj>
          </a:graphicData>
        </a:graphic>
      </p:graphicFrame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91" name="Object 15"/>
          <p:cNvGraphicFramePr>
            <a:graphicFrameLocks noChangeAspect="1"/>
          </p:cNvGraphicFramePr>
          <p:nvPr/>
        </p:nvGraphicFramePr>
        <p:xfrm>
          <a:off x="5076825" y="3357563"/>
          <a:ext cx="3024188" cy="1389062"/>
        </p:xfrm>
        <a:graphic>
          <a:graphicData uri="http://schemas.openxmlformats.org/presentationml/2006/ole">
            <p:oleObj spid="_x0000_s3079" name="Формула" r:id="rId8" imgW="1054100" imgH="482600" progId="Equation.3">
              <p:embed/>
            </p:oleObj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93" name="Object 17"/>
          <p:cNvGraphicFramePr>
            <a:graphicFrameLocks noChangeAspect="1"/>
          </p:cNvGraphicFramePr>
          <p:nvPr/>
        </p:nvGraphicFramePr>
        <p:xfrm>
          <a:off x="5292725" y="4652963"/>
          <a:ext cx="3311525" cy="1035050"/>
        </p:xfrm>
        <a:graphic>
          <a:graphicData uri="http://schemas.openxmlformats.org/presentationml/2006/ole">
            <p:oleObj spid="_x0000_s3080" name="Формула" r:id="rId9" imgW="1371600" imgH="431800" progId="Equation.3">
              <p:embed/>
            </p:oleObj>
          </a:graphicData>
        </a:graphic>
      </p:graphicFrame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2595" name="Object 19"/>
          <p:cNvGraphicFramePr>
            <a:graphicFrameLocks noChangeAspect="1"/>
          </p:cNvGraphicFramePr>
          <p:nvPr/>
        </p:nvGraphicFramePr>
        <p:xfrm>
          <a:off x="1042988" y="5589588"/>
          <a:ext cx="2879725" cy="650875"/>
        </p:xfrm>
        <a:graphic>
          <a:graphicData uri="http://schemas.openxmlformats.org/presentationml/2006/ole">
            <p:oleObj spid="_x0000_s3081" name="Формула" r:id="rId10" imgW="799753" imgH="177723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82804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Уравнение  </a:t>
            </a:r>
            <a:r>
              <a:rPr lang="en-US" sz="2400" b="1" i="1" smtClean="0">
                <a:solidFill>
                  <a:srgbClr val="993300"/>
                </a:solidFill>
                <a:latin typeface="Georgia" pitchFamily="18" charset="0"/>
              </a:rPr>
              <a:t>f(x)g(x)h(x) = 0 </a:t>
            </a: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 можно заменить совокупностью уравнений: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i="1" smtClean="0">
              <a:solidFill>
                <a:srgbClr val="993300"/>
              </a:solidFill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993300"/>
                </a:solidFill>
                <a:latin typeface="Georgia" pitchFamily="18" charset="0"/>
              </a:rPr>
              <a:t>Решив уравнения этой совокупности, нужно взять те их корни, которые принадлежат ОДЗ исходного уравнения, а остальные отбросить как посторонние.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16013" y="4797425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sz="1800"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636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17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latin typeface="Arial" charset="0"/>
                <a:cs typeface="Times New Roman" pitchFamily="18" charset="0"/>
              </a:rPr>
              <a:t>  </a:t>
            </a:r>
            <a:endParaRPr lang="ru-RU" sz="1800">
              <a:latin typeface="Arial" charset="0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684213" y="349250"/>
            <a:ext cx="7488237" cy="1068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3200" b="1" i="1">
                <a:solidFill>
                  <a:srgbClr val="603000"/>
                </a:solidFill>
              </a:rPr>
              <a:t>2. </a:t>
            </a:r>
            <a:r>
              <a:rPr lang="ru-RU" sz="3200" b="1" i="1">
                <a:solidFill>
                  <a:srgbClr val="0033CC"/>
                </a:solidFill>
              </a:rPr>
              <a:t>Метод разложения на множители.</a:t>
            </a: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2771775" y="2492375"/>
          <a:ext cx="2112963" cy="2232025"/>
        </p:xfrm>
        <a:graphic>
          <a:graphicData uri="http://schemas.openxmlformats.org/presentationml/2006/ole">
            <p:oleObj spid="_x0000_s4098" name="Формула" r:id="rId3" imgW="672808" imgH="710891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3886200" y="30638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3886200" y="3567113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9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/>
            <a:endParaRPr lang="ru-RU"/>
          </a:p>
        </p:txBody>
      </p:sp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1116013" y="431641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Arial" charset="0"/>
            </a:endParaRPr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title"/>
          </p:nvPr>
        </p:nvSpPr>
        <p:spPr>
          <a:xfrm>
            <a:off x="1571604" y="285728"/>
            <a:ext cx="5554662" cy="11430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Пример </a:t>
            </a:r>
            <a:r>
              <a:rPr lang="ru-RU" b="1" i="1" dirty="0" smtClean="0">
                <a:solidFill>
                  <a:srgbClr val="993300"/>
                </a:solidFill>
                <a:latin typeface="Georgia" pitchFamily="18" charset="0"/>
              </a:rPr>
              <a:t>3:</a:t>
            </a:r>
          </a:p>
        </p:txBody>
      </p:sp>
      <p:sp>
        <p:nvSpPr>
          <p:cNvPr id="44078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6048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33CC"/>
                </a:solidFill>
                <a:latin typeface="Georgia" pitchFamily="18" charset="0"/>
              </a:rPr>
              <a:t>Решить уравнение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2297" name="Rectangle 26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2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32"/>
          <p:cNvSpPr>
            <a:spLocks noChangeArrowheads="1"/>
          </p:cNvSpPr>
          <p:nvPr/>
        </p:nvSpPr>
        <p:spPr bwMode="auto">
          <a:xfrm>
            <a:off x="-684213" y="29241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1" name="Rectangle 34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2" name="Rectangle 40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5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81" name="Object 49"/>
          <p:cNvGraphicFramePr>
            <a:graphicFrameLocks noChangeAspect="1"/>
          </p:cNvGraphicFramePr>
          <p:nvPr/>
        </p:nvGraphicFramePr>
        <p:xfrm>
          <a:off x="755650" y="2205038"/>
          <a:ext cx="7777163" cy="822325"/>
        </p:xfrm>
        <a:graphic>
          <a:graphicData uri="http://schemas.openxmlformats.org/presentationml/2006/ole">
            <p:oleObj spid="_x0000_s5122" name="Формула" r:id="rId3" imgW="2247900" imgH="241300" progId="Equation.3">
              <p:embed/>
            </p:oleObj>
          </a:graphicData>
        </a:graphic>
      </p:graphicFrame>
      <p:sp>
        <p:nvSpPr>
          <p:cNvPr id="12305" name="Rectangle 52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83" name="Object 51"/>
          <p:cNvGraphicFramePr>
            <a:graphicFrameLocks noChangeAspect="1"/>
          </p:cNvGraphicFramePr>
          <p:nvPr/>
        </p:nvGraphicFramePr>
        <p:xfrm>
          <a:off x="601663" y="3024188"/>
          <a:ext cx="3405187" cy="2917825"/>
        </p:xfrm>
        <a:graphic>
          <a:graphicData uri="http://schemas.openxmlformats.org/presentationml/2006/ole">
            <p:oleObj spid="_x0000_s5123" name="Формула" r:id="rId4" imgW="977900" imgH="838200" progId="Equation.3">
              <p:embed/>
            </p:oleObj>
          </a:graphicData>
        </a:graphic>
      </p:graphicFrame>
      <p:sp>
        <p:nvSpPr>
          <p:cNvPr id="12307" name="Rectangle 54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85" name="Object 53"/>
          <p:cNvGraphicFramePr>
            <a:graphicFrameLocks noChangeAspect="1"/>
          </p:cNvGraphicFramePr>
          <p:nvPr/>
        </p:nvGraphicFramePr>
        <p:xfrm>
          <a:off x="4572000" y="3141663"/>
          <a:ext cx="3816350" cy="2647950"/>
        </p:xfrm>
        <a:graphic>
          <a:graphicData uri="http://schemas.openxmlformats.org/presentationml/2006/ole">
            <p:oleObj spid="_x0000_s5124" name="Формула" r:id="rId5" imgW="1054100" imgH="736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30638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200">
                <a:latin typeface="Arial" charset="0"/>
                <a:cs typeface="Times New Roman" pitchFamily="18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3567113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900">
                <a:latin typeface="Arial" charset="0"/>
              </a:rPr>
              <a:t> </a:t>
            </a:r>
            <a:endParaRPr lang="ru-RU" sz="1800">
              <a:latin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/>
            <a:endParaRPr lang="ru-RU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116013" y="3500438"/>
            <a:ext cx="69119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Из найденных корней этой системе неравенств удовлетворяет только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>
                <a:solidFill>
                  <a:srgbClr val="993300"/>
                </a:solidFill>
              </a:rPr>
              <a:t>х = 9, остальные являются посторонними для данного уравнения.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 b="1" i="1">
              <a:solidFill>
                <a:srgbClr val="9933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400" b="1" i="1">
                <a:solidFill>
                  <a:srgbClr val="0033CC"/>
                </a:solidFill>
              </a:rPr>
              <a:t>Ответ: 9.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 b="1" i="1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2400">
              <a:latin typeface="Arial" charset="0"/>
            </a:endParaRPr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5483225" cy="1143000"/>
          </a:xfrm>
        </p:spPr>
        <p:txBody>
          <a:bodyPr/>
          <a:lstStyle/>
          <a:p>
            <a:pPr eaLnBrk="1" hangingPunct="1"/>
            <a:r>
              <a:rPr lang="ru-RU" sz="3800" b="1" i="1" dirty="0" smtClean="0">
                <a:solidFill>
                  <a:srgbClr val="993300"/>
                </a:solidFill>
                <a:latin typeface="Georgia" pitchFamily="18" charset="0"/>
              </a:rPr>
              <a:t>Пример </a:t>
            </a:r>
            <a:r>
              <a:rPr lang="ru-RU" sz="3800" b="1" i="1" dirty="0" smtClean="0">
                <a:solidFill>
                  <a:srgbClr val="993300"/>
                </a:solidFill>
                <a:latin typeface="Georgia" pitchFamily="18" charset="0"/>
              </a:rPr>
              <a:t>3: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-684213" y="2924175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5429" name="Object 21"/>
          <p:cNvGraphicFramePr>
            <a:graphicFrameLocks noChangeAspect="1"/>
          </p:cNvGraphicFramePr>
          <p:nvPr/>
        </p:nvGraphicFramePr>
        <p:xfrm>
          <a:off x="971550" y="1700213"/>
          <a:ext cx="2808288" cy="1800225"/>
        </p:xfrm>
        <a:graphic>
          <a:graphicData uri="http://schemas.openxmlformats.org/presentationml/2006/ole">
            <p:oleObj spid="_x0000_s6146" name="Формула" r:id="rId3" imgW="1117600" imgH="711200" progId="Equation.3">
              <p:embed/>
            </p:oleObj>
          </a:graphicData>
        </a:graphic>
      </p:graphicFrame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5431" name="Object 23"/>
          <p:cNvGraphicFramePr>
            <a:graphicFrameLocks noChangeAspect="1"/>
          </p:cNvGraphicFramePr>
          <p:nvPr/>
        </p:nvGraphicFramePr>
        <p:xfrm>
          <a:off x="4859338" y="1628775"/>
          <a:ext cx="2160587" cy="588963"/>
        </p:xfrm>
        <a:graphic>
          <a:graphicData uri="http://schemas.openxmlformats.org/presentationml/2006/ole">
            <p:oleObj spid="_x0000_s6147" name="Формула" r:id="rId4" imgW="736600" imgH="203200" progId="Equation.3">
              <p:embed/>
            </p:oleObj>
          </a:graphicData>
        </a:graphic>
      </p:graphicFrame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5433" name="Object 25"/>
          <p:cNvGraphicFramePr>
            <a:graphicFrameLocks noChangeAspect="1"/>
          </p:cNvGraphicFramePr>
          <p:nvPr/>
        </p:nvGraphicFramePr>
        <p:xfrm>
          <a:off x="7164388" y="1628775"/>
          <a:ext cx="1223962" cy="627063"/>
        </p:xfrm>
        <a:graphic>
          <a:graphicData uri="http://schemas.openxmlformats.org/presentationml/2006/ole">
            <p:oleObj spid="_x0000_s6148" name="Формула" r:id="rId5" imgW="393529" imgH="203112" progId="Equation.3">
              <p:embed/>
            </p:oleObj>
          </a:graphicData>
        </a:graphic>
      </p:graphicFrame>
      <p:sp>
        <p:nvSpPr>
          <p:cNvPr id="1333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5435" name="Object 27"/>
          <p:cNvGraphicFramePr>
            <a:graphicFrameLocks noChangeAspect="1"/>
          </p:cNvGraphicFramePr>
          <p:nvPr/>
        </p:nvGraphicFramePr>
        <p:xfrm>
          <a:off x="5219700" y="2205038"/>
          <a:ext cx="1800225" cy="1182687"/>
        </p:xfrm>
        <a:graphic>
          <a:graphicData uri="http://schemas.openxmlformats.org/presentationml/2006/ole">
            <p:oleObj spid="_x0000_s6149" name="Формула" r:id="rId6" imgW="69850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68313" y="452967"/>
            <a:ext cx="588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Пример 4. </a:t>
            </a:r>
            <a:r>
              <a:rPr lang="ru-RU"/>
              <a:t>Решить уравнение </a:t>
            </a:r>
            <a:r>
              <a:rPr lang="en-US">
                <a:solidFill>
                  <a:srgbClr val="FF0000"/>
                </a:solidFill>
              </a:rPr>
              <a:t>sin</a:t>
            </a:r>
            <a:r>
              <a:rPr lang="ru-RU">
                <a:solidFill>
                  <a:srgbClr val="FF0000"/>
                </a:solidFill>
              </a:rPr>
              <a:t> х + </a:t>
            </a:r>
            <a:r>
              <a:rPr lang="en-US">
                <a:solidFill>
                  <a:srgbClr val="FF0000"/>
                </a:solidFill>
              </a:rPr>
              <a:t>sin</a:t>
            </a:r>
            <a:r>
              <a:rPr lang="ru-RU">
                <a:solidFill>
                  <a:srgbClr val="FF0000"/>
                </a:solidFill>
              </a:rPr>
              <a:t> 2х+ </a:t>
            </a:r>
            <a:r>
              <a:rPr lang="en-US">
                <a:solidFill>
                  <a:srgbClr val="FF0000"/>
                </a:solidFill>
              </a:rPr>
              <a:t>sin</a:t>
            </a:r>
            <a:r>
              <a:rPr lang="ru-RU">
                <a:solidFill>
                  <a:srgbClr val="FF0000"/>
                </a:solidFill>
              </a:rPr>
              <a:t> 3х = 0</a:t>
            </a:r>
            <a:r>
              <a:rPr lang="ru-RU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751" y="1071033"/>
            <a:ext cx="82089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4" y="1221317"/>
            <a:ext cx="1173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Решение. </a:t>
            </a: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6725" y="1655233"/>
            <a:ext cx="2653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(</a:t>
            </a:r>
            <a:r>
              <a:rPr lang="en-US"/>
              <a:t>sin</a:t>
            </a:r>
            <a:r>
              <a:rPr lang="ru-RU"/>
              <a:t> х + </a:t>
            </a:r>
            <a:r>
              <a:rPr lang="en-US"/>
              <a:t>sin</a:t>
            </a:r>
            <a:r>
              <a:rPr lang="ru-RU"/>
              <a:t> 3х) + </a:t>
            </a:r>
            <a:r>
              <a:rPr lang="en-US"/>
              <a:t>sin</a:t>
            </a:r>
            <a:r>
              <a:rPr lang="ru-RU"/>
              <a:t> 2х = 0</a:t>
            </a:r>
            <a:r>
              <a:rPr lang="en-US"/>
              <a:t>;</a:t>
            </a: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76250" y="2112433"/>
            <a:ext cx="2556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  <a:r>
              <a:rPr lang="en-US"/>
              <a:t> sin </a:t>
            </a:r>
            <a:r>
              <a:rPr lang="ru-RU"/>
              <a:t>2х</a:t>
            </a:r>
            <a:r>
              <a:rPr lang="en-US"/>
              <a:t> cos </a:t>
            </a:r>
            <a:r>
              <a:rPr lang="ru-RU"/>
              <a:t>х</a:t>
            </a:r>
            <a:r>
              <a:rPr lang="en-US"/>
              <a:t> </a:t>
            </a:r>
            <a:r>
              <a:rPr lang="ru-RU"/>
              <a:t>+ </a:t>
            </a:r>
            <a:r>
              <a:rPr lang="en-US"/>
              <a:t>sin </a:t>
            </a:r>
            <a:r>
              <a:rPr lang="ru-RU"/>
              <a:t>2х</a:t>
            </a:r>
            <a:r>
              <a:rPr lang="en-US"/>
              <a:t> </a:t>
            </a:r>
            <a:r>
              <a:rPr lang="ru-RU"/>
              <a:t>=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68314" y="2546351"/>
            <a:ext cx="2281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sin </a:t>
            </a:r>
            <a:r>
              <a:rPr lang="ru-RU"/>
              <a:t>2х</a:t>
            </a:r>
            <a:r>
              <a:rPr lang="en-US"/>
              <a:t> </a:t>
            </a:r>
            <a:r>
              <a:rPr lang="ru-RU"/>
              <a:t>(2</a:t>
            </a:r>
            <a:r>
              <a:rPr lang="en-US"/>
              <a:t> cos </a:t>
            </a:r>
            <a:r>
              <a:rPr lang="ru-RU"/>
              <a:t>х +</a:t>
            </a:r>
            <a:r>
              <a:rPr lang="en-US"/>
              <a:t> </a:t>
            </a:r>
            <a:r>
              <a:rPr lang="ru-RU"/>
              <a:t>1)</a:t>
            </a:r>
            <a:r>
              <a:rPr lang="en-US"/>
              <a:t> </a:t>
            </a:r>
            <a:r>
              <a:rPr lang="ru-RU"/>
              <a:t>=</a:t>
            </a:r>
            <a:r>
              <a:rPr lang="en-US"/>
              <a:t> </a:t>
            </a:r>
            <a:r>
              <a:rPr lang="ru-RU"/>
              <a:t>0</a:t>
            </a:r>
            <a:r>
              <a:rPr lang="en-US"/>
              <a:t>;</a:t>
            </a:r>
            <a:endParaRPr lang="ru-RU"/>
          </a:p>
        </p:txBody>
      </p:sp>
      <p:sp>
        <p:nvSpPr>
          <p:cNvPr id="20" name="Прямоугольник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5487" y="4869160"/>
            <a:ext cx="5227713" cy="644621"/>
          </a:xfrm>
          <a:prstGeom prst="rect">
            <a:avLst/>
          </a:prstGeom>
          <a:blipFill rotWithShape="1">
            <a:blip r:embed="rId2"/>
            <a:stretch>
              <a:fillRect l="-932" b="-632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2" y="3200400"/>
            <a:ext cx="1297150" cy="492443"/>
          </a:xfrm>
          <a:prstGeom prst="rect">
            <a:avLst/>
          </a:prstGeom>
          <a:blipFill rotWithShape="1">
            <a:blip r:embed="rId3"/>
            <a:stretch>
              <a:fillRect l="-4245"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6732" y="3587904"/>
            <a:ext cx="1707262" cy="492443"/>
          </a:xfrm>
          <a:prstGeom prst="rect">
            <a:avLst/>
          </a:prstGeom>
          <a:blipFill rotWithShape="1">
            <a:blip r:embed="rId4"/>
            <a:stretch>
              <a:fillRect t="-9836" r="-2500" b="-22951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5486" y="3997219"/>
            <a:ext cx="1678408" cy="75319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1" name="Прямоугольник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43808" y="3192867"/>
            <a:ext cx="1686680" cy="492443"/>
          </a:xfrm>
          <a:prstGeom prst="rect">
            <a:avLst/>
          </a:prstGeom>
          <a:blipFill rotWithShape="1">
            <a:blip r:embed="rId6"/>
            <a:stretch>
              <a:fillRect l="-3261"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3675" y="3596467"/>
            <a:ext cx="3264483" cy="814581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678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Microsoft Equation 3.0</vt:lpstr>
      <vt:lpstr>Формула</vt:lpstr>
      <vt:lpstr>Общие методы решения уравнений</vt:lpstr>
      <vt:lpstr>Общие методы решения уравнений:</vt:lpstr>
      <vt:lpstr>Слайд 3</vt:lpstr>
      <vt:lpstr>Пример 1</vt:lpstr>
      <vt:lpstr>Пример 2</vt:lpstr>
      <vt:lpstr>Слайд 6</vt:lpstr>
      <vt:lpstr>Пример 3:</vt:lpstr>
      <vt:lpstr>Пример 3:</vt:lpstr>
      <vt:lpstr>Слайд 9</vt:lpstr>
      <vt:lpstr>Слайд 10</vt:lpstr>
      <vt:lpstr>Слайд 11</vt:lpstr>
      <vt:lpstr>Слайд 12</vt:lpstr>
      <vt:lpstr>Слайд 13</vt:lpstr>
      <vt:lpstr>4. Функционально-графический метод.</vt:lpstr>
      <vt:lpstr>Слайд 15</vt:lpstr>
      <vt:lpstr>Слайд 16</vt:lpstr>
      <vt:lpstr> Пример 9</vt:lpstr>
      <vt:lpstr>     Пример 9</vt:lpstr>
      <vt:lpstr>Пример 9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методы решения уравнений</dc:title>
  <dc:creator>SERGEY</dc:creator>
  <cp:lastModifiedBy>SERGEY</cp:lastModifiedBy>
  <cp:revision>5</cp:revision>
  <dcterms:created xsi:type="dcterms:W3CDTF">2020-06-04T17:18:44Z</dcterms:created>
  <dcterms:modified xsi:type="dcterms:W3CDTF">2020-06-04T18:01:28Z</dcterms:modified>
</cp:coreProperties>
</file>