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7" r:id="rId4"/>
    <p:sldId id="266" r:id="rId5"/>
    <p:sldId id="265" r:id="rId6"/>
    <p:sldId id="278" r:id="rId7"/>
    <p:sldId id="279" r:id="rId8"/>
    <p:sldId id="280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4033-A6F3-454A-8D96-78740461468C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AAD35-A8C2-4147-B87F-8B9DC5268D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2100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B148E-0969-49C9-9625-52F8B5DC087E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id407022472" TargetMode="External"/><Relationship Id="rId2" Type="http://schemas.openxmlformats.org/officeDocument/2006/relationships/hyperlink" Target="mailto:olgadumnova80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43042" y="1500174"/>
            <a:ext cx="59293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Формулы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привЕдения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пачай\Desktop\Призентации\окр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357562"/>
            <a:ext cx="3260725" cy="2974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1643050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Что будем изучать: </a:t>
            </a:r>
            <a:endParaRPr lang="ru-RU" sz="28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2357430"/>
            <a:ext cx="2366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Чуть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чуть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повторим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2786058"/>
            <a:ext cx="3774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для формул привидения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3286124"/>
            <a:ext cx="5469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Таблица преобразований для формул привидения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4678" y="3714752"/>
            <a:ext cx="1192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Примеры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0298" y="428604"/>
            <a:ext cx="40605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Чуть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чуть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повторим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643050"/>
            <a:ext cx="9144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Ребята, с формулами привидения мы уже встречались, но их так не называли, как думаете где?</a:t>
            </a:r>
          </a:p>
          <a:p>
            <a:pPr algn="ctr"/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Посмотрите на наши рисунки.</a:t>
            </a:r>
          </a:p>
          <a:p>
            <a:pPr algn="ctr"/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/>
          </a:p>
        </p:txBody>
      </p:sp>
      <p:pic>
        <p:nvPicPr>
          <p:cNvPr id="2050" name="Picture 2" descr="C:\Users\апачай\Desktop\Призентации\окр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643182"/>
            <a:ext cx="3260725" cy="2974975"/>
          </a:xfrm>
          <a:prstGeom prst="rect">
            <a:avLst/>
          </a:prstGeom>
          <a:noFill/>
        </p:spPr>
      </p:pic>
      <p:pic>
        <p:nvPicPr>
          <p:cNvPr id="2052" name="Picture 4" descr="C:\Users\апачай\Desktop\Призентации\окр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643182"/>
            <a:ext cx="3260725" cy="297497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428860" y="564357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Правильно, когда вводили определения тригонометрических функций.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785918" y="500042"/>
            <a:ext cx="6464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Правило для формул привидения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1857364"/>
            <a:ext cx="75724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Давайте введем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основное правило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под знаком тригонометрической функции содержится число вида </a:t>
            </a:r>
            <a:r>
              <a:rPr lang="el-GR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π×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n/2 + t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 –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любое  целое число, то нашу тригонометрическую функцию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можно привести к более простому виду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которая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будет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содержать только аргумент 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Такие формулы и называют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формулами привидения.</a:t>
            </a:r>
          </a:p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42910" y="4572008"/>
            <a:ext cx="23574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sin(t+</a:t>
            </a: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 2π •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k ) = sin(t)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cos(t+</a:t>
            </a: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2π •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k ) = cos(t) 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14678" y="4572008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sin(t+</a:t>
            </a: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 π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) = -sin(t)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cos(t+</a:t>
            </a: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) = -cos(t) 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8" y="4500570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sin(t+</a:t>
            </a: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/2 ) = cos(t)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cos(t+</a:t>
            </a: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/2 ) = -sin(t) 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43240" y="5357826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tg(t+</a:t>
            </a: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 π •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k ) = tg(x)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ctg(t+</a:t>
            </a: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π •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k ) = ctg(x) 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14612" y="3857628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Вспомним некоторые формулы: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571604" y="571480"/>
            <a:ext cx="6522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Правило для формул привидения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2910" y="1142984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Ребята, формул привидения очень много, давайте составим правило по которому будем определять наши тригонометрические функции при использовании формул привидения:  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2071678"/>
            <a:ext cx="81439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Если под знаком тригонометрической функции содержатся числа вида:</a:t>
            </a:r>
          </a:p>
          <a:p>
            <a:pPr marL="342900" indent="-342900" algn="ctr"/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t, </a:t>
            </a:r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-t, 2</a:t>
            </a:r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+t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-t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то функция не изменится, то есть, например, синус останется синусом, котангенс останется котангенсом.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034" y="3429000"/>
            <a:ext cx="81439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2)	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Если под знаком тригонометрической функции содержатся числа вида:</a:t>
            </a:r>
          </a:p>
          <a:p>
            <a:pPr marL="342900" indent="-342900"/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/2 +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t, </a:t>
            </a:r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-t,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+t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-t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то функция изменится на родственную, то есть, например, синус станет косинусом, котангенс станет тангенсом.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2910" y="5072074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3)	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Перед получившийся функцией, надо поставить тот знак которая имела бы преобразуемая функция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при условии 0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&lt;t&lt;</a:t>
            </a:r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/2 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00100" y="6357958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Эти правила применимы и когда аргумент функции задан в градусах!</a:t>
            </a:r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85720" y="285728"/>
            <a:ext cx="8310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Таблица преобразований для формул привидения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2976" y="1142984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же мы можем составить таблицу преобразований тригонометрических функций: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928802"/>
            <a:ext cx="5553364" cy="465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868" y="428604"/>
            <a:ext cx="18573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10" y="1857364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Преобразуем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+t).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Наименование функции остается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 есть получим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cos(t).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Далее предположим что 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&lt;t&lt;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тогда (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+t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попадет в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третью четверть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там косинус отрицательный, тогда согласно третьему пункту нашего правила, следует поставить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минус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перед нашей функцией: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3071810"/>
            <a:ext cx="1959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cos(t+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= -cos(t) 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10" y="3571876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Преобразуем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sin(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+t).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Наименование функции изменяется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 есть получим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cos(t).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Далее предположим что 0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&lt;t&lt;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тогда (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+t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попадет во вторую четверть, а там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преобразуемая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функция синус положительная, тогда согласно третьему пункту нашего правила, следует поставить положительный знак перед нашей функцией: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43306" y="5000636"/>
            <a:ext cx="2036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sin(t+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/2 ) = cos(t)</a:t>
            </a:r>
          </a:p>
        </p:txBody>
      </p:sp>
      <p:pic>
        <p:nvPicPr>
          <p:cNvPr id="20" name="Рисунок 19" descr="косинус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4786514"/>
            <a:ext cx="2053473" cy="2071486"/>
          </a:xfrm>
          <a:prstGeom prst="rect">
            <a:avLst/>
          </a:prstGeom>
        </p:spPr>
      </p:pic>
      <p:pic>
        <p:nvPicPr>
          <p:cNvPr id="21" name="Рисунок 20" descr="синус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4929198"/>
            <a:ext cx="1770206" cy="1785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876"/>
            <a:ext cx="14287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3214678" y="571480"/>
            <a:ext cx="23574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10" y="1857364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Преобразуем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tg(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-t).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Наименование функции остается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 есть получим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tg(t).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Далее предположим что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0&lt;t&lt;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/2,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тогда (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-t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попадет во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вторую четверть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там тангенс отрицательный, тогда согласно третьему пункту нашего правила, следует поставить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минус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перед нашей функцией: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3071810"/>
            <a:ext cx="1680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tg(t-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= -tg (t) 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10" y="3571876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Преобразуем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.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Наименование функции изменяется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 есть получим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tg(t).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Далее предположим что 0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&lt;t&lt;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90,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тогда (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270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+t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попадет в четвертую четверть, а там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преобразуемая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функция котангенс отрицательная, тогда согласно третьему пункту нашего правила, следует поставить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минус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перед нашей функцией :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5072074"/>
            <a:ext cx="21431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Рисунок 17" descr="t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00" y="4984319"/>
            <a:ext cx="1857388" cy="1873681"/>
          </a:xfrm>
          <a:prstGeom prst="rect">
            <a:avLst/>
          </a:prstGeom>
        </p:spPr>
      </p:pic>
      <p:pic>
        <p:nvPicPr>
          <p:cNvPr id="19" name="Рисунок 18" descr="ct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7950" y="4714884"/>
            <a:ext cx="2000264" cy="2017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285728"/>
            <a:ext cx="75407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для самостоятельного решения: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1285860"/>
            <a:ext cx="650085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Ребята преобразуйте самостоятельно, используя наши правила:</a:t>
            </a:r>
          </a:p>
          <a:p>
            <a:pPr algn="ctr"/>
            <a:endParaRPr lang="en-US" b="1" i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+t), 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-t), 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-t), 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-t), 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+t)</a:t>
            </a:r>
          </a:p>
          <a:p>
            <a:pPr algn="ctr"/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sin(2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+t),  sin(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+5t),  sin(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- t),  sin(2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-t)</a:t>
            </a:r>
          </a:p>
          <a:p>
            <a:pPr algn="ctr"/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- t), 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+8t), 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- t), 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-t)</a:t>
            </a:r>
            <a:endParaRPr lang="ru-RU" sz="2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4500570"/>
            <a:ext cx="7715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задание: </a:t>
            </a:r>
            <a:r>
              <a:rPr lang="ru-RU" dirty="0" smtClean="0">
                <a:solidFill>
                  <a:srgbClr val="0070C0"/>
                </a:solidFill>
              </a:rPr>
              <a:t>1) Написать краткий конспект урока в тетради;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		    2) Решить задачи для самостоятельного решения  в тетради.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Сфотографировать и отправить на электронную почту преподавателя </a:t>
            </a:r>
            <a:r>
              <a:rPr lang="en-US" dirty="0" smtClean="0">
                <a:solidFill>
                  <a:srgbClr val="C00000"/>
                </a:solidFill>
                <a:hlinkClick r:id="rId2"/>
              </a:rPr>
              <a:t>olgadumnova80@mail.ru</a:t>
            </a:r>
            <a:r>
              <a:rPr lang="ru-RU" dirty="0" smtClean="0">
                <a:solidFill>
                  <a:srgbClr val="C00000"/>
                </a:solidFill>
              </a:rPr>
              <a:t> или в личные сообщения «В контакте» </a:t>
            </a:r>
            <a:r>
              <a:rPr lang="ru-RU" u="sng" dirty="0" smtClean="0">
                <a:hlinkClick r:id="rId3"/>
              </a:rPr>
              <a:t>https://vk.com/id407022472</a:t>
            </a:r>
            <a:r>
              <a:rPr lang="ru-RU" dirty="0" smtClean="0"/>
              <a:t> Ольга </a:t>
            </a:r>
            <a:r>
              <a:rPr lang="ru-RU" dirty="0" err="1" smtClean="0"/>
              <a:t>Думнова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612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математика</dc:title>
  <dc:creator>апачай</dc:creator>
  <cp:lastModifiedBy>SERGEY</cp:lastModifiedBy>
  <cp:revision>103</cp:revision>
  <dcterms:created xsi:type="dcterms:W3CDTF">2014-11-11T08:01:01Z</dcterms:created>
  <dcterms:modified xsi:type="dcterms:W3CDTF">2022-02-06T07:45:00Z</dcterms:modified>
</cp:coreProperties>
</file>