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4A6892-40CC-4D77-BC5D-0CC1E2F368CD}"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4A6892-40CC-4D77-BC5D-0CC1E2F368C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0B4A6892-40CC-4D77-BC5D-0CC1E2F368CD}"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0B4A6892-40CC-4D77-BC5D-0CC1E2F368CD}"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4A6892-40CC-4D77-BC5D-0CC1E2F368CD}"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3F11EF87-DA90-4FD1-A770-72B8248B116F}" type="datetimeFigureOut">
              <a:rPr lang="ru-RU" smtClean="0"/>
              <a:pPr/>
              <a:t>19.04.2020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4A6892-40CC-4D77-BC5D-0CC1E2F368CD}"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0B4A6892-40CC-4D77-BC5D-0CC1E2F368CD}"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0B4A6892-40CC-4D77-BC5D-0CC1E2F368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4A6892-40CC-4D77-BC5D-0CC1E2F368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4A6892-40CC-4D77-BC5D-0CC1E2F368CD}"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3F11EF87-DA90-4FD1-A770-72B8248B116F}" type="datetimeFigureOut">
              <a:rPr lang="ru-RU" smtClean="0"/>
              <a:pPr/>
              <a:t>19.04.2020</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0B4A6892-40CC-4D77-BC5D-0CC1E2F368CD}"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3F11EF87-DA90-4FD1-A770-72B8248B116F}" type="datetimeFigureOut">
              <a:rPr lang="ru-RU" smtClean="0"/>
              <a:pPr/>
              <a:t>19.04.2020</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F11EF87-DA90-4FD1-A770-72B8248B116F}" type="datetimeFigureOut">
              <a:rPr lang="ru-RU" smtClean="0"/>
              <a:pPr/>
              <a:t>19.04.2020</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4A6892-40CC-4D77-BC5D-0CC1E2F368CD}"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800" dirty="0" smtClean="0">
                <a:latin typeface="Times New Roman" pitchFamily="18" charset="0"/>
                <a:cs typeface="Times New Roman" pitchFamily="18" charset="0"/>
              </a:rPr>
              <a:t>Изображение и обозначение резьбы</a:t>
            </a:r>
            <a:endParaRPr lang="ru-RU" sz="4800" dirty="0">
              <a:latin typeface="Times New Roman" pitchFamily="18" charset="0"/>
              <a:cs typeface="Times New Roman" pitchFamily="18" charset="0"/>
            </a:endParaRPr>
          </a:p>
        </p:txBody>
      </p:sp>
      <p:sp>
        <p:nvSpPr>
          <p:cNvPr id="4" name="Подзаголовок 3"/>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357322"/>
          </a:xfrm>
        </p:spPr>
        <p:txBody>
          <a:bodyPr>
            <a:normAutofit fontScale="90000"/>
          </a:bodyPr>
          <a:lstStyle/>
          <a:p>
            <a:r>
              <a:rPr lang="ru-RU" sz="1800" dirty="0" smtClean="0">
                <a:latin typeface="Times New Roman" pitchFamily="18" charset="0"/>
                <a:cs typeface="Times New Roman" pitchFamily="18" charset="0"/>
              </a:rPr>
              <a:t>Соединение деталей в изделии может быть разъемным либо неразъемным. </a:t>
            </a:r>
            <a:r>
              <a:rPr lang="ru-RU" sz="1800" dirty="0" smtClean="0"/>
              <a:t> </a:t>
            </a:r>
            <a:r>
              <a:rPr lang="ru-RU" sz="1800" dirty="0"/>
              <a:t>К разъемным соединениям относятся резьбовые соединения (болтовые, винтовые, шпилечные), шлицевые или зубчатые, шпоночные и штифтовые (рис. 202). С помощью разъемных соединений можно осуществить разборку, настройку и ремонт изделия.</a:t>
            </a:r>
            <a:br>
              <a:rPr lang="ru-RU" sz="1800" dirty="0"/>
            </a:br>
            <a:endParaRPr lang="ru-RU" sz="1800" dirty="0">
              <a:latin typeface="Times New Roman" pitchFamily="18" charset="0"/>
              <a:cs typeface="Times New Roman" pitchFamily="18" charset="0"/>
            </a:endParaRPr>
          </a:p>
        </p:txBody>
      </p:sp>
      <p:pic>
        <p:nvPicPr>
          <p:cNvPr id="1026" name="Picture 2" descr="Image"/>
          <p:cNvPicPr>
            <a:picLocks noGrp="1" noChangeAspect="1" noChangeArrowheads="1"/>
          </p:cNvPicPr>
          <p:nvPr>
            <p:ph sz="quarter" idx="1"/>
          </p:nvPr>
        </p:nvPicPr>
        <p:blipFill>
          <a:blip r:embed="rId2"/>
          <a:stretch>
            <a:fillRect/>
          </a:stretch>
        </p:blipFill>
        <p:spPr bwMode="auto">
          <a:xfrm>
            <a:off x="2648744" y="1906353"/>
            <a:ext cx="3852082" cy="42372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1428760"/>
          </a:xfrm>
        </p:spPr>
        <p:txBody>
          <a:bodyPr>
            <a:normAutofit fontScale="90000"/>
          </a:bodyPr>
          <a:lstStyle/>
          <a:p>
            <a:r>
              <a:rPr lang="ru-RU" sz="1600" dirty="0"/>
              <a:t>К неразъемным соединениям относятся такие соединения, которые не подлежат разборке и могут быть разъединены только в результате разрушения соединяемых деталей либо элементов, их соединяющих. К неразъемным соединениям относятся клепаные, паяные, сварные, клеевые, сшивные и др. (рис. 203). Эти соединения применяются в тех случаях, когда необходимо упростить технологию изготовления изделия и сократить  расход дефицитных материалов.</a:t>
            </a:r>
            <a:endParaRPr lang="ru-RU" sz="1600" dirty="0">
              <a:latin typeface="Times New Roman" pitchFamily="18" charset="0"/>
              <a:cs typeface="Times New Roman" pitchFamily="18" charset="0"/>
            </a:endParaRPr>
          </a:p>
        </p:txBody>
      </p:sp>
      <p:pic>
        <p:nvPicPr>
          <p:cNvPr id="2050" name="Picture 2" descr="Image"/>
          <p:cNvPicPr>
            <a:picLocks noGrp="1" noChangeAspect="1" noChangeArrowheads="1"/>
          </p:cNvPicPr>
          <p:nvPr>
            <p:ph sz="quarter" idx="1"/>
          </p:nvPr>
        </p:nvPicPr>
        <p:blipFill>
          <a:blip r:embed="rId2"/>
          <a:srcRect/>
          <a:stretch>
            <a:fillRect/>
          </a:stretch>
        </p:blipFill>
        <p:spPr bwMode="auto">
          <a:xfrm>
            <a:off x="2643174" y="1928802"/>
            <a:ext cx="4762533" cy="4357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t>Вопросы и </a:t>
            </a:r>
            <a:r>
              <a:rPr lang="ru-RU" sz="2800" b="1" dirty="0" smtClean="0"/>
              <a:t>задания</a:t>
            </a:r>
            <a:br>
              <a:rPr lang="ru-RU" sz="2800" b="1" dirty="0" smtClean="0"/>
            </a:br>
            <a:r>
              <a:rPr lang="ru-RU" sz="2800" dirty="0" smtClean="0"/>
              <a:t>Вариант 1                              Вариант 2</a:t>
            </a:r>
            <a:endParaRPr lang="ru-RU" sz="28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285720" y="1571612"/>
            <a:ext cx="4286280" cy="4643470"/>
          </a:xfrm>
        </p:spPr>
        <p:txBody>
          <a:bodyPr>
            <a:normAutofit/>
          </a:bodyPr>
          <a:lstStyle/>
          <a:p>
            <a:r>
              <a:rPr lang="ru-RU" sz="2000" dirty="0" smtClean="0"/>
              <a:t>Какие соединения называются разъемными?</a:t>
            </a:r>
          </a:p>
          <a:p>
            <a:r>
              <a:rPr lang="ru-RU" sz="2000" dirty="0" smtClean="0"/>
              <a:t>Из представленного списка  соединений деталей выпишите только неразъемные: шпилечное, сварное, шпоночное, винтовое, болтовое, сшивное, штифтовое, зубчатое, клеевое, клепаное.</a:t>
            </a:r>
            <a:endParaRPr lang="ru-RU" sz="2000" dirty="0"/>
          </a:p>
        </p:txBody>
      </p:sp>
      <p:sp>
        <p:nvSpPr>
          <p:cNvPr id="4" name="Содержимое 3"/>
          <p:cNvSpPr>
            <a:spLocks noGrp="1"/>
          </p:cNvSpPr>
          <p:nvPr>
            <p:ph sz="half" idx="2"/>
          </p:nvPr>
        </p:nvSpPr>
        <p:spPr>
          <a:xfrm>
            <a:off x="4648200" y="1600200"/>
            <a:ext cx="4138642" cy="4543444"/>
          </a:xfrm>
        </p:spPr>
        <p:txBody>
          <a:bodyPr>
            <a:normAutofit/>
          </a:bodyPr>
          <a:lstStyle/>
          <a:p>
            <a:r>
              <a:rPr lang="ru-RU" sz="2000" dirty="0" smtClean="0"/>
              <a:t>Какие соединения называются неразъемными?</a:t>
            </a:r>
          </a:p>
          <a:p>
            <a:r>
              <a:rPr lang="ru-RU" sz="2000" dirty="0" smtClean="0"/>
              <a:t>Из представленного списка  соединений деталей выпишите только разъемные: шпилечное, сварное, шпоночное, винтовое, болтовое, сшивное, штифтовое, шлицевое, клеевое, клепаное.</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smtClean="0"/>
              <a:t> </a:t>
            </a:r>
            <a:r>
              <a:rPr lang="ru-RU" sz="2000" dirty="0"/>
              <a:t>Рассмотрите внимательно виды соединений и</a:t>
            </a:r>
            <a:r>
              <a:rPr lang="ru-RU" sz="2000" dirty="0" smtClean="0"/>
              <a:t> определите </a:t>
            </a:r>
            <a:r>
              <a:rPr lang="ru-RU" sz="2000" dirty="0"/>
              <a:t>как они </a:t>
            </a:r>
            <a:r>
              <a:rPr lang="ru-RU" sz="2000" dirty="0" smtClean="0"/>
              <a:t>называются.</a:t>
            </a:r>
            <a:br>
              <a:rPr lang="ru-RU" sz="2000" dirty="0" smtClean="0"/>
            </a:br>
            <a:endParaRPr lang="ru-RU" sz="2000" dirty="0">
              <a:latin typeface="Times New Roman" pitchFamily="18" charset="0"/>
              <a:cs typeface="Times New Roman" pitchFamily="18" charset="0"/>
            </a:endParaRPr>
          </a:p>
        </p:txBody>
      </p:sp>
      <p:pic>
        <p:nvPicPr>
          <p:cNvPr id="3074" name="Picture 2" descr="Image"/>
          <p:cNvPicPr>
            <a:picLocks noGrp="1" noChangeAspect="1" noChangeArrowheads="1"/>
          </p:cNvPicPr>
          <p:nvPr>
            <p:ph sz="quarter" idx="1"/>
          </p:nvPr>
        </p:nvPicPr>
        <p:blipFill>
          <a:blip r:embed="rId2"/>
          <a:stretch>
            <a:fillRect/>
          </a:stretch>
        </p:blipFill>
        <p:spPr bwMode="auto">
          <a:xfrm>
            <a:off x="714348" y="642917"/>
            <a:ext cx="7143800" cy="60350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82594"/>
          </a:xfrm>
        </p:spPr>
        <p:txBody>
          <a:bodyPr>
            <a:normAutofit/>
          </a:bodyPr>
          <a:lstStyle/>
          <a:p>
            <a:r>
              <a:rPr lang="ru-RU" sz="2000" dirty="0" smtClean="0">
                <a:latin typeface="Times New Roman" pitchFamily="18" charset="0"/>
                <a:cs typeface="Times New Roman" pitchFamily="18" charset="0"/>
              </a:rPr>
              <a:t>§ 31. Условное изображение и обозначение резьбы на чертежах</a:t>
            </a:r>
            <a:endParaRPr lang="ru-RU" sz="2000" dirty="0">
              <a:latin typeface="Times New Roman" pitchFamily="18" charset="0"/>
              <a:cs typeface="Times New Roman" pitchFamily="18" charset="0"/>
            </a:endParaRPr>
          </a:p>
        </p:txBody>
      </p:sp>
      <p:pic>
        <p:nvPicPr>
          <p:cNvPr id="5122" name="Picture 2" descr="Image"/>
          <p:cNvPicPr>
            <a:picLocks noGrp="1" noChangeAspect="1" noChangeArrowheads="1"/>
          </p:cNvPicPr>
          <p:nvPr>
            <p:ph sz="half" idx="1"/>
          </p:nvPr>
        </p:nvPicPr>
        <p:blipFill>
          <a:blip r:embed="rId2"/>
          <a:srcRect/>
          <a:stretch>
            <a:fillRect/>
          </a:stretch>
        </p:blipFill>
        <p:spPr bwMode="auto">
          <a:xfrm>
            <a:off x="214282" y="2714620"/>
            <a:ext cx="4310034" cy="1971841"/>
          </a:xfrm>
          <a:prstGeom prst="rect">
            <a:avLst/>
          </a:prstGeom>
          <a:noFill/>
          <a:ln w="9525">
            <a:noFill/>
            <a:miter lim="800000"/>
            <a:headEnd/>
            <a:tailEnd/>
          </a:ln>
        </p:spPr>
      </p:pic>
      <p:sp>
        <p:nvSpPr>
          <p:cNvPr id="4" name="Содержимое 3"/>
          <p:cNvSpPr>
            <a:spLocks noGrp="1"/>
          </p:cNvSpPr>
          <p:nvPr>
            <p:ph sz="half" idx="2"/>
          </p:nvPr>
        </p:nvSpPr>
        <p:spPr>
          <a:xfrm>
            <a:off x="4572000" y="714356"/>
            <a:ext cx="4429156" cy="6000792"/>
          </a:xfrm>
        </p:spPr>
        <p:txBody>
          <a:bodyPr>
            <a:normAutofit/>
          </a:bodyPr>
          <a:lstStyle/>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Многие детали имеют </a:t>
            </a:r>
            <a:r>
              <a:rPr lang="ru-RU" sz="1600" i="1" dirty="0" smtClean="0">
                <a:latin typeface="Times New Roman" pitchFamily="18" charset="0"/>
                <a:cs typeface="Times New Roman" pitchFamily="18" charset="0"/>
              </a:rPr>
              <a:t>резьбу</a:t>
            </a:r>
            <a:r>
              <a:rPr lang="ru-RU" sz="1600" dirty="0" smtClean="0">
                <a:latin typeface="Times New Roman" pitchFamily="18" charset="0"/>
                <a:cs typeface="Times New Roman" pitchFamily="18" charset="0"/>
              </a:rPr>
              <a:t>, которая служит для их соединения. Наиболее распространена метрическая резьба, имеющая треугольный профиль с углом 60 градусов при вершине. Резьба характеризуется различными параметрами. Вот некоторые из них.</a:t>
            </a:r>
          </a:p>
          <a:p>
            <a:r>
              <a:rPr lang="ru-RU" sz="1600" dirty="0">
                <a:latin typeface="Times New Roman" pitchFamily="18" charset="0"/>
                <a:cs typeface="Times New Roman" pitchFamily="18" charset="0"/>
              </a:rPr>
              <a:t>Наружный диаметр резьбы (</a:t>
            </a:r>
            <a:r>
              <a:rPr lang="ru-RU" sz="1600" dirty="0" err="1">
                <a:latin typeface="Times New Roman" pitchFamily="18" charset="0"/>
                <a:cs typeface="Times New Roman" pitchFamily="18" charset="0"/>
              </a:rPr>
              <a:t>d</a:t>
            </a:r>
            <a:r>
              <a:rPr lang="ru-RU" sz="1600" dirty="0">
                <a:latin typeface="Times New Roman" pitchFamily="18" charset="0"/>
                <a:cs typeface="Times New Roman" pitchFamily="18" charset="0"/>
              </a:rPr>
              <a:t>) — диаметр, измеряемый по выступам профиля резьбы на стержне или по впадинам в </a:t>
            </a:r>
            <a:r>
              <a:rPr lang="ru-RU" sz="1600" dirty="0" smtClean="0">
                <a:latin typeface="Times New Roman" pitchFamily="18" charset="0"/>
                <a:cs typeface="Times New Roman" pitchFamily="18" charset="0"/>
              </a:rPr>
              <a:t>отверстии.</a:t>
            </a:r>
          </a:p>
          <a:p>
            <a:r>
              <a:rPr lang="ru-RU" sz="1600" dirty="0">
                <a:latin typeface="Times New Roman" pitchFamily="18" charset="0"/>
                <a:cs typeface="Times New Roman" pitchFamily="18" charset="0"/>
              </a:rPr>
              <a:t>Внутренний диаметр резьбы (d1)  — диаметр, измеренный по впадинам профиля резьбы на стержне или по выступам в </a:t>
            </a:r>
            <a:r>
              <a:rPr lang="ru-RU" sz="1600" dirty="0" smtClean="0">
                <a:latin typeface="Times New Roman" pitchFamily="18" charset="0"/>
                <a:cs typeface="Times New Roman" pitchFamily="18" charset="0"/>
              </a:rPr>
              <a:t>отверстии.</a:t>
            </a:r>
          </a:p>
          <a:p>
            <a:r>
              <a:rPr lang="ru-RU" sz="1600" dirty="0">
                <a:latin typeface="Times New Roman" pitchFamily="18" charset="0"/>
                <a:cs typeface="Times New Roman" pitchFamily="18" charset="0"/>
              </a:rPr>
              <a:t>Профиль резьбы — фигура сечения резьбы, получаемая в плоскости, проходящей через </a:t>
            </a:r>
            <a:r>
              <a:rPr lang="ru-RU" sz="1600" dirty="0" smtClean="0">
                <a:latin typeface="Times New Roman" pitchFamily="18" charset="0"/>
                <a:cs typeface="Times New Roman" pitchFamily="18" charset="0"/>
              </a:rPr>
              <a:t>ось.</a:t>
            </a:r>
          </a:p>
          <a:p>
            <a:r>
              <a:rPr lang="ru-RU" sz="1600" dirty="0">
                <a:latin typeface="Times New Roman" pitchFamily="18" charset="0"/>
                <a:cs typeface="Times New Roman" pitchFamily="18" charset="0"/>
              </a:rPr>
              <a:t>Шаг резьбы (</a:t>
            </a:r>
            <a:r>
              <a:rPr lang="ru-RU" sz="1600" dirty="0" err="1">
                <a:latin typeface="Times New Roman" pitchFamily="18" charset="0"/>
                <a:cs typeface="Times New Roman" pitchFamily="18" charset="0"/>
              </a:rPr>
              <a:t>р</a:t>
            </a:r>
            <a:r>
              <a:rPr lang="ru-RU" sz="1600" dirty="0">
                <a:latin typeface="Times New Roman" pitchFamily="18" charset="0"/>
                <a:cs typeface="Times New Roman" pitchFamily="18" charset="0"/>
              </a:rPr>
              <a:t>) — расстояние между соседними одноименными боковыми сторонами двух соседних витков </a:t>
            </a:r>
            <a:r>
              <a:rPr lang="ru-RU" sz="1600" dirty="0" smtClean="0">
                <a:latin typeface="Times New Roman" pitchFamily="18" charset="0"/>
                <a:cs typeface="Times New Roman" pitchFamily="18" charset="0"/>
              </a:rPr>
              <a:t>резьбы.</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428628"/>
          </a:xfrm>
        </p:spPr>
        <p:txBody>
          <a:bodyPr>
            <a:normAutofit/>
          </a:bodyPr>
          <a:lstStyle/>
          <a:p>
            <a:r>
              <a:rPr lang="ru-RU" sz="2000" dirty="0" smtClean="0">
                <a:latin typeface="Times New Roman" pitchFamily="18" charset="0"/>
                <a:cs typeface="Times New Roman" pitchFamily="18" charset="0"/>
              </a:rPr>
              <a:t>Изображение резьбы</a:t>
            </a: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142844" y="785794"/>
            <a:ext cx="4643470" cy="5786478"/>
          </a:xfrm>
        </p:spPr>
        <p:txBody>
          <a:bodyPr>
            <a:normAutofit fontScale="92500" lnSpcReduction="10000"/>
          </a:bodyPr>
          <a:lstStyle/>
          <a:p>
            <a:pPr algn="just">
              <a:buNone/>
            </a:pPr>
            <a:r>
              <a:rPr lang="ru-RU" sz="1600" dirty="0" smtClean="0">
                <a:latin typeface="Times New Roman" pitchFamily="18" charset="0"/>
                <a:cs typeface="Times New Roman" pitchFamily="18" charset="0"/>
              </a:rPr>
              <a:t>Резьба на чертежах изображается условно. Это значит, что ее рисуют не такой, как мы ее видим, а по правилам государственного стандарта. </a:t>
            </a:r>
          </a:p>
          <a:p>
            <a:pPr algn="just">
              <a:buNone/>
            </a:pP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Изображение резьбы на  стержне</a:t>
            </a:r>
          </a:p>
          <a:p>
            <a:pPr algn="just">
              <a:buNone/>
            </a:pPr>
            <a:r>
              <a:rPr lang="ru-RU" sz="1600" b="1" dirty="0" smtClean="0">
                <a:latin typeface="Times New Roman" pitchFamily="18" charset="0"/>
                <a:cs typeface="Times New Roman" pitchFamily="18" charset="0"/>
              </a:rPr>
              <a:t>На </a:t>
            </a:r>
            <a:r>
              <a:rPr lang="ru-RU" sz="1600" b="1" dirty="0">
                <a:latin typeface="Times New Roman" pitchFamily="18" charset="0"/>
                <a:cs typeface="Times New Roman" pitchFamily="18" charset="0"/>
              </a:rPr>
              <a:t>виде спереди и слева </a:t>
            </a:r>
            <a:r>
              <a:rPr lang="ru-RU" sz="1600" dirty="0">
                <a:latin typeface="Times New Roman" pitchFamily="18" charset="0"/>
                <a:cs typeface="Times New Roman" pitchFamily="18" charset="0"/>
              </a:rPr>
              <a:t>наружный диаметр резьбы показывают сплошной </a:t>
            </a:r>
            <a:r>
              <a:rPr lang="ru-RU" sz="1600" dirty="0" smtClean="0">
                <a:latin typeface="Times New Roman" pitchFamily="18" charset="0"/>
                <a:cs typeface="Times New Roman" pitchFamily="18" charset="0"/>
              </a:rPr>
              <a:t>толстой основной </a:t>
            </a:r>
            <a:r>
              <a:rPr lang="ru-RU" sz="1600" dirty="0">
                <a:latin typeface="Times New Roman" pitchFamily="18" charset="0"/>
                <a:cs typeface="Times New Roman" pitchFamily="18" charset="0"/>
              </a:rPr>
              <a:t>линией, а внутренний — сплошной тонкой (рис. 207, а). На виде слева не изображают фаску, чтобы иметь возможность нанести внутренний диаметр резьбы сплошной тонкой линией, разомкнутой на одну четверть диаметра </a:t>
            </a:r>
            <a:r>
              <a:rPr lang="ru-RU" sz="1600" dirty="0" smtClean="0">
                <a:latin typeface="Times New Roman" pitchFamily="18" charset="0"/>
                <a:cs typeface="Times New Roman" pitchFamily="18" charset="0"/>
              </a:rPr>
              <a:t>окружности. Один </a:t>
            </a:r>
            <a:r>
              <a:rPr lang="ru-RU" sz="1600" dirty="0">
                <a:latin typeface="Times New Roman" pitchFamily="18" charset="0"/>
                <a:cs typeface="Times New Roman" pitchFamily="18" charset="0"/>
              </a:rPr>
              <a:t>конец дуги окружности не доводят до </a:t>
            </a:r>
            <a:r>
              <a:rPr lang="ru-RU" sz="1600" dirty="0" smtClean="0">
                <a:latin typeface="Times New Roman" pitchFamily="18" charset="0"/>
                <a:cs typeface="Times New Roman" pitchFamily="18" charset="0"/>
              </a:rPr>
              <a:t>осевой линии приблизительно </a:t>
            </a:r>
            <a:r>
              <a:rPr lang="ru-RU" sz="1600" dirty="0">
                <a:latin typeface="Times New Roman" pitchFamily="18" charset="0"/>
                <a:cs typeface="Times New Roman" pitchFamily="18" charset="0"/>
              </a:rPr>
              <a:t>на 2 мм, а другой ее конец пересекает вторую </a:t>
            </a:r>
            <a:r>
              <a:rPr lang="ru-RU" sz="1600" dirty="0" smtClean="0">
                <a:latin typeface="Times New Roman" pitchFamily="18" charset="0"/>
                <a:cs typeface="Times New Roman" pitchFamily="18" charset="0"/>
              </a:rPr>
              <a:t>осевую линию </a:t>
            </a:r>
            <a:r>
              <a:rPr lang="ru-RU" sz="1600" dirty="0">
                <a:latin typeface="Times New Roman" pitchFamily="18" charset="0"/>
                <a:cs typeface="Times New Roman" pitchFamily="18" charset="0"/>
              </a:rPr>
              <a:t>на такую же величину. </a:t>
            </a:r>
            <a:r>
              <a:rPr lang="ru-RU" sz="1600" dirty="0" smtClean="0">
                <a:latin typeface="Times New Roman" pitchFamily="18" charset="0"/>
                <a:cs typeface="Times New Roman" pitchFamily="18" charset="0"/>
              </a:rPr>
              <a:t>Фаска показывается </a:t>
            </a:r>
            <a:r>
              <a:rPr lang="ru-RU" sz="1600" dirty="0">
                <a:latin typeface="Times New Roman" pitchFamily="18" charset="0"/>
                <a:cs typeface="Times New Roman" pitchFamily="18" charset="0"/>
              </a:rPr>
              <a:t>сплошной </a:t>
            </a:r>
            <a:r>
              <a:rPr lang="ru-RU" sz="1600" dirty="0" smtClean="0">
                <a:latin typeface="Times New Roman" pitchFamily="18" charset="0"/>
                <a:cs typeface="Times New Roman" pitchFamily="18" charset="0"/>
              </a:rPr>
              <a:t>толстой основной  линией. Границу резьбы показывают сплошной толстой основной линией.</a:t>
            </a:r>
          </a:p>
          <a:p>
            <a:pPr algn="just">
              <a:buNone/>
            </a:pPr>
            <a:r>
              <a:rPr lang="ru-RU" sz="1600" b="1" dirty="0">
                <a:latin typeface="Times New Roman" pitchFamily="18" charset="0"/>
                <a:cs typeface="Times New Roman" pitchFamily="18" charset="0"/>
              </a:rPr>
              <a:t>На разрезе резьбу в отверстии </a:t>
            </a:r>
            <a:r>
              <a:rPr lang="ru-RU" sz="1600" dirty="0">
                <a:latin typeface="Times New Roman" pitchFamily="18" charset="0"/>
                <a:cs typeface="Times New Roman" pitchFamily="18" charset="0"/>
              </a:rPr>
              <a:t>показывают следующим образом (рис. 207, в). Наружный диаметр проводят сплошной тонкой линией, а внутренний — </a:t>
            </a:r>
            <a:r>
              <a:rPr lang="ru-RU" sz="1600" dirty="0" smtClean="0">
                <a:latin typeface="Times New Roman" pitchFamily="18" charset="0"/>
                <a:cs typeface="Times New Roman" pitchFamily="18" charset="0"/>
              </a:rPr>
              <a:t>сплошной толстой </a:t>
            </a:r>
            <a:r>
              <a:rPr lang="ru-RU" sz="1600" dirty="0">
                <a:latin typeface="Times New Roman" pitchFamily="18" charset="0"/>
                <a:cs typeface="Times New Roman" pitchFamily="18" charset="0"/>
              </a:rPr>
              <a:t>основной. </a:t>
            </a:r>
            <a:r>
              <a:rPr lang="ru-RU" sz="1600" dirty="0" smtClean="0">
                <a:latin typeface="Times New Roman" pitchFamily="18" charset="0"/>
                <a:cs typeface="Times New Roman" pitchFamily="18" charset="0"/>
              </a:rPr>
              <a:t>Фаску показывают </a:t>
            </a:r>
            <a:r>
              <a:rPr lang="ru-RU" sz="1600" dirty="0">
                <a:latin typeface="Times New Roman" pitchFamily="18" charset="0"/>
                <a:cs typeface="Times New Roman" pitchFamily="18" charset="0"/>
              </a:rPr>
              <a:t>сплошной </a:t>
            </a:r>
            <a:r>
              <a:rPr lang="ru-RU" sz="1600" dirty="0" smtClean="0">
                <a:latin typeface="Times New Roman" pitchFamily="18" charset="0"/>
                <a:cs typeface="Times New Roman" pitchFamily="18" charset="0"/>
              </a:rPr>
              <a:t>толстой основной </a:t>
            </a:r>
            <a:r>
              <a:rPr lang="ru-RU" sz="1600" dirty="0">
                <a:latin typeface="Times New Roman" pitchFamily="18" charset="0"/>
                <a:cs typeface="Times New Roman" pitchFamily="18" charset="0"/>
              </a:rPr>
              <a:t>линией. Штриховку в разрезах </a:t>
            </a:r>
            <a:r>
              <a:rPr lang="ru-RU" sz="1600" dirty="0" smtClean="0">
                <a:latin typeface="Times New Roman" pitchFamily="18" charset="0"/>
                <a:cs typeface="Times New Roman" pitchFamily="18" charset="0"/>
              </a:rPr>
              <a:t>проводят </a:t>
            </a:r>
            <a:r>
              <a:rPr lang="ru-RU" sz="1600" dirty="0">
                <a:latin typeface="Times New Roman" pitchFamily="18" charset="0"/>
                <a:cs typeface="Times New Roman" pitchFamily="18" charset="0"/>
              </a:rPr>
              <a:t>до линии наружного диаметра резьбы на стержнях и до линии внутреннего диаметра в отверстии, т.е. в обоих случаях до </a:t>
            </a:r>
            <a:r>
              <a:rPr lang="ru-RU" sz="1600" dirty="0" smtClean="0">
                <a:latin typeface="Times New Roman" pitchFamily="18" charset="0"/>
                <a:cs typeface="Times New Roman" pitchFamily="18" charset="0"/>
              </a:rPr>
              <a:t>сплошной толстой </a:t>
            </a:r>
            <a:r>
              <a:rPr lang="ru-RU" sz="1600" dirty="0">
                <a:latin typeface="Times New Roman" pitchFamily="18" charset="0"/>
                <a:cs typeface="Times New Roman" pitchFamily="18" charset="0"/>
              </a:rPr>
              <a:t>основной </a:t>
            </a:r>
            <a:r>
              <a:rPr lang="ru-RU" sz="1600" dirty="0" smtClean="0">
                <a:latin typeface="Times New Roman" pitchFamily="18" charset="0"/>
                <a:cs typeface="Times New Roman" pitchFamily="18" charset="0"/>
              </a:rPr>
              <a:t>линии. </a:t>
            </a:r>
            <a:endParaRPr lang="ru-RU" sz="1600" dirty="0">
              <a:latin typeface="Times New Roman" pitchFamily="18" charset="0"/>
              <a:cs typeface="Times New Roman" pitchFamily="18" charset="0"/>
            </a:endParaRPr>
          </a:p>
        </p:txBody>
      </p:sp>
      <p:pic>
        <p:nvPicPr>
          <p:cNvPr id="6146" name="Picture 2" descr="Image"/>
          <p:cNvPicPr>
            <a:picLocks noGrp="1" noChangeAspect="1" noChangeArrowheads="1"/>
          </p:cNvPicPr>
          <p:nvPr>
            <p:ph sz="half" idx="2"/>
          </p:nvPr>
        </p:nvPicPr>
        <p:blipFill>
          <a:blip r:embed="rId2"/>
          <a:srcRect/>
          <a:stretch>
            <a:fillRect/>
          </a:stretch>
        </p:blipFill>
        <p:spPr bwMode="auto">
          <a:xfrm>
            <a:off x="4805601" y="1785926"/>
            <a:ext cx="4338399" cy="29392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p:cNvPicPr>
            <a:picLocks noGrp="1" noChangeAspect="1" noChangeArrowheads="1"/>
          </p:cNvPicPr>
          <p:nvPr>
            <p:ph sz="half" idx="1"/>
          </p:nvPr>
        </p:nvPicPr>
        <p:blipFill>
          <a:blip r:embed="rId2"/>
          <a:srcRect/>
          <a:stretch>
            <a:fillRect/>
          </a:stretch>
        </p:blipFill>
        <p:spPr bwMode="auto">
          <a:xfrm>
            <a:off x="357158" y="1928802"/>
            <a:ext cx="4119316" cy="2790836"/>
          </a:xfrm>
          <a:prstGeom prst="rect">
            <a:avLst/>
          </a:prstGeom>
          <a:noFill/>
          <a:ln w="9525">
            <a:noFill/>
            <a:miter lim="800000"/>
            <a:headEnd/>
            <a:tailEnd/>
          </a:ln>
        </p:spPr>
      </p:pic>
      <p:sp>
        <p:nvSpPr>
          <p:cNvPr id="4" name="Содержимое 3"/>
          <p:cNvSpPr>
            <a:spLocks noGrp="1"/>
          </p:cNvSpPr>
          <p:nvPr>
            <p:ph sz="half" idx="2"/>
          </p:nvPr>
        </p:nvSpPr>
        <p:spPr>
          <a:xfrm>
            <a:off x="4643438" y="1000108"/>
            <a:ext cx="4281518" cy="5143536"/>
          </a:xfrm>
        </p:spPr>
        <p:txBody>
          <a:bodyPr>
            <a:normAutofit/>
          </a:bodyPr>
          <a:lstStyle/>
          <a:p>
            <a:pPr>
              <a:buNone/>
            </a:pPr>
            <a:r>
              <a:rPr lang="ru-RU" sz="1600" b="1" dirty="0" smtClean="0">
                <a:latin typeface="Times New Roman" pitchFamily="18" charset="0"/>
                <a:cs typeface="Times New Roman" pitchFamily="18" charset="0"/>
              </a:rPr>
              <a:t>            Изображение </a:t>
            </a:r>
            <a:r>
              <a:rPr lang="ru-RU" sz="1600" b="1" dirty="0">
                <a:latin typeface="Times New Roman" pitchFamily="18" charset="0"/>
                <a:cs typeface="Times New Roman" pitchFamily="18" charset="0"/>
              </a:rPr>
              <a:t>резьбы в отверстии.</a:t>
            </a:r>
            <a:endParaRPr lang="ru-RU" sz="1600" dirty="0">
              <a:latin typeface="Times New Roman" pitchFamily="18" charset="0"/>
              <a:cs typeface="Times New Roman" pitchFamily="18" charset="0"/>
            </a:endParaRPr>
          </a:p>
          <a:p>
            <a:pPr>
              <a:buNone/>
            </a:pP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В отверстии на виде спереди наружный и внутренний диаметры резьбы показывают штриховыми линиями (рис. 207, б). На виде слева не показывают фаску, а наружный диаметр резьбы проводят сплошной тонкой линией, разомкнутой на одну четверть окружности. При этом один конец дуги не доводят, а другой пересекает центровую линию на одинаковую величину. Внутренний диаметр резьбы проводят сплошной </a:t>
            </a:r>
            <a:r>
              <a:rPr lang="ru-RU" sz="1600" dirty="0" smtClean="0">
                <a:latin typeface="Times New Roman" pitchFamily="18" charset="0"/>
                <a:cs typeface="Times New Roman" pitchFamily="18" charset="0"/>
              </a:rPr>
              <a:t> толстой основной </a:t>
            </a:r>
            <a:r>
              <a:rPr lang="ru-RU" sz="1600" dirty="0">
                <a:latin typeface="Times New Roman" pitchFamily="18" charset="0"/>
                <a:cs typeface="Times New Roman" pitchFamily="18" charset="0"/>
              </a:rPr>
              <a:t>линией. Границу резьбы показывают штриховой линией</a:t>
            </a:r>
            <a:r>
              <a:rPr lang="ru-RU" sz="1600" dirty="0" smtClean="0">
                <a:latin typeface="Times New Roman" pitchFamily="18" charset="0"/>
                <a:cs typeface="Times New Roman" pitchFamily="18" charset="0"/>
              </a:rPr>
              <a:t>.</a:t>
            </a:r>
          </a:p>
          <a:p>
            <a:pPr>
              <a:buNone/>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Каждая резьба имеет свое обозначение. Познакомимся с обозначением одной из них — метрической.</a:t>
            </a:r>
          </a:p>
          <a:p>
            <a:pPr>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582594"/>
          </a:xfrm>
        </p:spPr>
        <p:txBody>
          <a:bodyPr>
            <a:normAutofit/>
          </a:bodyPr>
          <a:lstStyle/>
          <a:p>
            <a:r>
              <a:rPr lang="ru-RU" sz="2200" dirty="0">
                <a:latin typeface="Times New Roman" pitchFamily="18" charset="0"/>
                <a:cs typeface="Times New Roman" pitchFamily="18" charset="0"/>
              </a:rPr>
              <a:t>Обозначение метрической резьбы.</a:t>
            </a:r>
          </a:p>
        </p:txBody>
      </p:sp>
      <p:sp>
        <p:nvSpPr>
          <p:cNvPr id="3" name="Содержимое 2"/>
          <p:cNvSpPr>
            <a:spLocks noGrp="1"/>
          </p:cNvSpPr>
          <p:nvPr>
            <p:ph sz="half" idx="1"/>
          </p:nvPr>
        </p:nvSpPr>
        <p:spPr>
          <a:xfrm>
            <a:off x="142844" y="1428736"/>
            <a:ext cx="4500594" cy="5214974"/>
          </a:xfrm>
        </p:spPr>
        <p:txBody>
          <a:bodyPr>
            <a:normAutofit/>
          </a:bodyPr>
          <a:lstStyle/>
          <a:p>
            <a:pPr algn="just"/>
            <a:endParaRPr lang="ru-RU" sz="1600" dirty="0" smtClean="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На </a:t>
            </a:r>
            <a:r>
              <a:rPr lang="ru-RU" sz="1600" dirty="0">
                <a:latin typeface="Times New Roman" pitchFamily="18" charset="0"/>
                <a:cs typeface="Times New Roman" pitchFamily="18" charset="0"/>
              </a:rPr>
              <a:t>чертежах метрическая резьба обозначается буквой М, после которой пишется величина наружного диаметра резьбы, например М20, далее может быть указан мелкий шаг резьбы, например М20х1,5. Если после величины наружного диаметра не указывается величина шага резьбы, то это означает, что резьба имеет крупный шаг. Величина шага резьбы выбирается по </a:t>
            </a:r>
            <a:r>
              <a:rPr lang="ru-RU" sz="1600" dirty="0" err="1">
                <a:latin typeface="Times New Roman" pitchFamily="18" charset="0"/>
                <a:cs typeface="Times New Roman" pitchFamily="18" charset="0"/>
              </a:rPr>
              <a:t>ГОСТу</a:t>
            </a:r>
            <a:r>
              <a:rPr lang="ru-RU" sz="1600" dirty="0">
                <a:latin typeface="Times New Roman" pitchFamily="18" charset="0"/>
                <a:cs typeface="Times New Roman" pitchFamily="18" charset="0"/>
              </a:rPr>
              <a:t> (рис. 208</a:t>
            </a:r>
            <a:r>
              <a:rPr lang="ru-RU" sz="1600" dirty="0" smtClean="0">
                <a:latin typeface="Times New Roman" pitchFamily="18" charset="0"/>
                <a:cs typeface="Times New Roman" pitchFamily="18" charset="0"/>
              </a:rPr>
              <a:t>).  Резьбу подразделяют на правую и левую. Выносные линии при обозначении резьбы проводят от наружного, т.е. большего диаметра.</a:t>
            </a:r>
            <a:endParaRPr lang="ru-RU" sz="1600" dirty="0">
              <a:latin typeface="Times New Roman" pitchFamily="18" charset="0"/>
              <a:cs typeface="Times New Roman" pitchFamily="18" charset="0"/>
            </a:endParaRPr>
          </a:p>
        </p:txBody>
      </p:sp>
      <p:pic>
        <p:nvPicPr>
          <p:cNvPr id="8194" name="Picture 2" descr="Image"/>
          <p:cNvPicPr>
            <a:picLocks noGrp="1" noChangeAspect="1" noChangeArrowheads="1"/>
          </p:cNvPicPr>
          <p:nvPr>
            <p:ph sz="half" idx="2"/>
          </p:nvPr>
        </p:nvPicPr>
        <p:blipFill>
          <a:blip r:embed="rId2"/>
          <a:srcRect/>
          <a:stretch>
            <a:fillRect/>
          </a:stretch>
        </p:blipFill>
        <p:spPr bwMode="auto">
          <a:xfrm>
            <a:off x="4637044" y="2071678"/>
            <a:ext cx="4364112" cy="27717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304</TotalTime>
  <Words>556</Words>
  <Application>Microsoft Office PowerPoint</Application>
  <PresentationFormat>Экран (4:3)</PresentationFormat>
  <Paragraphs>30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Официальная</vt:lpstr>
      <vt:lpstr>Изображение и обозначение резьбы</vt:lpstr>
      <vt:lpstr>Соединение деталей в изделии может быть разъемным либо неразъемным.  К разъемным соединениям относятся резьбовые соединения (болтовые, винтовые, шпилечные), шлицевые или зубчатые, шпоночные и штифтовые (рис. 202). С помощью разъемных соединений можно осуществить разборку, настройку и ремонт изделия. </vt:lpstr>
      <vt:lpstr>К неразъемным соединениям относятся такие соединения, которые не подлежат разборке и могут быть разъединены только в результате разрушения соединяемых деталей либо элементов, их соединяющих. К неразъемным соединениям относятся клепаные, паяные, сварные, клеевые, сшивные и др. (рис. 203). Эти соединения применяются в тех случаях, когда необходимо упростить технологию изготовления изделия и сократить  расход дефицитных материалов.</vt:lpstr>
      <vt:lpstr>Вопросы и задания Вариант 1                              Вариант 2</vt:lpstr>
      <vt:lpstr> Рассмотрите внимательно виды соединений и определите как они называются. </vt:lpstr>
      <vt:lpstr>§ 31. Условное изображение и обозначение резьбы на чертежах</vt:lpstr>
      <vt:lpstr>Изображение резьбы</vt:lpstr>
      <vt:lpstr>Слайд 8</vt:lpstr>
      <vt:lpstr>Обозначение метрической резьбы.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Изображение и обозначение резьбы</dc:title>
  <dc:creator>Белый Волк</dc:creator>
  <cp:lastModifiedBy>123</cp:lastModifiedBy>
  <cp:revision>20</cp:revision>
  <dcterms:created xsi:type="dcterms:W3CDTF">2011-04-08T17:35:06Z</dcterms:created>
  <dcterms:modified xsi:type="dcterms:W3CDTF">2020-04-19T01:08:07Z</dcterms:modified>
</cp:coreProperties>
</file>