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91" r:id="rId29"/>
    <p:sldId id="284" r:id="rId30"/>
    <p:sldId id="285" r:id="rId31"/>
    <p:sldId id="286" r:id="rId32"/>
    <p:sldId id="287" r:id="rId33"/>
    <p:sldId id="288" r:id="rId34"/>
    <p:sldId id="289" r:id="rId35"/>
    <p:sldId id="292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Выполнила: Репина Татьяна Николаевна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Учебная дисциплина </a:t>
            </a:r>
            <a:br>
              <a:rPr lang="ru-RU" dirty="0" smtClean="0"/>
            </a:br>
            <a:r>
              <a:rPr lang="ru-RU" dirty="0" smtClean="0"/>
              <a:t>«Учебно-проектная деятельность»</a:t>
            </a:r>
            <a:br>
              <a:rPr lang="ru-RU" dirty="0" smtClean="0"/>
            </a:br>
            <a:r>
              <a:rPr lang="ru-RU" dirty="0" smtClean="0"/>
              <a:t>Тема: «Этапы проекта»</a:t>
            </a:r>
            <a:endParaRPr lang="ru-RU" dirty="0"/>
          </a:p>
        </p:txBody>
      </p:sp>
      <p:pic>
        <p:nvPicPr>
          <p:cNvPr id="1026" name="Picture 2" descr="C:\Users\админ\Desktop\поурочные УПД\картинки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786190"/>
            <a:ext cx="428625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И этом разделе разъясняется </a:t>
            </a:r>
            <a:r>
              <a:rPr lang="ru-RU" b="1" i="1" dirty="0" smtClean="0"/>
              <a:t>актуальность и новизна </a:t>
            </a:r>
            <a:r>
              <a:rPr lang="ru-RU" dirty="0" smtClean="0"/>
              <a:t>данного проекта по сравнению с аналогами, дается ответ на вопросы, чьи интересы затрагивает эта проблема, каковы ее масштабы и что может произойти, если она не найдет решения.</a:t>
            </a:r>
          </a:p>
          <a:p>
            <a:r>
              <a:rPr lang="ru-RU" dirty="0" smtClean="0"/>
              <a:t>Одной формулировки недостаточно, требуется </a:t>
            </a:r>
            <a:r>
              <a:rPr lang="ru-RU" b="1" i="1" dirty="0" smtClean="0"/>
              <a:t>аналитическое осмысление</a:t>
            </a:r>
            <a:r>
              <a:rPr lang="ru-RU" i="1" dirty="0" smtClean="0"/>
              <a:t>, </a:t>
            </a:r>
            <a:r>
              <a:rPr lang="ru-RU" dirty="0" smtClean="0"/>
              <a:t>проблему необходимо представить в количественных и качественных показателях, ее структурных характеристиках.</a:t>
            </a:r>
          </a:p>
          <a:p>
            <a:r>
              <a:rPr lang="ru-RU" dirty="0" smtClean="0"/>
              <a:t>В этом разделе важно также выделить </a:t>
            </a:r>
            <a:r>
              <a:rPr lang="ru-RU" b="1" i="1" dirty="0" smtClean="0"/>
              <a:t>сферы применения</a:t>
            </a:r>
            <a:r>
              <a:rPr lang="ru-RU" i="1" dirty="0" smtClean="0"/>
              <a:t> </a:t>
            </a:r>
            <a:r>
              <a:rPr lang="ru-RU" dirty="0" smtClean="0"/>
              <a:t>проекта, его </a:t>
            </a:r>
            <a:r>
              <a:rPr lang="ru-RU" b="1" i="1" dirty="0" smtClean="0"/>
              <a:t>функциональное назначение, стратегию</a:t>
            </a:r>
            <a:r>
              <a:rPr lang="ru-RU" i="1" dirty="0" smtClean="0"/>
              <a:t> </a:t>
            </a:r>
            <a:r>
              <a:rPr lang="ru-RU" dirty="0" smtClean="0"/>
              <a:t>как основной способ решения проблемы. С точки зрения проектирования, стратегия определяет назначение проекта, его долгосрочные цели, это – последовательная схема принятия решений, логически продуманная миссия проекта, обоснование его существования.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/>
          </a:bodyPr>
          <a:lstStyle/>
          <a:p>
            <a:r>
              <a:rPr lang="ru-RU" dirty="0" smtClean="0"/>
              <a:t>Сама проблема может быть определена с помощью следующих основных аспектов или характеристик:</a:t>
            </a:r>
          </a:p>
          <a:p>
            <a:r>
              <a:rPr lang="ru-RU" dirty="0" smtClean="0"/>
              <a:t>- Организационное или физическое местонахождение: Где была выявлена проблемная ситуация, проблема? Насколько широко она распространена?</a:t>
            </a:r>
          </a:p>
          <a:p>
            <a:r>
              <a:rPr lang="ru-RU" dirty="0" smtClean="0"/>
              <a:t>- Насколько серьёзна, важна проблема? Кто затронут проблемой? Сколько людей она затрагивает? Как и на что она влияет? Насколько и для чего, для кого она важна? Кто и какую выгоду получит от её решения?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этом разделе необходимо: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572560" cy="45720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чётко определить проблему, над которой вы собираетесь работать;</a:t>
            </a:r>
          </a:p>
          <a:p>
            <a:r>
              <a:rPr lang="ru-RU" dirty="0" smtClean="0"/>
              <a:t>определить причины этой проблемы;</a:t>
            </a:r>
          </a:p>
          <a:p>
            <a:r>
              <a:rPr lang="ru-RU" dirty="0" smtClean="0"/>
              <a:t>быть реалистичным – не пытаться решить все мировые проблемы в ближайшее полгода;</a:t>
            </a:r>
          </a:p>
          <a:p>
            <a:r>
              <a:rPr lang="ru-RU" dirty="0" smtClean="0"/>
              <a:t>подтвердить насущность проблемы с помощью дополнительных материалов – статистических данных и др.</a:t>
            </a:r>
          </a:p>
          <a:p>
            <a:r>
              <a:rPr lang="ru-RU" dirty="0" smtClean="0"/>
              <a:t>анализ проблемы должен быть убедительным: чётко сформулирован, хорошо аргументирован и подкреплён информацией, статистикой, экспертной оценкой.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konspekta.net/lektsiiorgimg/baza3/4005110778935.files/image00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501122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этом разделе вы должны чётко и ясно ответить на два вопроса: почему это проект необходим, и какую (какие) проблему(мы) проект будет решать. То есть, с одной стороны, описать проблему как значимую и актуальную, а с другой – продемонстрировать возможность её решения или, по крайней мере, значительного продвижения в её решении с помощью цели, задачи и методов, которые вы опишите в следующих разделах.</a:t>
            </a:r>
          </a:p>
          <a:p>
            <a:r>
              <a:rPr lang="ru-RU" dirty="0" smtClean="0"/>
              <a:t>Итак, проблема, на решение которой ищутся средства, должна быть:</a:t>
            </a:r>
          </a:p>
          <a:p>
            <a:r>
              <a:rPr lang="ru-RU" dirty="0" smtClean="0"/>
              <a:t>важной, побуждающей к оказанию помощи;</a:t>
            </a:r>
          </a:p>
          <a:p>
            <a:r>
              <a:rPr lang="ru-RU" dirty="0" smtClean="0"/>
              <a:t>идти от потребностей целевой группы (та группа людей, проблему которой вы хотите решить);</a:t>
            </a:r>
          </a:p>
          <a:p>
            <a:r>
              <a:rPr lang="ru-RU" dirty="0" smtClean="0"/>
              <a:t>убедительной и привлекающей внимание;</a:t>
            </a:r>
          </a:p>
          <a:p>
            <a:r>
              <a:rPr lang="ru-RU" dirty="0" smtClean="0"/>
              <a:t>хорошо аргументированной.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Раздел «Постановка проблемы» можно считать качественно прописанным если: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643998" cy="512447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он раскрывает необходимость выполнения проекта;</a:t>
            </a:r>
          </a:p>
          <a:p>
            <a:r>
              <a:rPr lang="ru-RU" dirty="0" smtClean="0"/>
              <a:t>в нем описаны обстоятельства, побудившие написать проект;</a:t>
            </a:r>
          </a:p>
          <a:p>
            <a:r>
              <a:rPr lang="ru-RU" dirty="0" smtClean="0"/>
              <a:t>проблема выглядит значимой для вашей территории, в целом для общества;</a:t>
            </a:r>
          </a:p>
          <a:p>
            <a:r>
              <a:rPr lang="ru-RU" dirty="0" smtClean="0"/>
              <a:t>исполнитель является достаточно компетентным для реализации проекта;</a:t>
            </a:r>
          </a:p>
          <a:p>
            <a:r>
              <a:rPr lang="ru-RU" dirty="0" smtClean="0"/>
              <a:t>масштабы проекта разумны, он не делает попытки решить все мировые проблемы сразу;</a:t>
            </a:r>
          </a:p>
          <a:p>
            <a:r>
              <a:rPr lang="ru-RU" dirty="0" smtClean="0"/>
              <a:t>проект поддерживается статистическими и аналитическими данными, ссылками на экспертов, ключевые научно-методические источники;</a:t>
            </a:r>
          </a:p>
          <a:p>
            <a:r>
              <a:rPr lang="ru-RU" dirty="0" smtClean="0"/>
              <a:t>проблема сформулирована с точки зрения того, чьим нуждам служит проект, а не с точки зрения «удобства» исполнителя;</a:t>
            </a:r>
          </a:p>
          <a:p>
            <a:r>
              <a:rPr lang="ru-RU" dirty="0" smtClean="0"/>
              <a:t>нет голословных утверждений, минимум наукообразных и специальных терминов; написан кратко и интересно;</a:t>
            </a:r>
          </a:p>
          <a:p>
            <a:r>
              <a:rPr lang="ru-RU" dirty="0" smtClean="0"/>
              <a:t>четко определен способ решения проблемы.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b="1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42910" y="1071546"/>
          <a:ext cx="8286807" cy="5605182"/>
        </p:xfrm>
        <a:graphic>
          <a:graphicData uri="http://schemas.openxmlformats.org/drawingml/2006/table">
            <a:tbl>
              <a:tblPr/>
              <a:tblGrid>
                <a:gridCol w="4107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9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Нечёткая формулировка проблемы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Чёткая формулировка проблемы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Фермеры не имеют пестицидов для обработки полей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Урожай заражён паразитами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8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Уровень безработицы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N-ской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области постоянно растёт. Чтобы добиться его снижения, мы должны реализовать проект профессионального достижения для женщин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По данным Центра занятости уровень безработицы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N-ской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области составляет 25%. Половина безработных – женщины в возрасте от 18 до 27 лет с небольшим стажем работы.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Мы испытываем огромную потребность в обучающей программе, которая предупредит жителей нашего региона об опасности гепатита и научит их принимать меры 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избежания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этого заболевания. Эта программа устранит опасность заболевания гепатитом в нашем регионе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Недавний опрос школьной администрации (сентябрь 2015 года) может служить подтверждением того, что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N-ском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районе не уделяется должного внимания вопросам обучения здорового образа жизни. Почти половина школ из 100 администраторов школ, участвовавших в опросе, отметили, что в их школах нет занятий по этому предмету.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Цели и задачи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47800"/>
            <a:ext cx="8715436" cy="5195910"/>
          </a:xfrm>
        </p:spPr>
        <p:txBody>
          <a:bodyPr/>
          <a:lstStyle/>
          <a:p>
            <a:r>
              <a:rPr lang="ru-RU" b="1" dirty="0" smtClean="0"/>
              <a:t>Цель проекта</a:t>
            </a:r>
            <a:r>
              <a:rPr lang="ru-RU" dirty="0" smtClean="0"/>
              <a:t>– это отражение проблемы, те изменения, к которым стремится организация в ходе проекта.</a:t>
            </a:r>
          </a:p>
          <a:p>
            <a:r>
              <a:rPr lang="ru-RU" dirty="0" smtClean="0"/>
              <a:t>Формулировка цели должна быть увязана с выявленной проблемой и по возможности решать её, указывая путь от реального состояния дел до идеального или предполагаемого после реализации данного проекта.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Основные требования к формулировке цели таковы: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47800"/>
            <a:ext cx="8715436" cy="5195910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достижимость в рамках этого проекта;</a:t>
            </a:r>
          </a:p>
          <a:p>
            <a:r>
              <a:rPr lang="ru-RU" dirty="0" smtClean="0"/>
              <a:t>безусловность, так как для проектной деятельности изучение возможных условий должно быть завершено до </a:t>
            </a:r>
            <a:r>
              <a:rPr lang="ru-RU" b="1" dirty="0" smtClean="0"/>
              <a:t>начала работ;</a:t>
            </a:r>
            <a:endParaRPr lang="ru-RU" dirty="0" smtClean="0"/>
          </a:p>
          <a:p>
            <a:r>
              <a:rPr lang="ru-RU" dirty="0" err="1" smtClean="0"/>
              <a:t>предусмотрение</a:t>
            </a:r>
            <a:r>
              <a:rPr lang="ru-RU" dirty="0" smtClean="0"/>
              <a:t> итогового результата проекта;</a:t>
            </a:r>
          </a:p>
          <a:p>
            <a:r>
              <a:rPr lang="ru-RU" dirty="0" smtClean="0"/>
              <a:t>соответствие компетентности, подготовленности финансово-экономическим, материально-техническим, организационным условиям реализации проекта.</a:t>
            </a:r>
          </a:p>
          <a:p>
            <a:r>
              <a:rPr lang="ru-RU" dirty="0" smtClean="0"/>
              <a:t>При формулировании цели проекта можно использовать следующие формулировки:</a:t>
            </a:r>
          </a:p>
          <a:p>
            <a:r>
              <a:rPr lang="ru-RU" b="1" i="1" dirty="0" smtClean="0"/>
              <a:t>содействие развитию …</a:t>
            </a:r>
            <a:endParaRPr lang="ru-RU" b="1" dirty="0" smtClean="0"/>
          </a:p>
          <a:p>
            <a:r>
              <a:rPr lang="ru-RU" b="1" i="1" dirty="0" smtClean="0"/>
              <a:t>создание условий ….</a:t>
            </a:r>
            <a:endParaRPr lang="ru-RU" b="1" dirty="0" smtClean="0"/>
          </a:p>
          <a:p>
            <a:r>
              <a:rPr lang="ru-RU" b="1" i="1" dirty="0" smtClean="0"/>
              <a:t>обеспечение …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Превращение проблем в цели – </a:t>
            </a:r>
            <a:r>
              <a:rPr lang="ru-RU" sz="3200" b="1" dirty="0" smtClean="0">
                <a:solidFill>
                  <a:srgbClr val="22222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571611"/>
          <a:ext cx="8429684" cy="4286281"/>
        </p:xfrm>
        <a:graphic>
          <a:graphicData uri="http://schemas.openxmlformats.org/drawingml/2006/table">
            <a:tbl>
              <a:tblPr/>
              <a:tblGrid>
                <a:gridCol w="4214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Проблема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Цель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Сокращение количества источников воды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Увеличение количества источников воды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4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Увеличение стоимости воды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Сокращение стоимости воды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4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Отсутствие досуга у молодёжи наличие вредных привычек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Создание условий для досуга молодёжи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8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Рост числа ДТП с тяжёлыми последствиями (инвалидность и летальный исход)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Уменьшить ущерб для жизни и здоровья людей, наносимый ДТП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ЭТАПЫ ОФОРОМЛЕНИЯ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ВОПРОСЫ:</a:t>
            </a:r>
            <a:endParaRPr lang="ru-RU" dirty="0" smtClean="0"/>
          </a:p>
          <a:p>
            <a:r>
              <a:rPr lang="ru-RU" dirty="0" smtClean="0"/>
              <a:t>1. Основные требования к проекту</a:t>
            </a:r>
          </a:p>
          <a:p>
            <a:r>
              <a:rPr lang="ru-RU" dirty="0" smtClean="0"/>
              <a:t>2. Основные разделы текста проекта</a:t>
            </a:r>
          </a:p>
          <a:p>
            <a:r>
              <a:rPr lang="ru-RU" dirty="0" smtClean="0"/>
              <a:t>3. Постановка или описание проблемы</a:t>
            </a:r>
          </a:p>
          <a:p>
            <a:r>
              <a:rPr lang="ru-RU" dirty="0" smtClean="0"/>
              <a:t>4. Цели и задачи проекта</a:t>
            </a:r>
          </a:p>
          <a:p>
            <a:r>
              <a:rPr lang="ru-RU" dirty="0" smtClean="0"/>
              <a:t>5. Управление и кадры</a:t>
            </a:r>
          </a:p>
          <a:p>
            <a:r>
              <a:rPr lang="ru-RU" dirty="0" smtClean="0"/>
              <a:t>6. Содержание и механизм реализации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643998" cy="628654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Определение цели</a:t>
            </a:r>
            <a:r>
              <a:rPr lang="ru-RU" i="1" dirty="0" smtClean="0"/>
              <a:t> – </a:t>
            </a:r>
            <a:r>
              <a:rPr lang="ru-RU" dirty="0" smtClean="0"/>
              <a:t>важный момент процесса проектирования, нельзя подходить к нему формально. Добиться результата в любом деле можно, если чётко знаешь, чего именно хочешь добиться. </a:t>
            </a:r>
            <a:r>
              <a:rPr lang="ru-RU" dirty="0" err="1" smtClean="0"/>
              <a:t>Псевдоцели</a:t>
            </a:r>
            <a:r>
              <a:rPr lang="ru-RU" dirty="0" smtClean="0"/>
              <a:t> (неточно поставленные или неверные) в процессе реализации проекта не позволяют добиться положительных результатов. Главное назначение цели – показать, к чему приведёт, и чему будет способствовать запланированная вами деятельность по решению проблем в рамках вашего проекта.</a:t>
            </a:r>
          </a:p>
          <a:p>
            <a:r>
              <a:rPr lang="ru-RU" b="1" dirty="0" smtClean="0"/>
              <a:t>Постановка цели </a:t>
            </a:r>
            <a:r>
              <a:rPr lang="ru-RU" dirty="0" smtClean="0"/>
              <a:t>– это один из наиболее важных моментов в разработке проекта. От того, насколько честны и конкретны в определении желательной цели вы будете с самими собой, во многом зависит успех вашего проекта. Пусть цель будет не отпиской, красивой формулировкой, а истиной, рабочим материалом, на который можно смело опираться.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konspekta.net/lektsiiorgimg/baza3/4005110778935.files/image004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r>
              <a:rPr lang="ru-RU" dirty="0" smtClean="0"/>
              <a:t>Цель сформулировали, теперь определяем перечень действий, которые нужно выполнить, чтобы достичь её – это </a:t>
            </a:r>
            <a:r>
              <a:rPr lang="ru-RU" b="1" dirty="0" smtClean="0"/>
              <a:t>ЗАДАЧИ</a:t>
            </a:r>
            <a:r>
              <a:rPr lang="ru-RU" b="1" i="1" dirty="0" smtClean="0"/>
              <a:t>. </a:t>
            </a:r>
          </a:p>
          <a:p>
            <a:r>
              <a:rPr lang="ru-RU" dirty="0" smtClean="0"/>
              <a:t>Задачи как способ достижения поставленной цели. Задачи всегда указывают на конкретный результат.</a:t>
            </a:r>
          </a:p>
          <a:p>
            <a:r>
              <a:rPr lang="ru-RU" dirty="0" smtClean="0"/>
              <a:t>В работе над проектом важно дифференцировать понятия «цель» и «задачи». В жизни и в справочной литературе эти понятия, к сожалению, трактуются как синонимы, но в процессе проектирования они наполняются специфическим смыслом.</a:t>
            </a:r>
          </a:p>
          <a:p>
            <a:r>
              <a:rPr lang="ru-RU" b="1" dirty="0" smtClean="0"/>
              <a:t>Задача </a:t>
            </a:r>
            <a:r>
              <a:rPr lang="ru-RU" dirty="0" smtClean="0"/>
              <a:t>– это частная цель, или мини-цель. Это конкретизация общей цели, шаг на пути ее достижения. Слово «задача» означает также «поручение, задание», вопрос, требующий решения по известным данным с соблюдением условий.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72560" cy="6215106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Задачи в</a:t>
            </a:r>
            <a:r>
              <a:rPr lang="ru-RU" i="1" dirty="0" smtClean="0"/>
              <a:t> </a:t>
            </a:r>
            <a:r>
              <a:rPr lang="ru-RU" b="1" i="1" dirty="0" smtClean="0"/>
              <a:t>проекте</a:t>
            </a:r>
            <a:r>
              <a:rPr lang="ru-RU" dirty="0" smtClean="0"/>
              <a:t>– это конкретные части цели (пункты), которые предстоит реализовать, или это действие, которое вы предпринимаете, чтобы достичь цели проекта. Задачи должны быть максимально конкретизированы. В них должны содержаться количественные данные о степени полезности проекта. Задачи всегда указывают на конкретный результат. Из этого раздела должно быть ясно, что получится в результате выполнения проекта, какие изменения произойдут в существующей ситуации. Лучше избегать глаголов несовершенного вида (содействовать, поддерживать, усиливать), а применять </a:t>
            </a:r>
            <a:r>
              <a:rPr lang="ru-RU" b="1" dirty="0" smtClean="0"/>
              <a:t>глаголы совершенного вида</a:t>
            </a:r>
            <a:r>
              <a:rPr lang="ru-RU" i="1" dirty="0" smtClean="0"/>
              <a:t>: </a:t>
            </a:r>
            <a:r>
              <a:rPr lang="ru-RU" b="1" i="1" dirty="0" smtClean="0"/>
              <a:t>подготовить, уменьшить, увеличить, организовать, изготовить</a:t>
            </a:r>
            <a:r>
              <a:rPr lang="ru-RU" b="1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/>
          </a:bodyPr>
          <a:lstStyle/>
          <a:p>
            <a:r>
              <a:rPr lang="ru-RU" dirty="0" smtClean="0"/>
              <a:t>При формулировании целей и задач проекта необходимо соблюдать логическую взаимосвязь:</a:t>
            </a:r>
          </a:p>
          <a:p>
            <a:pPr>
              <a:buNone/>
            </a:pPr>
            <a:r>
              <a:rPr lang="ru-RU" b="1" dirty="0" smtClean="0"/>
              <a:t>    ПРОБЛЕМА ЦЕЛЬ ЗАДАЧИ</a:t>
            </a:r>
            <a:endParaRPr lang="ru-RU" dirty="0" smtClean="0"/>
          </a:p>
          <a:p>
            <a:r>
              <a:rPr lang="ru-RU" dirty="0" smtClean="0"/>
              <a:t>При этом важно не только соблюдать прямую последовательность: проблема, цель, задачи, но и поверить логичность в обратном направлении. Если вы сможете решить поставленные задачи приблизитесь ли вы к поставленной цели? Если цель будет достигнута – решится ли заявленная в проекте проблема?</a:t>
            </a:r>
          </a:p>
          <a:p>
            <a:r>
              <a:rPr lang="ru-RU" dirty="0" smtClean="0"/>
              <a:t>Часто при разработке целей используют так называемые критерии SMART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214289"/>
          <a:ext cx="8501121" cy="6444289"/>
        </p:xfrm>
        <a:graphic>
          <a:graphicData uri="http://schemas.openxmlformats.org/drawingml/2006/table">
            <a:tbl>
              <a:tblPr/>
              <a:tblGrid>
                <a:gridCol w="28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96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Specific (конкретность)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Конкретная, ясная. Цель должна быть чёткой, конкретной. Если в цели есть слова «больше», «раньше» и т.д., обязательно указать на сколько (рублей, минут, процентов т.д.)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95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Measurable (измеряемость)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Измеримая. Результат достижения цели должен быть измеримым. «Стать счастливой» - трудно измеримый результат (и не конкретный тоже). А вот «выйти замуж» - вполне измеримый: достаточно одного взгляда в паспорт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97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Achievable (достижимость)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Достижимая. Вы должны быть способны достичь этой цели, хотя бы в потенциале. Должны обладать ресурсами (внешними и внутренними)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для её достижения, либо быть способными эти ресурсы обрести.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95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Realistic/Relevant (реалистичность)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Реалистичная. Необходимо реально оценивать свои ресурсы по достижению цели. Ставя цель раньше вставать, нам придётся и раньше ложиться для того, чтобы выспаться, либо искать другие способы обеспечения полного своего восстановления.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97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Timely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Time-bound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своевременность/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определен-ность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по времени)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Ограниченная во времени. Должны быть чётко поставлены сроки достижения цели. Без сроков конкретной цели нет.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72" marR="5372" marT="5372" marB="53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59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ПРИМЕРЫ: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785795"/>
          <a:ext cx="8715436" cy="6072206"/>
        </p:xfrm>
        <a:graphic>
          <a:graphicData uri="http://schemas.openxmlformats.org/drawingml/2006/table">
            <a:tbl>
              <a:tblPr/>
              <a:tblGrid>
                <a:gridCol w="4357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Цель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3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Снижение уровня конфликтности в учреждении сферы образования и формирование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низоконфликтного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пространства путём создания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службы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примирения техникума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Повышение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качества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информированности</a:t>
                      </a:r>
                    </a:p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участников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проекта (учащиеся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педагоги,</a:t>
                      </a:r>
                    </a:p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родители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) на основе оперативного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обмена</a:t>
                      </a:r>
                    </a:p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информацией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между участниками проекта. 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2)Повышение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уровня знаний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участников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проекта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по основам </a:t>
                      </a: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конфликтологии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разрешения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конфликтов и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технологий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примирения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на базе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комплекса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просветительских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действий. 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) Приобретение участниками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проекта,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вовлечёнными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 его исполнение и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прошедшими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предварительное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обучение,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практического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опыта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) Разработка и нормативное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закрепление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процедур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и форм деятельности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службы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Примирения техникума. 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) Создание специализированного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студенческого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объединения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занимающегося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вопросами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разрешения внутри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техникума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конфликтов.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разделе «Цели и задачи» должно быть ясно, </a:t>
            </a:r>
            <a:r>
              <a:rPr lang="ru-RU" b="1" dirty="0" smtClean="0"/>
              <a:t>что будет сделано, кто</a:t>
            </a:r>
            <a:r>
              <a:rPr lang="ru-RU" dirty="0" smtClean="0"/>
              <a:t> будет осуществлять действия, </a:t>
            </a:r>
            <a:r>
              <a:rPr lang="ru-RU" b="1" dirty="0" smtClean="0"/>
              <a:t>как</a:t>
            </a:r>
            <a:r>
              <a:rPr lang="ru-RU" dirty="0" smtClean="0"/>
              <a:t> они будут осуществляться, </a:t>
            </a:r>
            <a:r>
              <a:rPr lang="ru-RU" b="1" dirty="0" smtClean="0"/>
              <a:t>когда и в какой последовательности, какие ресурсы</a:t>
            </a:r>
            <a:r>
              <a:rPr lang="ru-RU" dirty="0" smtClean="0"/>
              <a:t> будут привлечены (исполнители, помещение, оборудование и др.)</a:t>
            </a:r>
          </a:p>
          <a:p>
            <a:r>
              <a:rPr lang="ru-RU" dirty="0" smtClean="0"/>
              <a:t>При разработке этого раздела проекта необходимо:</a:t>
            </a:r>
          </a:p>
          <a:p>
            <a:r>
              <a:rPr lang="ru-RU" dirty="0" smtClean="0"/>
              <a:t>подобрать и обосновать мероприятия, которые будет необходимо реализовать для решения задач проекта;</a:t>
            </a:r>
          </a:p>
          <a:p>
            <a:r>
              <a:rPr lang="ru-RU" dirty="0" smtClean="0"/>
              <a:t>обдумать роль каждого сотрудника, которые будут задействованы в реализации проекта, и оценить достаточно ли их квалификации для выполнения запланированных мероприятий;</a:t>
            </a:r>
          </a:p>
          <a:p>
            <a:r>
              <a:rPr lang="ru-RU" dirty="0" smtClean="0"/>
              <a:t>определить, какие ресурсы необходимы вам для выполнения задуманных мероприятий;</a:t>
            </a:r>
          </a:p>
          <a:p>
            <a:r>
              <a:rPr lang="ru-RU" dirty="0" smtClean="0"/>
              <a:t>хронологически выстроить все запланированные мероприятия, определить, сколько времени вам потребуется для реализации всех мероприятий и решения поставленных задач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620688"/>
            <a:ext cx="8291264" cy="58326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Раздел «Цели и задачи» можно считать прописанным, если он соответствует следующим условиям:</a:t>
            </a:r>
          </a:p>
          <a:p>
            <a:r>
              <a:rPr lang="ru-RU" dirty="0"/>
              <a:t>описывает предполагаемые итоги выполнения проекта, поддающиеся оценке;</a:t>
            </a:r>
          </a:p>
          <a:p>
            <a:r>
              <a:rPr lang="ru-RU" dirty="0"/>
              <a:t>цель является общим итогом проекта, а задачи - промежуточными, частными результатами;</a:t>
            </a:r>
          </a:p>
          <a:p>
            <a:r>
              <a:rPr lang="ru-RU" dirty="0"/>
              <a:t>из раздела ясно, какие произойдут изменения в социальной ситуации;</a:t>
            </a:r>
          </a:p>
          <a:p>
            <a:r>
              <a:rPr lang="ru-RU" dirty="0"/>
              <a:t>по каждой проблеме, сформулированной в предыдущей части, есть хотя бы одна четкая задача;</a:t>
            </a:r>
          </a:p>
          <a:p>
            <a:r>
              <a:rPr lang="ru-RU" dirty="0"/>
              <a:t>цели в принципе достижимы, а результаты поддаются измерению;</a:t>
            </a:r>
          </a:p>
          <a:p>
            <a:r>
              <a:rPr lang="ru-RU" dirty="0"/>
              <a:t>постановку целей и задач авторы не путают с методами их решения;</a:t>
            </a:r>
          </a:p>
          <a:p>
            <a:r>
              <a:rPr lang="ru-RU" dirty="0"/>
              <a:t>язык ясен и четок, нет лишних, ненужных пояснений и ссылок.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9917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Управление и кадры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47800"/>
            <a:ext cx="8715436" cy="519591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данном разделе авторам необходимо кратко описать схему или механизм управления проектом и квалификацию основного персонала, обеспечивающего его реализацию. Если проект предполагает систему обучения и рост кадрового состава, необходимо прописать механизм и тематику обучения.</a:t>
            </a:r>
          </a:p>
          <a:p>
            <a:r>
              <a:rPr lang="ru-RU" dirty="0" smtClean="0"/>
              <a:t>Раздел можно считать достаточным, если:</a:t>
            </a:r>
          </a:p>
          <a:p>
            <a:r>
              <a:rPr lang="ru-RU" dirty="0" smtClean="0"/>
              <a:t>четко распределены сферы и функции деятельности между персоналом;</a:t>
            </a:r>
          </a:p>
          <a:p>
            <a:r>
              <a:rPr lang="ru-RU" dirty="0" smtClean="0"/>
              <a:t>ясно, кто кому подчиняется и кто несет ответственность за определенные виды работы;</a:t>
            </a:r>
          </a:p>
          <a:p>
            <a:r>
              <a:rPr lang="ru-RU" dirty="0" smtClean="0"/>
              <a:t>персонал, реализующий проект, обладает достаточной квалификацией или получает дополнительное обучение </a:t>
            </a:r>
            <a:r>
              <a:rPr lang="ru-RU" b="1" i="1" dirty="0" smtClean="0"/>
              <a:t>до</a:t>
            </a:r>
            <a:r>
              <a:rPr lang="ru-RU" dirty="0" smtClean="0"/>
              <a:t> или </a:t>
            </a:r>
            <a:r>
              <a:rPr lang="ru-RU" b="1" i="1" dirty="0" smtClean="0"/>
              <a:t>в</a:t>
            </a:r>
            <a:r>
              <a:rPr lang="ru-RU" i="1" dirty="0" smtClean="0"/>
              <a:t> </a:t>
            </a:r>
            <a:r>
              <a:rPr lang="ru-RU" dirty="0" smtClean="0"/>
              <a:t>процессе реализации;</a:t>
            </a:r>
          </a:p>
          <a:p>
            <a:r>
              <a:rPr lang="ru-RU" dirty="0" smtClean="0"/>
              <a:t>механизм управления является эффективным, действенным, не тормозит, а увеличивает эффективность работы;</a:t>
            </a:r>
          </a:p>
          <a:p>
            <a:r>
              <a:rPr lang="ru-RU" dirty="0" smtClean="0"/>
              <a:t>описание четкое, краткое, содержание - ясное и понятное.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требования к проекту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786874" cy="519591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1. </a:t>
            </a:r>
            <a:r>
              <a:rPr lang="ru-RU" b="1" i="1" dirty="0" smtClean="0"/>
              <a:t>Ограниченность</a:t>
            </a:r>
            <a:r>
              <a:rPr lang="ru-RU" dirty="0" smtClean="0"/>
              <a:t>(по времени, целям и задачам, результатам и т.д.) эта характеристика проекта, позволяющая контролировать ход его реализации по чётко определенным этапам на основании результатов каждого этапа. Ограниченность проекта означает, что он содержит:</a:t>
            </a:r>
          </a:p>
          <a:p>
            <a:r>
              <a:rPr lang="ru-RU" dirty="0" smtClean="0"/>
              <a:t> этапы и конкретные сроки их реализации;</a:t>
            </a:r>
          </a:p>
          <a:p>
            <a:r>
              <a:rPr lang="ru-RU" dirty="0" smtClean="0"/>
              <a:t> четкие и измеряемые задачи;</a:t>
            </a:r>
          </a:p>
          <a:p>
            <a:r>
              <a:rPr lang="ru-RU" dirty="0" smtClean="0"/>
              <a:t> конкретные и измеряемые результаты;</a:t>
            </a:r>
          </a:p>
          <a:p>
            <a:r>
              <a:rPr lang="ru-RU" dirty="0" smtClean="0"/>
              <a:t> планы и графики выполнения работ;</a:t>
            </a:r>
          </a:p>
          <a:p>
            <a:r>
              <a:rPr lang="ru-RU" dirty="0" smtClean="0"/>
              <a:t> конкретное количество и качество ресурсов, необходимых для реализации.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Содержание и механизм реализации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47800"/>
            <a:ext cx="8786874" cy="519591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Основной компонент проектирования - выбор содержания, форм, методов деятельности. Это технологический этап, который подразумевает подбор </a:t>
            </a:r>
            <a:r>
              <a:rPr lang="ru-RU" b="1" i="1" dirty="0" smtClean="0"/>
              <a:t>оптимальной системы действий,</a:t>
            </a:r>
            <a:r>
              <a:rPr lang="ru-RU" i="1" dirty="0" smtClean="0"/>
              <a:t> </a:t>
            </a:r>
            <a:r>
              <a:rPr lang="ru-RU" dirty="0" smtClean="0"/>
              <a:t>направленных на решение каждой из поставленных задач.</a:t>
            </a:r>
          </a:p>
          <a:p>
            <a:r>
              <a:rPr lang="ru-RU" dirty="0" smtClean="0"/>
              <a:t>Подбор технологического инструментария предполагает, что вы достаточно подробно прописываете, в каких направлениях, </a:t>
            </a:r>
            <a:r>
              <a:rPr lang="ru-RU" b="1" i="1" dirty="0" smtClean="0"/>
              <a:t>каким образом, когда, в какой последовательности, что и как</a:t>
            </a:r>
            <a:r>
              <a:rPr lang="ru-RU" i="1" dirty="0" smtClean="0"/>
              <a:t> </a:t>
            </a:r>
            <a:r>
              <a:rPr lang="ru-RU" dirty="0" smtClean="0"/>
              <a:t>будет сделано для получения желаемых результатов.</a:t>
            </a:r>
          </a:p>
          <a:p>
            <a:r>
              <a:rPr lang="ru-RU" dirty="0" smtClean="0"/>
              <a:t>Если содержание представляет собой монолит, не разделенный на части, то это затруднит работу по проекту, так как деятельность носит всегда разноплановый характер. Другими словами, нельзя действовать по принципу «вали все в кучу, потом разберемся».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643998" cy="64294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Содержание проекта, как главы в книге, должно строиться из больших и малых элементов - частей. В качестве элементов структуры используются: блоки, направления, ступени, модули. Для небольших проектов такого деления можно и не делать (если проект состоит из одно­го модуля или направления).</a:t>
            </a:r>
          </a:p>
          <a:p>
            <a:r>
              <a:rPr lang="ru-RU" dirty="0" smtClean="0"/>
              <a:t>Если же мы структурируем содержание, то нужно продумать «вертикальные» и «горизонтальные» связи между частями. Чтобы разобраться, можно все содержание сначала изобразить в виде схемы. Составление схем дело не обязательное, но полезное. </a:t>
            </a:r>
            <a:r>
              <a:rPr lang="ru-RU" b="1" i="1" dirty="0" smtClean="0"/>
              <a:t>Схема (или текстовая информация)</a:t>
            </a:r>
            <a:r>
              <a:rPr lang="ru-RU" i="1" dirty="0" smtClean="0"/>
              <a:t> </a:t>
            </a:r>
            <a:r>
              <a:rPr lang="ru-RU" dirty="0" smtClean="0"/>
              <a:t>работы по проекту и план действий являются базовыми понятиями в технологии разработки содержания и механизма реализации, так как достаточно четко показывают, что будет сделано, кто будет осуществлять действия, как они будут осуществляться, </a:t>
            </a:r>
            <a:r>
              <a:rPr lang="ru-RU" b="1" i="1" dirty="0" smtClean="0"/>
              <a:t>когда и в какой последовательности, какие ресурсы будут привлечены.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5734072"/>
          </a:xfrm>
        </p:spPr>
        <p:txBody>
          <a:bodyPr>
            <a:normAutofit/>
          </a:bodyPr>
          <a:lstStyle/>
          <a:p>
            <a:r>
              <a:rPr lang="ru-RU" dirty="0" smtClean="0"/>
              <a:t>Контрольными характеристиками к этому разделу могут служить:</a:t>
            </a:r>
          </a:p>
          <a:p>
            <a:r>
              <a:rPr lang="ru-RU" dirty="0" smtClean="0"/>
              <a:t>четкость структурирования проекта на части и видение их взаимосвязей;</a:t>
            </a:r>
          </a:p>
          <a:p>
            <a:r>
              <a:rPr lang="ru-RU" dirty="0" smtClean="0"/>
              <a:t>доступное описание основных мероприятий и причин выбора именно этих форм работы;</a:t>
            </a:r>
          </a:p>
          <a:p>
            <a:r>
              <a:rPr lang="ru-RU" dirty="0" smtClean="0"/>
              <a:t>из раздела понятно, как, с кем, когда и где будет проходить/реализовываться проект;</a:t>
            </a:r>
          </a:p>
          <a:p>
            <a:r>
              <a:rPr lang="ru-RU" dirty="0" smtClean="0"/>
              <a:t>естественность логической цепочки: проблема ® цель ® задача ® метод;</a:t>
            </a:r>
          </a:p>
          <a:p>
            <a:r>
              <a:rPr lang="ru-RU" dirty="0" smtClean="0"/>
              <a:t>нет лишней «воды», то есть ненужных описаний, приложений и прочего отягощения текста.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Планирование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643998" cy="4572000"/>
          </a:xfrm>
        </p:spPr>
        <p:txBody>
          <a:bodyPr>
            <a:normAutofit/>
          </a:bodyPr>
          <a:lstStyle/>
          <a:p>
            <a:r>
              <a:rPr lang="ru-RU" dirty="0" smtClean="0"/>
              <a:t>Является самой важной частью механизма реализации.</a:t>
            </a:r>
          </a:p>
          <a:p>
            <a:r>
              <a:rPr lang="ru-RU" dirty="0" smtClean="0"/>
              <a:t>План в проекте требует установления перечня и порядка действий по реализации. Мероприятия логически выстраиваются в соответствии с задачами по направлениям, этапам, модулям и др. Все виды работ увязываются с ресурсами, устанавливаются сроки, ответственные исполнители. Конкретизация плана ведется различными способами, в том числе в графической форме, например: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2071678"/>
            <a:ext cx="7772400" cy="4572000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sz="3200" dirty="0" smtClean="0"/>
              <a:t>План должен быть последователен и убедителен, в нем ясен состав ответственных, исполнителей, средств. Мероприятия плана логически связаны, понятны причины выбора именно этих форм работы.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4" y="714356"/>
          <a:ext cx="8715435" cy="1931695"/>
        </p:xfrm>
        <a:graphic>
          <a:graphicData uri="http://schemas.openxmlformats.org/drawingml/2006/table">
            <a:tbl>
              <a:tblPr/>
              <a:tblGrid>
                <a:gridCol w="1245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5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16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50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5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64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Действия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Ответственные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Ресурсы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Фактические исполнители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1. Оформить в тетради конспект</a:t>
            </a:r>
          </a:p>
          <a:p>
            <a:r>
              <a:rPr lang="ru-RU" dirty="0" smtClean="0"/>
              <a:t>2. </a:t>
            </a:r>
            <a:r>
              <a:rPr lang="ru-RU" dirty="0"/>
              <a:t>О</a:t>
            </a:r>
            <a:r>
              <a:rPr lang="ru-RU" dirty="0" smtClean="0"/>
              <a:t>тветить на </a:t>
            </a:r>
            <a:r>
              <a:rPr lang="ru-RU" dirty="0" smtClean="0"/>
              <a:t>тест</a:t>
            </a:r>
          </a:p>
          <a:p>
            <a:r>
              <a:rPr lang="ru-RU" dirty="0" smtClean="0"/>
              <a:t>3. Выполненные работы направлять в </a:t>
            </a:r>
            <a:r>
              <a:rPr lang="ru-RU" dirty="0" err="1" smtClean="0"/>
              <a:t>вайбер</a:t>
            </a:r>
            <a:r>
              <a:rPr lang="ru-RU" dirty="0" smtClean="0"/>
              <a:t>, в </a:t>
            </a:r>
            <a:r>
              <a:rPr lang="ru-RU" dirty="0" err="1" smtClean="0"/>
              <a:t>личку</a:t>
            </a:r>
            <a:r>
              <a:rPr lang="ru-RU" dirty="0" smtClean="0"/>
              <a:t>, на </a:t>
            </a:r>
            <a:r>
              <a:rPr lang="ru-RU" dirty="0" err="1" smtClean="0"/>
              <a:t>э.почту</a:t>
            </a:r>
            <a:r>
              <a:rPr lang="ru-RU" dirty="0" smtClean="0"/>
              <a:t> </a:t>
            </a:r>
            <a:r>
              <a:rPr lang="en-US" dirty="0" smtClean="0"/>
              <a:t>Repina59@mail.ru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40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8786874" cy="6215106"/>
          </a:xfrm>
        </p:spPr>
        <p:txBody>
          <a:bodyPr>
            <a:normAutofit/>
          </a:bodyPr>
          <a:lstStyle/>
          <a:p>
            <a:r>
              <a:rPr lang="ru-RU" dirty="0" smtClean="0"/>
              <a:t>2. </a:t>
            </a:r>
            <a:r>
              <a:rPr lang="ru-RU" b="1" i="1" dirty="0" smtClean="0"/>
              <a:t>Целостность</a:t>
            </a:r>
            <a:r>
              <a:rPr lang="ru-RU" dirty="0" smtClean="0"/>
              <a:t>– общий смысл проекта очевиден и ясен, каждая его часть соответствует общему замыслу и предполагаемому результату.</a:t>
            </a:r>
          </a:p>
          <a:p>
            <a:r>
              <a:rPr lang="ru-RU" dirty="0" smtClean="0"/>
              <a:t>3. </a:t>
            </a:r>
            <a:r>
              <a:rPr lang="ru-RU" b="1" i="1" dirty="0" smtClean="0"/>
              <a:t>Последовательность и связность</a:t>
            </a:r>
            <a:r>
              <a:rPr lang="ru-RU" dirty="0" smtClean="0"/>
              <a:t>– логика построения частей, которые соотносятся и обосновывают друг друга. Цели и задачи напрямую вытекают из поставленной проблемы. Бюджет опирается на описание ресурсов и сочетается с планом.</a:t>
            </a:r>
          </a:p>
          <a:p>
            <a:r>
              <a:rPr lang="ru-RU" dirty="0" smtClean="0"/>
              <a:t>4. </a:t>
            </a:r>
            <a:r>
              <a:rPr lang="ru-RU" b="1" i="1" dirty="0" smtClean="0"/>
              <a:t>Объективность и обоснованность </a:t>
            </a:r>
            <a:r>
              <a:rPr lang="ru-RU" dirty="0" smtClean="0"/>
              <a:t>– доказательность того, что идея проекта, подход к решению проблемы появились не случайным образом, а являются следствием работы авторов по осмыслению ситуации и оценки возможностей воздействия на неё.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643998" cy="6286544"/>
          </a:xfrm>
        </p:spPr>
        <p:txBody>
          <a:bodyPr/>
          <a:lstStyle/>
          <a:p>
            <a:r>
              <a:rPr lang="ru-RU" dirty="0" smtClean="0"/>
              <a:t>5. </a:t>
            </a:r>
            <a:r>
              <a:rPr lang="ru-RU" b="1" i="1" dirty="0" smtClean="0"/>
              <a:t>Компетентность авторов и персонала</a:t>
            </a:r>
            <a:r>
              <a:rPr lang="ru-RU" dirty="0" smtClean="0"/>
              <a:t>– адекватное выражение осведомленности авторов в проблематике, средствах и возможностям решения вопроса. Владение персонала технологиями, механизмами, формами и методами реализации проекта.</a:t>
            </a:r>
          </a:p>
          <a:p>
            <a:r>
              <a:rPr lang="ru-RU" dirty="0" smtClean="0"/>
              <a:t>6. </a:t>
            </a:r>
            <a:r>
              <a:rPr lang="ru-RU" b="1" i="1" dirty="0" smtClean="0"/>
              <a:t>Жизнеспособность </a:t>
            </a:r>
            <a:r>
              <a:rPr lang="ru-RU" dirty="0" smtClean="0"/>
              <a:t>– определение перспектив развития проекта в дальнейшем, возможности его реализации в других условиях, как и чем он может быть продолжен.</a:t>
            </a:r>
          </a:p>
          <a:p>
            <a:endParaRPr lang="ru-RU" dirty="0"/>
          </a:p>
        </p:txBody>
      </p:sp>
      <p:pic>
        <p:nvPicPr>
          <p:cNvPr id="2050" name="Picture 2" descr="C:\Users\админ\Desktop\поурочные УПД\картинки\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4095730"/>
            <a:ext cx="4143404" cy="27622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Основные разделы текста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643998" cy="5124472"/>
          </a:xfrm>
        </p:spPr>
        <p:txBody>
          <a:bodyPr>
            <a:normAutofit/>
          </a:bodyPr>
          <a:lstStyle/>
          <a:p>
            <a:r>
              <a:rPr lang="ru-RU" dirty="0" smtClean="0"/>
              <a:t>Если проект предоставляется для участия в конкурсе, то авторами заполняются строго в соответствии с указанными образцами формы заявок и информационных карт (паспортов и т.п.), запрашиваемых организаторами конкурса, а также сметы финансирования.</a:t>
            </a:r>
          </a:p>
          <a:p>
            <a:r>
              <a:rPr lang="ru-RU" dirty="0" smtClean="0"/>
              <a:t>Организаторами различных конкурсов могут быть также предъявлены требования к расположению и названиям основных разделов, что облегчает администрирование конкурсов и оценку, рецензирование проектов.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Наиболее часто используется следующая форма структурирования проектов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643998" cy="5053034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Название проекта</a:t>
            </a:r>
            <a:r>
              <a:rPr lang="ru-RU" dirty="0" smtClean="0"/>
              <a:t>– должно быть броским, кратким, выражающим основную идею содержания, может быть дана расшифровка названия.</a:t>
            </a:r>
          </a:p>
          <a:p>
            <a:r>
              <a:rPr lang="ru-RU" b="1" dirty="0" smtClean="0"/>
              <a:t>Организация-исполнитель</a:t>
            </a:r>
            <a:r>
              <a:rPr lang="ru-RU" dirty="0" smtClean="0"/>
              <a:t> – название, адрес, телефон, реквизиты; в этом разделе отдельной строкой указывается организация-заявитель (если это не одна и та же организация), поддерживающая организация (учреждение, которое содействует выполнению проекта либо является учредителем исполнителя).</a:t>
            </a:r>
          </a:p>
          <a:p>
            <a:r>
              <a:rPr lang="ru-RU" b="1" dirty="0" smtClean="0"/>
              <a:t>Руководители проекта</a:t>
            </a:r>
            <a:r>
              <a:rPr lang="ru-RU" dirty="0" smtClean="0"/>
              <a:t>- фамилия, имя, отчество, должность, место работы/учебы/, адрес, телефон, звание.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643998" cy="6357982"/>
          </a:xfrm>
        </p:spPr>
        <p:txBody>
          <a:bodyPr>
            <a:normAutofit/>
          </a:bodyPr>
          <a:lstStyle/>
          <a:p>
            <a:r>
              <a:rPr lang="ru-RU" b="1" dirty="0" smtClean="0"/>
              <a:t>География</a:t>
            </a:r>
            <a:r>
              <a:rPr lang="ru-RU" dirty="0" smtClean="0"/>
              <a:t>– территория, на которой будет проходить реализация проекта, координаты участников.</a:t>
            </a:r>
          </a:p>
          <a:p>
            <a:r>
              <a:rPr lang="ru-RU" b="1" dirty="0" smtClean="0"/>
              <a:t>Сроки выполнения</a:t>
            </a:r>
            <a:r>
              <a:rPr lang="ru-RU" dirty="0" smtClean="0"/>
              <a:t>– если проект проходит по этапам, указываются сроки выполнения каждого из них.</a:t>
            </a:r>
          </a:p>
          <a:p>
            <a:r>
              <a:rPr lang="ru-RU" b="1" dirty="0" smtClean="0"/>
              <a:t>Учреждение/организация-исполнитель</a:t>
            </a:r>
            <a:r>
              <a:rPr lang="ru-RU" dirty="0" smtClean="0"/>
              <a:t>– указывается дополнительная информация, доказывающая компетентность исполнителей, род деятельности заявителей, наличие достижений в сфере деятельности по проекту, опыт реализации аналогичных проектов и программ.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Постановка или описание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47800"/>
            <a:ext cx="8715436" cy="512447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Постановка проблемы (введение)</a:t>
            </a:r>
            <a:r>
              <a:rPr lang="ru-RU" dirty="0" smtClean="0"/>
              <a:t> – актуальность проекта определяется значимостью проблемы, решению которой призван способствовать ваш проект. При этом</a:t>
            </a:r>
            <a:r>
              <a:rPr lang="ru-RU" b="1" dirty="0" smtClean="0"/>
              <a:t> </a:t>
            </a:r>
            <a:r>
              <a:rPr lang="ru-RU" b="1" i="1" dirty="0" smtClean="0"/>
              <a:t>социальной проблемой</a:t>
            </a:r>
            <a:r>
              <a:rPr lang="ru-RU" i="1" dirty="0" smtClean="0"/>
              <a:t> </a:t>
            </a:r>
            <a:r>
              <a:rPr lang="ru-RU" dirty="0" smtClean="0"/>
              <a:t>можно назвать обнаруживаемое в жизни общества противоречие между существующим и желаемым состоянием, которое вызывает в обществе (сообществе) напряженность и которое оно намеревается преодолеть.</a:t>
            </a:r>
          </a:p>
          <a:p>
            <a:r>
              <a:rPr lang="ru-RU" dirty="0" smtClean="0"/>
              <a:t>Схема составления проблемы состоит в сжатой формулировке ситуации, которая требует изменений (штампы-предложения: «До сих пор ничего не сделано для того, чтобы...» или «Все меры по... оказываются малоэффективными» или «То, что делалось до сих пор, не принесло результатов…»)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173</TotalTime>
  <Words>1790</Words>
  <Application>Microsoft Office PowerPoint</Application>
  <PresentationFormat>Экран (4:3)</PresentationFormat>
  <Paragraphs>215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2" baseType="lpstr"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Учебная дисциплина  «Учебно-проектная деятельность» Тема: «Этапы проекта»</vt:lpstr>
      <vt:lpstr>ЭТАПЫ ОФОРОМЛЕНИЯ ПРОЕКТА</vt:lpstr>
      <vt:lpstr>Основные требования к проекту</vt:lpstr>
      <vt:lpstr>Презентация PowerPoint</vt:lpstr>
      <vt:lpstr>Презентация PowerPoint</vt:lpstr>
      <vt:lpstr>Основные разделы текста проекта</vt:lpstr>
      <vt:lpstr>Наиболее часто используется следующая форма структурирования проектов</vt:lpstr>
      <vt:lpstr>Презентация PowerPoint</vt:lpstr>
      <vt:lpstr>Постановка или описание проблемы</vt:lpstr>
      <vt:lpstr>Презентация PowerPoint</vt:lpstr>
      <vt:lpstr>Презентация PowerPoint</vt:lpstr>
      <vt:lpstr>В этом разделе необходимо:</vt:lpstr>
      <vt:lpstr>Презентация PowerPoint</vt:lpstr>
      <vt:lpstr>Презентация PowerPoint</vt:lpstr>
      <vt:lpstr>Раздел «Постановка проблемы» можно считать качественно прописанным если:</vt:lpstr>
      <vt:lpstr>ПРИМЕРЫ </vt:lpstr>
      <vt:lpstr>Цели и задачи проекта</vt:lpstr>
      <vt:lpstr>Основные требования к формулировке цели таковы:</vt:lpstr>
      <vt:lpstr>Превращение проблем в цели – ПРИМЕРЫ: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ПРИМЕРЫ:</vt:lpstr>
      <vt:lpstr>Презентация PowerPoint</vt:lpstr>
      <vt:lpstr>Презентация PowerPoint</vt:lpstr>
      <vt:lpstr>Управление и кадры</vt:lpstr>
      <vt:lpstr>Содержание и механизм реализации</vt:lpstr>
      <vt:lpstr>Презентация PowerPoint</vt:lpstr>
      <vt:lpstr>Презентация PowerPoint</vt:lpstr>
      <vt:lpstr>Планирование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Учебная дисциплина  «Учебно-проектная деятельность» Тема: «Этапы проекта»</dc:title>
  <dc:creator>админ</dc:creator>
  <cp:lastModifiedBy>Татьяна</cp:lastModifiedBy>
  <cp:revision>12</cp:revision>
  <dcterms:created xsi:type="dcterms:W3CDTF">2019-02-06T11:40:03Z</dcterms:created>
  <dcterms:modified xsi:type="dcterms:W3CDTF">2022-01-28T04:28:05Z</dcterms:modified>
</cp:coreProperties>
</file>