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1"/>
  </p:sldMasterIdLst>
  <p:notesMasterIdLst>
    <p:notesMasterId r:id="rId17"/>
  </p:notesMasterIdLst>
  <p:sldIdLst>
    <p:sldId id="256" r:id="rId2"/>
    <p:sldId id="282" r:id="rId3"/>
    <p:sldId id="279" r:id="rId4"/>
    <p:sldId id="280" r:id="rId5"/>
    <p:sldId id="269" r:id="rId6"/>
    <p:sldId id="295" r:id="rId7"/>
    <p:sldId id="289" r:id="rId8"/>
    <p:sldId id="290" r:id="rId9"/>
    <p:sldId id="292" r:id="rId10"/>
    <p:sldId id="286" r:id="rId11"/>
    <p:sldId id="296" r:id="rId12"/>
    <p:sldId id="299" r:id="rId13"/>
    <p:sldId id="300" r:id="rId14"/>
    <p:sldId id="297" r:id="rId15"/>
    <p:sldId id="298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inimized" horzBarState="maximized">
    <p:restoredLeft sz="22191" autoAdjust="0"/>
    <p:restoredTop sz="94660" autoAdjust="0"/>
  </p:normalViewPr>
  <p:slideViewPr>
    <p:cSldViewPr>
      <p:cViewPr varScale="1">
        <p:scale>
          <a:sx n="91" d="100"/>
          <a:sy n="91" d="100"/>
        </p:scale>
        <p:origin x="-1494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6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C09C13-0BB3-43F0-A5D8-73D9ACB5839E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CFE368-33B6-49DB-ABD2-3E7CBE86063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CFE368-33B6-49DB-ABD2-3E7CBE86063C}" type="slidenum">
              <a:rPr lang="ru-RU" smtClean="0"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BE94C4-60B0-4923-8886-D743D43B1B6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088005-30FA-405A-9FE6-A3D339A6357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8328C7-3B8F-479E-B70F-29856F8FECF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5680F9-D745-4980-AF4E-443E5B4F7B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Заголовок, текст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73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2573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иаграмма 3"/>
          <p:cNvSpPr>
            <a:spLocks noGrp="1"/>
          </p:cNvSpPr>
          <p:nvPr>
            <p:ph type="chart" sz="half" idx="2"/>
          </p:nvPr>
        </p:nvSpPr>
        <p:spPr>
          <a:xfrm>
            <a:off x="5219700" y="1981200"/>
            <a:ext cx="38100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F633C8-9AD3-4976-BD0A-704E0F51EE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4C38B0-E1B9-4BF0-AC4A-E9699390468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7D8D22-F336-4CB5-A72D-5D65F2A7789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CD4218-5213-4FF9-A735-B30C8E0F8F4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5A21ED-D5C7-4E39-8DBB-4A0C0EEAD2A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9E0923-867C-4C9B-8351-D5D7186A9B6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5124A9-F7AB-4416-A2BA-D2B93542927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ED6A2E-DCA3-4BD7-992C-73CA5957E76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F3D149-D683-4998-BA0E-AD79A901247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E220E02-36B1-4BA7-B2A7-22A308F2B48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  <p:sldLayoutId id="2147483752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id407022472" TargetMode="External"/><Relationship Id="rId2" Type="http://schemas.openxmlformats.org/officeDocument/2006/relationships/hyperlink" Target="mailto:olgadumnova80@mail.ru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4348" y="2285992"/>
            <a:ext cx="7772400" cy="1296988"/>
          </a:xfrm>
        </p:spPr>
        <p:txBody>
          <a:bodyPr>
            <a:normAutofit/>
          </a:bodyPr>
          <a:lstStyle/>
          <a:p>
            <a:pPr eaLnBrk="1" hangingPunct="1"/>
            <a:r>
              <a:rPr lang="ru-RU" sz="4800" b="1" dirty="0" smtClean="0">
                <a:solidFill>
                  <a:schemeClr val="accent2"/>
                </a:solidFill>
              </a:rPr>
              <a:t>Параллельность плоскостей</a:t>
            </a:r>
            <a:endParaRPr lang="ru-RU" sz="4800" b="1" dirty="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600" b="1" i="1" smtClean="0"/>
              <a:t>Задача № 54.</a:t>
            </a:r>
          </a:p>
        </p:txBody>
      </p:sp>
      <p:sp>
        <p:nvSpPr>
          <p:cNvPr id="19459" name="Rectangle 24"/>
          <p:cNvSpPr>
            <a:spLocks noGrp="1" noChangeArrowheads="1"/>
          </p:cNvSpPr>
          <p:nvPr>
            <p:ph sz="half" idx="1"/>
          </p:nvPr>
        </p:nvSpPr>
        <p:spPr>
          <a:xfrm>
            <a:off x="0" y="908050"/>
            <a:ext cx="8964613" cy="1081088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</a:pPr>
            <a:r>
              <a:rPr lang="ru-RU" sz="2400" dirty="0" smtClean="0"/>
              <a:t>Дано: ΔА</a:t>
            </a:r>
            <a:r>
              <a:rPr lang="en-US" sz="2400" dirty="0" smtClean="0"/>
              <a:t>D</a:t>
            </a:r>
            <a:r>
              <a:rPr lang="ru-RU" sz="2400" dirty="0" smtClean="0"/>
              <a:t>С. М, К, Р - середины ВА, ВС, В</a:t>
            </a:r>
            <a:r>
              <a:rPr lang="en-US" sz="2400" dirty="0" smtClean="0"/>
              <a:t>D </a:t>
            </a:r>
            <a:r>
              <a:rPr lang="ru-RU" sz="2400" dirty="0" smtClean="0"/>
              <a:t>соответственно. </a:t>
            </a:r>
            <a:r>
              <a:rPr lang="en-US" sz="2400" dirty="0" smtClean="0"/>
              <a:t>SADC</a:t>
            </a:r>
            <a:r>
              <a:rPr lang="ru-RU" sz="2400" dirty="0" smtClean="0"/>
              <a:t> = 48 см</a:t>
            </a:r>
            <a:r>
              <a:rPr lang="ru-RU" sz="2400" baseline="30000" dirty="0" smtClean="0"/>
              <a:t>2</a:t>
            </a:r>
            <a:r>
              <a:rPr lang="ru-RU" sz="2400" dirty="0" smtClean="0"/>
              <a:t>.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sz="2400" dirty="0" smtClean="0"/>
              <a:t>Доказать: а) МР</a:t>
            </a:r>
            <a:r>
              <a:rPr lang="en-US" sz="2400" dirty="0" smtClean="0"/>
              <a:t>N</a:t>
            </a:r>
            <a:r>
              <a:rPr lang="ru-RU" sz="2400" dirty="0" smtClean="0"/>
              <a:t>║ А</a:t>
            </a:r>
            <a:r>
              <a:rPr lang="en-US" sz="2400" dirty="0" smtClean="0"/>
              <a:t>D</a:t>
            </a:r>
            <a:r>
              <a:rPr lang="ru-RU" sz="2400" dirty="0" smtClean="0"/>
              <a:t>С. б) Найти: </a:t>
            </a:r>
            <a:r>
              <a:rPr lang="en-US" sz="2400" dirty="0" smtClean="0"/>
              <a:t>S</a:t>
            </a:r>
            <a:r>
              <a:rPr lang="en-US" sz="2000" baseline="-25000" dirty="0" smtClean="0"/>
              <a:t>MNP</a:t>
            </a:r>
            <a:r>
              <a:rPr lang="ru-RU" sz="2400" dirty="0" smtClean="0"/>
              <a:t>.</a:t>
            </a:r>
          </a:p>
        </p:txBody>
      </p:sp>
      <p:sp>
        <p:nvSpPr>
          <p:cNvPr id="56323" name="Freeform 3"/>
          <p:cNvSpPr>
            <a:spLocks/>
          </p:cNvSpPr>
          <p:nvPr/>
        </p:nvSpPr>
        <p:spPr bwMode="auto">
          <a:xfrm>
            <a:off x="2628900" y="4419600"/>
            <a:ext cx="3619500" cy="1981200"/>
          </a:xfrm>
          <a:custGeom>
            <a:avLst/>
            <a:gdLst>
              <a:gd name="T0" fmla="*/ 0 w 2280"/>
              <a:gd name="T1" fmla="*/ 1231900 h 1248"/>
              <a:gd name="T2" fmla="*/ 1498600 w 2280"/>
              <a:gd name="T3" fmla="*/ 1981200 h 1248"/>
              <a:gd name="T4" fmla="*/ 3619500 w 2280"/>
              <a:gd name="T5" fmla="*/ 0 h 124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80" h="1248">
                <a:moveTo>
                  <a:pt x="0" y="776"/>
                </a:moveTo>
                <a:lnTo>
                  <a:pt x="944" y="1248"/>
                </a:lnTo>
                <a:lnTo>
                  <a:pt x="2280" y="0"/>
                </a:lnTo>
              </a:path>
            </a:pathLst>
          </a:custGeom>
          <a:solidFill>
            <a:srgbClr val="FFCC99"/>
          </a:solidFill>
          <a:ln w="9525">
            <a:solidFill>
              <a:srgbClr val="FFCC99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6324" name="Oval 4"/>
          <p:cNvSpPr>
            <a:spLocks noChangeArrowheads="1"/>
          </p:cNvSpPr>
          <p:nvPr/>
        </p:nvSpPr>
        <p:spPr bwMode="auto">
          <a:xfrm>
            <a:off x="4284663" y="2205038"/>
            <a:ext cx="71437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6325" name="Oval 5"/>
          <p:cNvSpPr>
            <a:spLocks noChangeArrowheads="1"/>
          </p:cNvSpPr>
          <p:nvPr/>
        </p:nvSpPr>
        <p:spPr bwMode="auto">
          <a:xfrm>
            <a:off x="3348038" y="4076700"/>
            <a:ext cx="71437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6326" name="Oval 6"/>
          <p:cNvSpPr>
            <a:spLocks noChangeArrowheads="1"/>
          </p:cNvSpPr>
          <p:nvPr/>
        </p:nvSpPr>
        <p:spPr bwMode="auto">
          <a:xfrm>
            <a:off x="5292725" y="3357563"/>
            <a:ext cx="71438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6327" name="Oval 7"/>
          <p:cNvSpPr>
            <a:spLocks noChangeArrowheads="1"/>
          </p:cNvSpPr>
          <p:nvPr/>
        </p:nvSpPr>
        <p:spPr bwMode="auto">
          <a:xfrm>
            <a:off x="4140200" y="4581525"/>
            <a:ext cx="71438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6328" name="Freeform 8"/>
          <p:cNvSpPr>
            <a:spLocks/>
          </p:cNvSpPr>
          <p:nvPr/>
        </p:nvSpPr>
        <p:spPr bwMode="auto">
          <a:xfrm>
            <a:off x="2603500" y="4419600"/>
            <a:ext cx="3670300" cy="1219200"/>
          </a:xfrm>
          <a:custGeom>
            <a:avLst/>
            <a:gdLst>
              <a:gd name="T0" fmla="*/ 0 w 2312"/>
              <a:gd name="T1" fmla="*/ 1219200 h 768"/>
              <a:gd name="T2" fmla="*/ 3670300 w 2312"/>
              <a:gd name="T3" fmla="*/ 0 h 76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312" h="768">
                <a:moveTo>
                  <a:pt x="0" y="768"/>
                </a:moveTo>
                <a:lnTo>
                  <a:pt x="2312" y="0"/>
                </a:lnTo>
              </a:path>
            </a:pathLst>
          </a:custGeom>
          <a:noFill/>
          <a:ln w="25400" cap="flat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6329" name="Freeform 9"/>
          <p:cNvSpPr>
            <a:spLocks/>
          </p:cNvSpPr>
          <p:nvPr/>
        </p:nvSpPr>
        <p:spPr bwMode="auto">
          <a:xfrm>
            <a:off x="4114800" y="4406900"/>
            <a:ext cx="2171700" cy="2019300"/>
          </a:xfrm>
          <a:custGeom>
            <a:avLst/>
            <a:gdLst>
              <a:gd name="T0" fmla="*/ 0 w 1368"/>
              <a:gd name="T1" fmla="*/ 2019300 h 1272"/>
              <a:gd name="T2" fmla="*/ 2171700 w 1368"/>
              <a:gd name="T3" fmla="*/ 0 h 127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368" h="1272">
                <a:moveTo>
                  <a:pt x="0" y="1272"/>
                </a:moveTo>
                <a:lnTo>
                  <a:pt x="1368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6330" name="Freeform 10"/>
          <p:cNvSpPr>
            <a:spLocks/>
          </p:cNvSpPr>
          <p:nvPr/>
        </p:nvSpPr>
        <p:spPr bwMode="auto">
          <a:xfrm>
            <a:off x="4284663" y="2276475"/>
            <a:ext cx="2006600" cy="2133600"/>
          </a:xfrm>
          <a:custGeom>
            <a:avLst/>
            <a:gdLst>
              <a:gd name="T0" fmla="*/ 2006600 w 1264"/>
              <a:gd name="T1" fmla="*/ 2133600 h 1344"/>
              <a:gd name="T2" fmla="*/ 0 w 1264"/>
              <a:gd name="T3" fmla="*/ 0 h 134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264" h="1344">
                <a:moveTo>
                  <a:pt x="1264" y="1344"/>
                </a:moveTo>
                <a:lnTo>
                  <a:pt x="0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6331" name="Freeform 11"/>
          <p:cNvSpPr>
            <a:spLocks/>
          </p:cNvSpPr>
          <p:nvPr/>
        </p:nvSpPr>
        <p:spPr bwMode="auto">
          <a:xfrm>
            <a:off x="4127500" y="2298700"/>
            <a:ext cx="177800" cy="4102100"/>
          </a:xfrm>
          <a:custGeom>
            <a:avLst/>
            <a:gdLst>
              <a:gd name="T0" fmla="*/ 0 w 112"/>
              <a:gd name="T1" fmla="*/ 4102100 h 2584"/>
              <a:gd name="T2" fmla="*/ 177800 w 112"/>
              <a:gd name="T3" fmla="*/ 0 h 258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12" h="2584">
                <a:moveTo>
                  <a:pt x="0" y="2584"/>
                </a:moveTo>
                <a:lnTo>
                  <a:pt x="112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6332" name="Freeform 12"/>
          <p:cNvSpPr>
            <a:spLocks/>
          </p:cNvSpPr>
          <p:nvPr/>
        </p:nvSpPr>
        <p:spPr bwMode="auto">
          <a:xfrm>
            <a:off x="2555875" y="2276475"/>
            <a:ext cx="1739900" cy="3365500"/>
          </a:xfrm>
          <a:custGeom>
            <a:avLst/>
            <a:gdLst>
              <a:gd name="T0" fmla="*/ 0 w 1096"/>
              <a:gd name="T1" fmla="*/ 3365500 h 2120"/>
              <a:gd name="T2" fmla="*/ 1739900 w 1096"/>
              <a:gd name="T3" fmla="*/ 0 h 212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096" h="2120">
                <a:moveTo>
                  <a:pt x="0" y="2120"/>
                </a:moveTo>
                <a:lnTo>
                  <a:pt x="1096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6333" name="Freeform 13"/>
          <p:cNvSpPr>
            <a:spLocks/>
          </p:cNvSpPr>
          <p:nvPr/>
        </p:nvSpPr>
        <p:spPr bwMode="auto">
          <a:xfrm>
            <a:off x="2627313" y="5661025"/>
            <a:ext cx="1524000" cy="774700"/>
          </a:xfrm>
          <a:custGeom>
            <a:avLst/>
            <a:gdLst>
              <a:gd name="T0" fmla="*/ 0 w 960"/>
              <a:gd name="T1" fmla="*/ 0 h 488"/>
              <a:gd name="T2" fmla="*/ 1524000 w 960"/>
              <a:gd name="T3" fmla="*/ 774700 h 48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960" h="488">
                <a:moveTo>
                  <a:pt x="0" y="0"/>
                </a:moveTo>
                <a:lnTo>
                  <a:pt x="960" y="488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6334" name="Text Box 14"/>
          <p:cNvSpPr txBox="1">
            <a:spLocks noChangeArrowheads="1"/>
          </p:cNvSpPr>
          <p:nvPr/>
        </p:nvSpPr>
        <p:spPr bwMode="auto">
          <a:xfrm>
            <a:off x="2916238" y="3716338"/>
            <a:ext cx="4556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latin typeface="Times New Roman" pitchFamily="18" charset="0"/>
              </a:rPr>
              <a:t>М</a:t>
            </a:r>
          </a:p>
        </p:txBody>
      </p:sp>
      <p:sp>
        <p:nvSpPr>
          <p:cNvPr id="56335" name="Text Box 15"/>
          <p:cNvSpPr txBox="1">
            <a:spLocks noChangeArrowheads="1"/>
          </p:cNvSpPr>
          <p:nvPr/>
        </p:nvSpPr>
        <p:spPr bwMode="auto">
          <a:xfrm>
            <a:off x="4140200" y="4581525"/>
            <a:ext cx="369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latin typeface="Times New Roman" pitchFamily="18" charset="0"/>
              </a:rPr>
              <a:t>Р</a:t>
            </a:r>
          </a:p>
        </p:txBody>
      </p:sp>
      <p:sp>
        <p:nvSpPr>
          <p:cNvPr id="56336" name="Text Box 16"/>
          <p:cNvSpPr txBox="1">
            <a:spLocks noChangeArrowheads="1"/>
          </p:cNvSpPr>
          <p:nvPr/>
        </p:nvSpPr>
        <p:spPr bwMode="auto">
          <a:xfrm>
            <a:off x="5292725" y="2852738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 i="1">
                <a:latin typeface="Times New Roman" pitchFamily="18" charset="0"/>
              </a:rPr>
              <a:t>N</a:t>
            </a:r>
            <a:endParaRPr lang="ru-RU" sz="2400" b="1" i="1">
              <a:latin typeface="Times New Roman" pitchFamily="18" charset="0"/>
            </a:endParaRPr>
          </a:p>
        </p:txBody>
      </p:sp>
      <p:sp>
        <p:nvSpPr>
          <p:cNvPr id="56337" name="Text Box 17"/>
          <p:cNvSpPr txBox="1">
            <a:spLocks noChangeArrowheads="1"/>
          </p:cNvSpPr>
          <p:nvPr/>
        </p:nvSpPr>
        <p:spPr bwMode="auto">
          <a:xfrm>
            <a:off x="2195513" y="5516563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latin typeface="Times New Roman" pitchFamily="18" charset="0"/>
              </a:rPr>
              <a:t>А</a:t>
            </a:r>
          </a:p>
        </p:txBody>
      </p:sp>
      <p:sp>
        <p:nvSpPr>
          <p:cNvPr id="56338" name="Text Box 18"/>
          <p:cNvSpPr txBox="1">
            <a:spLocks noChangeArrowheads="1"/>
          </p:cNvSpPr>
          <p:nvPr/>
        </p:nvSpPr>
        <p:spPr bwMode="auto">
          <a:xfrm>
            <a:off x="4211638" y="1844675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 dirty="0">
                <a:latin typeface="Times New Roman" pitchFamily="18" charset="0"/>
              </a:rPr>
              <a:t>В</a:t>
            </a:r>
          </a:p>
        </p:txBody>
      </p:sp>
      <p:sp>
        <p:nvSpPr>
          <p:cNvPr id="56339" name="Text Box 19"/>
          <p:cNvSpPr txBox="1">
            <a:spLocks noChangeArrowheads="1"/>
          </p:cNvSpPr>
          <p:nvPr/>
        </p:nvSpPr>
        <p:spPr bwMode="auto">
          <a:xfrm>
            <a:off x="3708400" y="6400800"/>
            <a:ext cx="481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latin typeface="Times New Roman" pitchFamily="18" charset="0"/>
              </a:rPr>
              <a:t> </a:t>
            </a:r>
            <a:r>
              <a:rPr lang="en-US" sz="2400" b="1" i="1">
                <a:latin typeface="Times New Roman" pitchFamily="18" charset="0"/>
              </a:rPr>
              <a:t>D</a:t>
            </a:r>
            <a:endParaRPr lang="ru-RU" sz="2400" b="1" i="1">
              <a:latin typeface="Times New Roman" pitchFamily="18" charset="0"/>
            </a:endParaRPr>
          </a:p>
        </p:txBody>
      </p:sp>
      <p:sp>
        <p:nvSpPr>
          <p:cNvPr id="56340" name="Text Box 20"/>
          <p:cNvSpPr txBox="1">
            <a:spLocks noChangeArrowheads="1"/>
          </p:cNvSpPr>
          <p:nvPr/>
        </p:nvSpPr>
        <p:spPr bwMode="auto">
          <a:xfrm>
            <a:off x="6300788" y="4221163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i="1">
                <a:latin typeface="Times New Roman" pitchFamily="18" charset="0"/>
              </a:rPr>
              <a:t>C</a:t>
            </a:r>
            <a:endParaRPr lang="ru-RU" sz="2400" b="1" i="1">
              <a:latin typeface="Times New Roman" pitchFamily="18" charset="0"/>
            </a:endParaRPr>
          </a:p>
        </p:txBody>
      </p:sp>
      <p:sp>
        <p:nvSpPr>
          <p:cNvPr id="56341" name="Freeform 21"/>
          <p:cNvSpPr>
            <a:spLocks/>
          </p:cNvSpPr>
          <p:nvPr/>
        </p:nvSpPr>
        <p:spPr bwMode="auto">
          <a:xfrm>
            <a:off x="3378200" y="4089400"/>
            <a:ext cx="800100" cy="546100"/>
          </a:xfrm>
          <a:custGeom>
            <a:avLst/>
            <a:gdLst>
              <a:gd name="T0" fmla="*/ 0 w 504"/>
              <a:gd name="T1" fmla="*/ 0 h 344"/>
              <a:gd name="T2" fmla="*/ 800100 w 504"/>
              <a:gd name="T3" fmla="*/ 546100 h 34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504" h="344">
                <a:moveTo>
                  <a:pt x="0" y="0"/>
                </a:moveTo>
                <a:lnTo>
                  <a:pt x="504" y="344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6342" name="Freeform 22"/>
          <p:cNvSpPr>
            <a:spLocks/>
          </p:cNvSpPr>
          <p:nvPr/>
        </p:nvSpPr>
        <p:spPr bwMode="auto">
          <a:xfrm>
            <a:off x="3352800" y="3390900"/>
            <a:ext cx="1981200" cy="723900"/>
          </a:xfrm>
          <a:custGeom>
            <a:avLst/>
            <a:gdLst>
              <a:gd name="T0" fmla="*/ 0 w 1248"/>
              <a:gd name="T1" fmla="*/ 723900 h 456"/>
              <a:gd name="T2" fmla="*/ 1981200 w 1248"/>
              <a:gd name="T3" fmla="*/ 0 h 456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248" h="456">
                <a:moveTo>
                  <a:pt x="0" y="456"/>
                </a:moveTo>
                <a:lnTo>
                  <a:pt x="1248" y="0"/>
                </a:lnTo>
              </a:path>
            </a:pathLst>
          </a:custGeom>
          <a:noFill/>
          <a:ln w="28575" cap="flat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6343" name="Freeform 23"/>
          <p:cNvSpPr>
            <a:spLocks/>
          </p:cNvSpPr>
          <p:nvPr/>
        </p:nvSpPr>
        <p:spPr bwMode="auto">
          <a:xfrm>
            <a:off x="4165600" y="3390900"/>
            <a:ext cx="1181100" cy="1231900"/>
          </a:xfrm>
          <a:custGeom>
            <a:avLst/>
            <a:gdLst>
              <a:gd name="T0" fmla="*/ 0 w 744"/>
              <a:gd name="T1" fmla="*/ 1231900 h 776"/>
              <a:gd name="T2" fmla="*/ 1181100 w 744"/>
              <a:gd name="T3" fmla="*/ 0 h 776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744" h="776">
                <a:moveTo>
                  <a:pt x="0" y="776"/>
                </a:moveTo>
                <a:lnTo>
                  <a:pt x="744" y="0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6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56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63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63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6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6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6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6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6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6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6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6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6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6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9" dur="1000"/>
                                        <p:tgtEl>
                                          <p:spTgt spid="56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1000"/>
                                        <p:tgtEl>
                                          <p:spTgt spid="56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500"/>
                                        <p:tgtEl>
                                          <p:spTgt spid="56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0" dur="1000"/>
                                        <p:tgtEl>
                                          <p:spTgt spid="56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2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4" dur="500"/>
                                        <p:tgtEl>
                                          <p:spTgt spid="56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6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8" dur="500"/>
                                        <p:tgtEl>
                                          <p:spTgt spid="56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56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63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63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56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56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563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563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56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56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56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56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63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563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56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05" dur="1000"/>
                                        <p:tgtEl>
                                          <p:spTgt spid="56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9" dur="1000"/>
                                        <p:tgtEl>
                                          <p:spTgt spid="56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1" presetID="18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13" dur="1000"/>
                                        <p:tgtEl>
                                          <p:spTgt spid="56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animBg="1"/>
      <p:bldP spid="56324" grpId="0" animBg="1"/>
      <p:bldP spid="56325" grpId="0" animBg="1"/>
      <p:bldP spid="56326" grpId="0" animBg="1"/>
      <p:bldP spid="56327" grpId="0" animBg="1"/>
      <p:bldP spid="56328" grpId="0" animBg="1"/>
      <p:bldP spid="56329" grpId="0" animBg="1"/>
      <p:bldP spid="56330" grpId="0" animBg="1"/>
      <p:bldP spid="56331" grpId="0" animBg="1"/>
      <p:bldP spid="56332" grpId="0" animBg="1"/>
      <p:bldP spid="56333" grpId="0" animBg="1"/>
      <p:bldP spid="56337" grpId="0"/>
      <p:bldP spid="56341" grpId="0" animBg="1"/>
      <p:bldP spid="56342" grpId="0" animBg="1"/>
      <p:bldP spid="5634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 descr="C:\Users\SERGEY\Pictures\38_5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90675" y="295275"/>
            <a:ext cx="5962650" cy="6267450"/>
          </a:xfrm>
          <a:prstGeom prst="rect">
            <a:avLst/>
          </a:prstGeom>
          <a:noFill/>
        </p:spPr>
      </p:pic>
      <p:pic>
        <p:nvPicPr>
          <p:cNvPr id="43011" name="Picture 3" descr="C:\Users\SERGEY\Pictures\38_5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90675" y="295275"/>
            <a:ext cx="5962650" cy="62674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61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42852"/>
            <a:ext cx="7689085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0662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2214554"/>
            <a:ext cx="6415769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285728"/>
            <a:ext cx="6570677" cy="6165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214291"/>
            <a:ext cx="850112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C00000"/>
                </a:solidFill>
              </a:rPr>
              <a:t>Домашнее задание: </a:t>
            </a:r>
            <a:r>
              <a:rPr lang="ru-RU" sz="2000" dirty="0" smtClean="0">
                <a:solidFill>
                  <a:srgbClr val="0070C0"/>
                </a:solidFill>
              </a:rPr>
              <a:t>1) Написать конспект урока в тетради;</a:t>
            </a:r>
          </a:p>
          <a:p>
            <a:r>
              <a:rPr lang="ru-RU" sz="2000" dirty="0" smtClean="0">
                <a:solidFill>
                  <a:srgbClr val="0070C0"/>
                </a:solidFill>
              </a:rPr>
              <a:t>		      </a:t>
            </a:r>
            <a:r>
              <a:rPr lang="ru-RU" sz="2000" dirty="0" smtClean="0">
                <a:solidFill>
                  <a:srgbClr val="0070C0"/>
                </a:solidFill>
              </a:rPr>
              <a:t>   2</a:t>
            </a:r>
            <a:r>
              <a:rPr lang="ru-RU" sz="2000" dirty="0" smtClean="0">
                <a:solidFill>
                  <a:srgbClr val="0070C0"/>
                </a:solidFill>
              </a:rPr>
              <a:t>) Выполнить тест в тетради.</a:t>
            </a:r>
          </a:p>
          <a:p>
            <a:r>
              <a:rPr lang="ru-RU" sz="2000" dirty="0" smtClean="0">
                <a:solidFill>
                  <a:srgbClr val="C00000"/>
                </a:solidFill>
              </a:rPr>
              <a:t>Сфотографировать и отправить на электронную почту преподавателя </a:t>
            </a:r>
            <a:r>
              <a:rPr lang="en-US" sz="2000" dirty="0" smtClean="0">
                <a:solidFill>
                  <a:srgbClr val="C00000"/>
                </a:solidFill>
                <a:hlinkClick r:id="rId2"/>
              </a:rPr>
              <a:t>olgadumnova80@mail.ru</a:t>
            </a:r>
            <a:r>
              <a:rPr lang="ru-RU" sz="2000" dirty="0" smtClean="0">
                <a:solidFill>
                  <a:srgbClr val="C00000"/>
                </a:solidFill>
              </a:rPr>
              <a:t> или в личные сообщения </a:t>
            </a:r>
            <a:r>
              <a:rPr lang="ru-RU" sz="2000" dirty="0" smtClean="0">
                <a:solidFill>
                  <a:srgbClr val="C00000"/>
                </a:solidFill>
              </a:rPr>
              <a:t>«В контакте» </a:t>
            </a:r>
            <a:r>
              <a:rPr lang="ru-RU" sz="2000" u="sng" dirty="0" smtClean="0">
                <a:hlinkClick r:id="rId3"/>
              </a:rPr>
              <a:t>https://vk.com/id407022472</a:t>
            </a:r>
            <a:r>
              <a:rPr lang="ru-RU" sz="2000" dirty="0" smtClean="0"/>
              <a:t> Ольга </a:t>
            </a:r>
            <a:r>
              <a:rPr lang="ru-RU" sz="2000" dirty="0" err="1" smtClean="0"/>
              <a:t>Думнова</a:t>
            </a:r>
            <a:endParaRPr lang="ru-RU" sz="2000" dirty="0" smtClean="0"/>
          </a:p>
          <a:p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45057" name="Rectangle 1"/>
          <p:cNvSpPr>
            <a:spLocks noChangeArrowheads="1"/>
          </p:cNvSpPr>
          <p:nvPr/>
        </p:nvSpPr>
        <p:spPr bwMode="auto">
          <a:xfrm>
            <a:off x="500034" y="3214686"/>
            <a:ext cx="8072494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Выбрать верные утверждения.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1) Две плоскости называются параллельными, если они не имеют ни одной общей точки.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2) Если две плоскости пересечены третьей, то линии их пересечения параллельны.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3) Отрезки параллельных прямых, заключённые между параллельными плоскостями, равны.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71736" y="2500306"/>
            <a:ext cx="47679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Тест «Параллельность плоскостей»</a:t>
            </a:r>
            <a:endParaRPr lang="ru-RU" sz="20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mathem-test.ru/wp-content/uploads/2019/09/g10-i-3-12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643050"/>
            <a:ext cx="6143668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57158" y="214291"/>
            <a:ext cx="857256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 рисунке 1 точки: Е-середина АМ, К-середина ВМ,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Р-середина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СМ. Площадь треугольника ЕКР равна 24 см</a:t>
            </a:r>
            <a:r>
              <a:rPr kumimoji="0" lang="ru-RU" sz="20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Найти площадь треугольника АВС.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A)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96 см</a:t>
            </a:r>
            <a:r>
              <a:rPr kumimoji="0" lang="ru-RU" sz="20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B)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64 см</a:t>
            </a:r>
            <a:r>
              <a:rPr kumimoji="0" lang="ru-RU" sz="20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C)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72 см</a:t>
            </a:r>
            <a:r>
              <a:rPr kumimoji="0" lang="ru-RU" sz="20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D)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48 см</a:t>
            </a:r>
            <a:r>
              <a:rPr kumimoji="0" lang="ru-RU" sz="20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500034" y="3929067"/>
            <a:ext cx="7929618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Параллельные плоскости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α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β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пересекают стороны угла РМК в точках А, В, Е и С, как показано на рисунке 2. Известно, что МВ=2,5АМ, АЕ=18 см. Найти ВС.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UcParenR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40 см;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B)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45 см;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C)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36 см;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D)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42 см.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UcParenR"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 рисунке 3 точки А, В и С лежат в плоскости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α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точки М, Р и К в плоскости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Отрезки АК=СМ и ВР имеют общую середину О. Величина угла АОС составляет 60°, МК=9 см. Найти АК.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A)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20 см;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B)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18 см;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C)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16 см;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D)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12 см.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74638"/>
            <a:ext cx="864235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ru-RU" sz="2800" b="1" i="1" dirty="0" smtClean="0">
                <a:solidFill>
                  <a:srgbClr val="C00000"/>
                </a:solidFill>
              </a:rPr>
              <a:t>Определение.</a:t>
            </a:r>
            <a:r>
              <a:rPr lang="ru-RU" sz="2800" b="1" i="1" dirty="0" smtClean="0">
                <a:solidFill>
                  <a:schemeClr val="tx2"/>
                </a:solidFill>
              </a:rPr>
              <a:t>     </a:t>
            </a:r>
            <a:r>
              <a:rPr lang="ru-RU" sz="2800" b="1" i="1" dirty="0" smtClean="0"/>
              <a:t>Две  </a:t>
            </a:r>
            <a:r>
              <a:rPr lang="ru-RU" sz="2800" b="1" i="1" dirty="0" smtClean="0"/>
              <a:t>плоскости  называются параллельными,  если  они  не  пересекаются.</a:t>
            </a:r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2627313" y="1916113"/>
            <a:ext cx="3816350" cy="50482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CC0000"/>
                </a:solidFill>
                <a:latin typeface="Times New Roman" pitchFamily="18" charset="0"/>
              </a:rPr>
              <a:t>Плоскости</a:t>
            </a:r>
          </a:p>
        </p:txBody>
      </p:sp>
      <p:sp>
        <p:nvSpPr>
          <p:cNvPr id="48132" name="AutoShape 4"/>
          <p:cNvSpPr>
            <a:spLocks noChangeArrowheads="1"/>
          </p:cNvSpPr>
          <p:nvPr/>
        </p:nvSpPr>
        <p:spPr bwMode="auto">
          <a:xfrm rot="1129482">
            <a:off x="5435600" y="2492375"/>
            <a:ext cx="1511300" cy="144463"/>
          </a:xfrm>
          <a:prstGeom prst="notchedRightArrow">
            <a:avLst>
              <a:gd name="adj1" fmla="val 50000"/>
              <a:gd name="adj2" fmla="val 26153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8133" name="AutoShape 5"/>
          <p:cNvSpPr>
            <a:spLocks noChangeArrowheads="1"/>
          </p:cNvSpPr>
          <p:nvPr/>
        </p:nvSpPr>
        <p:spPr bwMode="auto">
          <a:xfrm rot="9866811">
            <a:off x="2124075" y="2492375"/>
            <a:ext cx="1511300" cy="144463"/>
          </a:xfrm>
          <a:prstGeom prst="notchedRightArrow">
            <a:avLst>
              <a:gd name="adj1" fmla="val 50000"/>
              <a:gd name="adj2" fmla="val 26153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8134" name="Rectangle 6"/>
          <p:cNvSpPr>
            <a:spLocks noChangeArrowheads="1"/>
          </p:cNvSpPr>
          <p:nvPr/>
        </p:nvSpPr>
        <p:spPr bwMode="auto">
          <a:xfrm>
            <a:off x="539750" y="2852738"/>
            <a:ext cx="3816350" cy="50482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9900"/>
                </a:solidFill>
                <a:latin typeface="Times New Roman" pitchFamily="18" charset="0"/>
              </a:rPr>
              <a:t>Пересекаются</a:t>
            </a:r>
          </a:p>
        </p:txBody>
      </p:sp>
      <p:sp>
        <p:nvSpPr>
          <p:cNvPr id="48135" name="Rectangle 7"/>
          <p:cNvSpPr>
            <a:spLocks noChangeArrowheads="1"/>
          </p:cNvSpPr>
          <p:nvPr/>
        </p:nvSpPr>
        <p:spPr bwMode="auto">
          <a:xfrm>
            <a:off x="5148263" y="2852738"/>
            <a:ext cx="3816350" cy="50482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FF"/>
                </a:solidFill>
                <a:latin typeface="Times New Roman" pitchFamily="18" charset="0"/>
              </a:rPr>
              <a:t>Параллельны</a:t>
            </a:r>
          </a:p>
        </p:txBody>
      </p:sp>
      <p:grpSp>
        <p:nvGrpSpPr>
          <p:cNvPr id="48136" name="Group 8"/>
          <p:cNvGrpSpPr>
            <a:grpSpLocks/>
          </p:cNvGrpSpPr>
          <p:nvPr/>
        </p:nvGrpSpPr>
        <p:grpSpPr bwMode="auto">
          <a:xfrm>
            <a:off x="539750" y="3721100"/>
            <a:ext cx="2274888" cy="2112963"/>
            <a:chOff x="340" y="2432"/>
            <a:chExt cx="1433" cy="1370"/>
          </a:xfrm>
        </p:grpSpPr>
        <p:sp>
          <p:nvSpPr>
            <p:cNvPr id="4113" name="Text Box 9"/>
            <p:cNvSpPr txBox="1">
              <a:spLocks noChangeArrowheads="1"/>
            </p:cNvSpPr>
            <p:nvPr/>
          </p:nvSpPr>
          <p:spPr bwMode="auto">
            <a:xfrm>
              <a:off x="385" y="3113"/>
              <a:ext cx="24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l-GR" sz="2800" b="1">
                  <a:latin typeface="Times New Roman" pitchFamily="18" charset="0"/>
                  <a:cs typeface="Times New Roman" pitchFamily="18" charset="0"/>
                </a:rPr>
                <a:t>α</a:t>
              </a:r>
            </a:p>
          </p:txBody>
        </p:sp>
        <p:sp>
          <p:nvSpPr>
            <p:cNvPr id="4114" name="Freeform 10"/>
            <p:cNvSpPr>
              <a:spLocks/>
            </p:cNvSpPr>
            <p:nvPr/>
          </p:nvSpPr>
          <p:spPr bwMode="auto">
            <a:xfrm>
              <a:off x="613" y="3131"/>
              <a:ext cx="906" cy="2"/>
            </a:xfrm>
            <a:custGeom>
              <a:avLst/>
              <a:gdLst>
                <a:gd name="T0" fmla="*/ 0 w 1476"/>
                <a:gd name="T1" fmla="*/ 0 h 2"/>
                <a:gd name="T2" fmla="*/ 906 w 1476"/>
                <a:gd name="T3" fmla="*/ 2 h 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476" h="2">
                  <a:moveTo>
                    <a:pt x="0" y="0"/>
                  </a:moveTo>
                  <a:lnTo>
                    <a:pt x="1476" y="2"/>
                  </a:lnTo>
                </a:path>
              </a:pathLst>
            </a:custGeom>
            <a:noFill/>
            <a:ln w="38100">
              <a:solidFill>
                <a:srgbClr val="008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15" name="Freeform 11"/>
            <p:cNvSpPr>
              <a:spLocks/>
            </p:cNvSpPr>
            <p:nvPr/>
          </p:nvSpPr>
          <p:spPr bwMode="auto">
            <a:xfrm>
              <a:off x="600" y="2432"/>
              <a:ext cx="5" cy="689"/>
            </a:xfrm>
            <a:custGeom>
              <a:avLst/>
              <a:gdLst>
                <a:gd name="T0" fmla="*/ 0 w 9"/>
                <a:gd name="T1" fmla="*/ 689 h 1104"/>
                <a:gd name="T2" fmla="*/ 5 w 9"/>
                <a:gd name="T3" fmla="*/ 0 h 1104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9" h="1104">
                  <a:moveTo>
                    <a:pt x="0" y="1104"/>
                  </a:moveTo>
                  <a:lnTo>
                    <a:pt x="9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16" name="Freeform 12"/>
            <p:cNvSpPr>
              <a:spLocks/>
            </p:cNvSpPr>
            <p:nvPr/>
          </p:nvSpPr>
          <p:spPr bwMode="auto">
            <a:xfrm>
              <a:off x="1519" y="2444"/>
              <a:ext cx="12" cy="1337"/>
            </a:xfrm>
            <a:custGeom>
              <a:avLst/>
              <a:gdLst>
                <a:gd name="T0" fmla="*/ 0 w 19"/>
                <a:gd name="T1" fmla="*/ 1337 h 2141"/>
                <a:gd name="T2" fmla="*/ 12 w 19"/>
                <a:gd name="T3" fmla="*/ 0 h 214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9" h="2141">
                  <a:moveTo>
                    <a:pt x="0" y="2141"/>
                  </a:moveTo>
                  <a:lnTo>
                    <a:pt x="19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17" name="Freeform 13"/>
            <p:cNvSpPr>
              <a:spLocks/>
            </p:cNvSpPr>
            <p:nvPr/>
          </p:nvSpPr>
          <p:spPr bwMode="auto">
            <a:xfrm>
              <a:off x="605" y="2438"/>
              <a:ext cx="932" cy="1"/>
            </a:xfrm>
            <a:custGeom>
              <a:avLst/>
              <a:gdLst>
                <a:gd name="T0" fmla="*/ 0 w 1517"/>
                <a:gd name="T1" fmla="*/ 0 h 1"/>
                <a:gd name="T2" fmla="*/ 932 w 1517"/>
                <a:gd name="T3" fmla="*/ 0 h 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517" h="1">
                  <a:moveTo>
                    <a:pt x="0" y="0"/>
                  </a:moveTo>
                  <a:lnTo>
                    <a:pt x="1517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18" name="Freeform 14"/>
            <p:cNvSpPr>
              <a:spLocks/>
            </p:cNvSpPr>
            <p:nvPr/>
          </p:nvSpPr>
          <p:spPr bwMode="auto">
            <a:xfrm>
              <a:off x="1531" y="2923"/>
              <a:ext cx="242" cy="7"/>
            </a:xfrm>
            <a:custGeom>
              <a:avLst/>
              <a:gdLst>
                <a:gd name="T0" fmla="*/ 0 w 394"/>
                <a:gd name="T1" fmla="*/ 0 h 10"/>
                <a:gd name="T2" fmla="*/ 242 w 394"/>
                <a:gd name="T3" fmla="*/ 7 h 1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94" h="10">
                  <a:moveTo>
                    <a:pt x="0" y="0"/>
                  </a:moveTo>
                  <a:lnTo>
                    <a:pt x="394" y="1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19" name="Freeform 15"/>
            <p:cNvSpPr>
              <a:spLocks/>
            </p:cNvSpPr>
            <p:nvPr/>
          </p:nvSpPr>
          <p:spPr bwMode="auto">
            <a:xfrm>
              <a:off x="594" y="3121"/>
              <a:ext cx="6" cy="240"/>
            </a:xfrm>
            <a:custGeom>
              <a:avLst/>
              <a:gdLst>
                <a:gd name="T0" fmla="*/ 0 w 10"/>
                <a:gd name="T1" fmla="*/ 240 h 384"/>
                <a:gd name="T2" fmla="*/ 6 w 10"/>
                <a:gd name="T3" fmla="*/ 0 h 384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0" h="384">
                  <a:moveTo>
                    <a:pt x="0" y="384"/>
                  </a:moveTo>
                  <a:lnTo>
                    <a:pt x="10" y="0"/>
                  </a:lnTo>
                </a:path>
              </a:pathLst>
            </a:custGeom>
            <a:noFill/>
            <a:ln w="19050" cap="flat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20" name="Freeform 16"/>
            <p:cNvSpPr>
              <a:spLocks/>
            </p:cNvSpPr>
            <p:nvPr/>
          </p:nvSpPr>
          <p:spPr bwMode="auto">
            <a:xfrm>
              <a:off x="588" y="3367"/>
              <a:ext cx="6" cy="396"/>
            </a:xfrm>
            <a:custGeom>
              <a:avLst/>
              <a:gdLst>
                <a:gd name="T0" fmla="*/ 0 w 10"/>
                <a:gd name="T1" fmla="*/ 396 h 633"/>
                <a:gd name="T2" fmla="*/ 6 w 10"/>
                <a:gd name="T3" fmla="*/ 0 h 63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0" h="633">
                  <a:moveTo>
                    <a:pt x="0" y="633"/>
                  </a:moveTo>
                  <a:lnTo>
                    <a:pt x="1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21" name="Freeform 17"/>
            <p:cNvSpPr>
              <a:spLocks/>
            </p:cNvSpPr>
            <p:nvPr/>
          </p:nvSpPr>
          <p:spPr bwMode="auto">
            <a:xfrm>
              <a:off x="588" y="3763"/>
              <a:ext cx="926" cy="6"/>
            </a:xfrm>
            <a:custGeom>
              <a:avLst/>
              <a:gdLst>
                <a:gd name="T0" fmla="*/ 0 w 1508"/>
                <a:gd name="T1" fmla="*/ 0 h 10"/>
                <a:gd name="T2" fmla="*/ 926 w 1508"/>
                <a:gd name="T3" fmla="*/ 6 h 1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508" h="10">
                  <a:moveTo>
                    <a:pt x="0" y="0"/>
                  </a:moveTo>
                  <a:lnTo>
                    <a:pt x="1508" y="1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22" name="Freeform 18"/>
            <p:cNvSpPr>
              <a:spLocks/>
            </p:cNvSpPr>
            <p:nvPr/>
          </p:nvSpPr>
          <p:spPr bwMode="auto">
            <a:xfrm>
              <a:off x="594" y="2912"/>
              <a:ext cx="271" cy="228"/>
            </a:xfrm>
            <a:custGeom>
              <a:avLst/>
              <a:gdLst>
                <a:gd name="T0" fmla="*/ 0 w 442"/>
                <a:gd name="T1" fmla="*/ 228 h 365"/>
                <a:gd name="T2" fmla="*/ 271 w 442"/>
                <a:gd name="T3" fmla="*/ 0 h 36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2" h="365">
                  <a:moveTo>
                    <a:pt x="0" y="365"/>
                  </a:moveTo>
                  <a:lnTo>
                    <a:pt x="442" y="0"/>
                  </a:lnTo>
                </a:path>
              </a:pathLst>
            </a:custGeom>
            <a:noFill/>
            <a:ln w="19050" cap="flat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23" name="Freeform 19"/>
            <p:cNvSpPr>
              <a:spLocks/>
            </p:cNvSpPr>
            <p:nvPr/>
          </p:nvSpPr>
          <p:spPr bwMode="auto">
            <a:xfrm>
              <a:off x="340" y="3121"/>
              <a:ext cx="260" cy="240"/>
            </a:xfrm>
            <a:custGeom>
              <a:avLst/>
              <a:gdLst>
                <a:gd name="T0" fmla="*/ 0 w 423"/>
                <a:gd name="T1" fmla="*/ 240 h 384"/>
                <a:gd name="T2" fmla="*/ 260 w 423"/>
                <a:gd name="T3" fmla="*/ 0 h 384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23" h="384">
                  <a:moveTo>
                    <a:pt x="0" y="384"/>
                  </a:moveTo>
                  <a:lnTo>
                    <a:pt x="423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24" name="Freeform 20"/>
            <p:cNvSpPr>
              <a:spLocks/>
            </p:cNvSpPr>
            <p:nvPr/>
          </p:nvSpPr>
          <p:spPr bwMode="auto">
            <a:xfrm>
              <a:off x="871" y="2912"/>
              <a:ext cx="666" cy="11"/>
            </a:xfrm>
            <a:custGeom>
              <a:avLst/>
              <a:gdLst>
                <a:gd name="T0" fmla="*/ 0 w 1085"/>
                <a:gd name="T1" fmla="*/ 0 h 19"/>
                <a:gd name="T2" fmla="*/ 666 w 1085"/>
                <a:gd name="T3" fmla="*/ 11 h 1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085" h="19">
                  <a:moveTo>
                    <a:pt x="0" y="0"/>
                  </a:moveTo>
                  <a:lnTo>
                    <a:pt x="1085" y="19"/>
                  </a:lnTo>
                </a:path>
              </a:pathLst>
            </a:custGeom>
            <a:noFill/>
            <a:ln w="19050" cap="flat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25" name="Freeform 21"/>
            <p:cNvSpPr>
              <a:spLocks/>
            </p:cNvSpPr>
            <p:nvPr/>
          </p:nvSpPr>
          <p:spPr bwMode="auto">
            <a:xfrm>
              <a:off x="1231" y="2930"/>
              <a:ext cx="542" cy="443"/>
            </a:xfrm>
            <a:custGeom>
              <a:avLst/>
              <a:gdLst>
                <a:gd name="T0" fmla="*/ 0 w 883"/>
                <a:gd name="T1" fmla="*/ 443 h 710"/>
                <a:gd name="T2" fmla="*/ 542 w 883"/>
                <a:gd name="T3" fmla="*/ 0 h 71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883" h="710">
                  <a:moveTo>
                    <a:pt x="0" y="710"/>
                  </a:moveTo>
                  <a:lnTo>
                    <a:pt x="883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26" name="Freeform 22"/>
            <p:cNvSpPr>
              <a:spLocks/>
            </p:cNvSpPr>
            <p:nvPr/>
          </p:nvSpPr>
          <p:spPr bwMode="auto">
            <a:xfrm>
              <a:off x="340" y="3373"/>
              <a:ext cx="902" cy="1"/>
            </a:xfrm>
            <a:custGeom>
              <a:avLst/>
              <a:gdLst>
                <a:gd name="T0" fmla="*/ 0 w 1469"/>
                <a:gd name="T1" fmla="*/ 0 h 1"/>
                <a:gd name="T2" fmla="*/ 902 w 1469"/>
                <a:gd name="T3" fmla="*/ 0 h 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469" h="1">
                  <a:moveTo>
                    <a:pt x="0" y="0"/>
                  </a:moveTo>
                  <a:lnTo>
                    <a:pt x="1469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27" name="Text Box 23"/>
            <p:cNvSpPr txBox="1">
              <a:spLocks noChangeArrowheads="1"/>
            </p:cNvSpPr>
            <p:nvPr/>
          </p:nvSpPr>
          <p:spPr bwMode="auto">
            <a:xfrm>
              <a:off x="1247" y="3475"/>
              <a:ext cx="23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l-GR" sz="2800" b="1" i="1">
                  <a:latin typeface="Times New Roman" pitchFamily="18" charset="0"/>
                  <a:cs typeface="Times New Roman" pitchFamily="18" charset="0"/>
                </a:rPr>
                <a:t>β</a:t>
              </a:r>
            </a:p>
          </p:txBody>
        </p:sp>
      </p:grpSp>
      <p:sp>
        <p:nvSpPr>
          <p:cNvPr id="48152" name="AutoShape 24"/>
          <p:cNvSpPr>
            <a:spLocks noChangeArrowheads="1"/>
          </p:cNvSpPr>
          <p:nvPr/>
        </p:nvSpPr>
        <p:spPr bwMode="auto">
          <a:xfrm>
            <a:off x="5724525" y="4508500"/>
            <a:ext cx="3168650" cy="863600"/>
          </a:xfrm>
          <a:prstGeom prst="parallelogram">
            <a:avLst>
              <a:gd name="adj" fmla="val 91728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8153" name="AutoShape 25"/>
          <p:cNvSpPr>
            <a:spLocks noChangeArrowheads="1"/>
          </p:cNvSpPr>
          <p:nvPr/>
        </p:nvSpPr>
        <p:spPr bwMode="auto">
          <a:xfrm>
            <a:off x="5364163" y="3933825"/>
            <a:ext cx="3382962" cy="865188"/>
          </a:xfrm>
          <a:prstGeom prst="parallelogram">
            <a:avLst>
              <a:gd name="adj" fmla="val 97752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8154" name="Text Box 26"/>
          <p:cNvSpPr txBox="1">
            <a:spLocks noChangeArrowheads="1"/>
          </p:cNvSpPr>
          <p:nvPr/>
        </p:nvSpPr>
        <p:spPr bwMode="auto">
          <a:xfrm>
            <a:off x="7812088" y="4868863"/>
            <a:ext cx="3667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sz="2800" b="1" i="1">
                <a:latin typeface="Times New Roman" pitchFamily="18" charset="0"/>
                <a:cs typeface="Times New Roman" pitchFamily="18" charset="0"/>
              </a:rPr>
              <a:t>β</a:t>
            </a:r>
          </a:p>
        </p:txBody>
      </p:sp>
      <p:sp>
        <p:nvSpPr>
          <p:cNvPr id="48155" name="Text Box 27"/>
          <p:cNvSpPr txBox="1">
            <a:spLocks noChangeArrowheads="1"/>
          </p:cNvSpPr>
          <p:nvPr/>
        </p:nvSpPr>
        <p:spPr bwMode="auto">
          <a:xfrm>
            <a:off x="7596188" y="4292600"/>
            <a:ext cx="3825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sz="2800" b="1">
                <a:latin typeface="Times New Roman" pitchFamily="18" charset="0"/>
                <a:cs typeface="Times New Roman" pitchFamily="18" charset="0"/>
              </a:rPr>
              <a:t>α</a:t>
            </a:r>
          </a:p>
        </p:txBody>
      </p:sp>
      <p:sp>
        <p:nvSpPr>
          <p:cNvPr id="4109" name="Rectangle 28"/>
          <p:cNvSpPr>
            <a:spLocks noChangeArrowheads="1"/>
          </p:cNvSpPr>
          <p:nvPr/>
        </p:nvSpPr>
        <p:spPr bwMode="auto">
          <a:xfrm>
            <a:off x="0" y="3357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8157" name="Rectangle 29"/>
          <p:cNvSpPr>
            <a:spLocks noChangeArrowheads="1"/>
          </p:cNvSpPr>
          <p:nvPr/>
        </p:nvSpPr>
        <p:spPr bwMode="auto">
          <a:xfrm>
            <a:off x="6948488" y="5734050"/>
            <a:ext cx="1943100" cy="57785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l-GR" sz="4000" b="1" i="1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4000" b="1" i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>
                <a:latin typeface="Times New Roman" pitchFamily="18" charset="0"/>
                <a:cs typeface="Times New Roman" pitchFamily="18" charset="0"/>
              </a:rPr>
              <a:t>||</a:t>
            </a:r>
            <a:r>
              <a:rPr lang="ru-RU" sz="4000" b="1" i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4000" b="1" i="1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ru-RU" sz="4000" b="1" i="1"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b="1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1" name="Rectangle 30"/>
          <p:cNvSpPr>
            <a:spLocks noChangeArrowheads="1"/>
          </p:cNvSpPr>
          <p:nvPr/>
        </p:nvSpPr>
        <p:spPr bwMode="auto">
          <a:xfrm>
            <a:off x="0" y="3357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8159" name="Rectangle 31"/>
          <p:cNvSpPr>
            <a:spLocks noChangeArrowheads="1"/>
          </p:cNvSpPr>
          <p:nvPr/>
        </p:nvSpPr>
        <p:spPr bwMode="auto">
          <a:xfrm>
            <a:off x="539750" y="6092825"/>
            <a:ext cx="2519363" cy="504825"/>
          </a:xfrm>
          <a:prstGeom prst="rect">
            <a:avLst/>
          </a:prstGeom>
          <a:solidFill>
            <a:srgbClr val="FFEB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l-GR" sz="4000" b="1" i="1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4000" b="1" i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>
                <a:latin typeface="Times New Roman" pitchFamily="18" charset="0"/>
                <a:cs typeface="Times New Roman" pitchFamily="18" charset="0"/>
              </a:rPr>
              <a:t>∩</a:t>
            </a:r>
            <a:r>
              <a:rPr lang="ru-RU" sz="4000" b="1" i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4000" b="1" i="1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ru-RU" sz="4000" b="1" i="1"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b="1" i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20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1000"/>
                                        <p:tgtEl>
                                          <p:spTgt spid="48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2000"/>
                                        <p:tgtEl>
                                          <p:spTgt spid="48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8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48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1000"/>
                                        <p:tgtEl>
                                          <p:spTgt spid="48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2000"/>
                                        <p:tgtEl>
                                          <p:spTgt spid="48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8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8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8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8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8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8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8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8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8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8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8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48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6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1000"/>
                                        <p:tgtEl>
                                          <p:spTgt spid="48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/>
      <p:bldP spid="48131" grpId="0" animBg="1"/>
      <p:bldP spid="48132" grpId="0" animBg="1"/>
      <p:bldP spid="48133" grpId="0" animBg="1"/>
      <p:bldP spid="48134" grpId="0" animBg="1"/>
      <p:bldP spid="48135" grpId="0" animBg="1"/>
      <p:bldP spid="48152" grpId="0" animBg="1"/>
      <p:bldP spid="48153" grpId="0" animBg="1"/>
      <p:bldP spid="48154" grpId="0"/>
      <p:bldP spid="48155" grpId="0"/>
      <p:bldP spid="48157" grpId="0" animBg="1"/>
      <p:bldP spid="4815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188913"/>
            <a:ext cx="8229600" cy="2006600"/>
          </a:xfrm>
        </p:spPr>
        <p:txBody>
          <a:bodyPr/>
          <a:lstStyle/>
          <a:p>
            <a:pPr eaLnBrk="1" hangingPunct="1"/>
            <a:r>
              <a:rPr lang="ru-RU" sz="2800" b="1" dirty="0" smtClean="0">
                <a:solidFill>
                  <a:schemeClr val="accent2"/>
                </a:solidFill>
              </a:rPr>
              <a:t>Признак параллельности плоскостей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>
                <a:solidFill>
                  <a:srgbClr val="C00000"/>
                </a:solidFill>
              </a:rPr>
              <a:t>Теорема.     </a:t>
            </a:r>
            <a:r>
              <a:rPr lang="ru-RU" sz="2400" b="1" i="1" dirty="0" smtClean="0"/>
              <a:t>Если  </a:t>
            </a:r>
            <a:r>
              <a:rPr lang="ru-RU" sz="2400" b="1" i="1" dirty="0" smtClean="0"/>
              <a:t>две  пересекающиеся  прямые  одной  плоскости  соответственно  параллельны  двум  прямым  другой  плоскости,  то  эти  плоскости  параллельны.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844675"/>
            <a:ext cx="3960812" cy="43021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400" b="1" i="1" smtClean="0"/>
              <a:t>  </a:t>
            </a:r>
            <a:r>
              <a:rPr lang="ru-RU" b="1" i="1" smtClean="0"/>
              <a:t>Дано: </a:t>
            </a:r>
          </a:p>
          <a:p>
            <a:pPr eaLnBrk="1" hangingPunct="1"/>
            <a:r>
              <a:rPr lang="ru-RU" b="1" i="1" smtClean="0"/>
              <a:t>а</a:t>
            </a:r>
            <a:r>
              <a:rPr lang="ru-RU" b="1" i="1" smtClean="0">
                <a:sym typeface="Symbol" pitchFamily="18" charset="2"/>
              </a:rPr>
              <a:t></a:t>
            </a:r>
            <a:r>
              <a:rPr lang="ru-RU" b="1" i="1" smtClean="0"/>
              <a:t> α; в</a:t>
            </a:r>
            <a:r>
              <a:rPr lang="ru-RU" b="1" i="1" smtClean="0">
                <a:sym typeface="Symbol" pitchFamily="18" charset="2"/>
              </a:rPr>
              <a:t></a:t>
            </a:r>
            <a:r>
              <a:rPr lang="ru-RU" b="1" i="1" smtClean="0"/>
              <a:t>α; а∩в=М; </a:t>
            </a:r>
          </a:p>
          <a:p>
            <a:pPr eaLnBrk="1" hangingPunct="1"/>
            <a:r>
              <a:rPr lang="ru-RU" b="1" i="1" smtClean="0"/>
              <a:t>а</a:t>
            </a:r>
            <a:r>
              <a:rPr lang="ru-RU" b="1" i="1" baseline="-25000" smtClean="0"/>
              <a:t>1 </a:t>
            </a:r>
            <a:r>
              <a:rPr lang="ru-RU" b="1" i="1" smtClean="0">
                <a:sym typeface="Symbol" pitchFamily="18" charset="2"/>
              </a:rPr>
              <a:t></a:t>
            </a:r>
            <a:r>
              <a:rPr lang="ru-RU" b="1" i="1" smtClean="0"/>
              <a:t> β; в</a:t>
            </a:r>
            <a:r>
              <a:rPr lang="ru-RU" b="1" i="1" baseline="-25000" smtClean="0"/>
              <a:t>1</a:t>
            </a:r>
            <a:r>
              <a:rPr lang="ru-RU" b="1" i="1" smtClean="0">
                <a:sym typeface="Symbol" pitchFamily="18" charset="2"/>
              </a:rPr>
              <a:t></a:t>
            </a:r>
            <a:r>
              <a:rPr lang="ru-RU" b="1" i="1" smtClean="0"/>
              <a:t> β; </a:t>
            </a:r>
          </a:p>
          <a:p>
            <a:pPr eaLnBrk="1" hangingPunct="1"/>
            <a:r>
              <a:rPr lang="ru-RU" b="1" i="1" smtClean="0"/>
              <a:t> а║а</a:t>
            </a:r>
            <a:r>
              <a:rPr lang="ru-RU" b="1" i="1" baseline="-25000" smtClean="0"/>
              <a:t>1</a:t>
            </a:r>
            <a:r>
              <a:rPr lang="ru-RU" b="1" i="1" smtClean="0"/>
              <a:t>; в║в</a:t>
            </a:r>
            <a:r>
              <a:rPr lang="ru-RU" b="1" i="1" baseline="-25000" smtClean="0"/>
              <a:t>1</a:t>
            </a:r>
            <a:r>
              <a:rPr lang="ru-RU" smtClean="0"/>
              <a:t> </a:t>
            </a:r>
          </a:p>
          <a:p>
            <a:pPr eaLnBrk="1" hangingPunct="1"/>
            <a:r>
              <a:rPr lang="ru-RU" b="1" i="1" smtClean="0"/>
              <a:t>Доказать, </a:t>
            </a:r>
          </a:p>
          <a:p>
            <a:pPr eaLnBrk="1" hangingPunct="1"/>
            <a:r>
              <a:rPr lang="ru-RU" b="1" i="1" smtClean="0"/>
              <a:t>что </a:t>
            </a:r>
            <a:r>
              <a:rPr lang="el-GR" b="1" i="1" smtClean="0"/>
              <a:t>α</a:t>
            </a:r>
            <a:r>
              <a:rPr lang="ru-RU" b="1" i="1" smtClean="0"/>
              <a:t> || </a:t>
            </a:r>
            <a:r>
              <a:rPr lang="el-GR" b="1" i="1" smtClean="0"/>
              <a:t>β</a:t>
            </a:r>
            <a:endParaRPr lang="ru-RU" b="1" i="1" smtClean="0"/>
          </a:p>
        </p:txBody>
      </p:sp>
      <p:sp>
        <p:nvSpPr>
          <p:cNvPr id="45060" name="AutoShape 4"/>
          <p:cNvSpPr>
            <a:spLocks noChangeArrowheads="1"/>
          </p:cNvSpPr>
          <p:nvPr/>
        </p:nvSpPr>
        <p:spPr bwMode="auto">
          <a:xfrm>
            <a:off x="4643438" y="4005263"/>
            <a:ext cx="3024187" cy="1079500"/>
          </a:xfrm>
          <a:prstGeom prst="parallelogram">
            <a:avLst>
              <a:gd name="adj" fmla="val 70037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5061" name="AutoShape 5"/>
          <p:cNvSpPr>
            <a:spLocks noChangeArrowheads="1"/>
          </p:cNvSpPr>
          <p:nvPr/>
        </p:nvSpPr>
        <p:spPr bwMode="auto">
          <a:xfrm>
            <a:off x="4643438" y="2781300"/>
            <a:ext cx="3097212" cy="1152525"/>
          </a:xfrm>
          <a:prstGeom prst="parallelogram">
            <a:avLst>
              <a:gd name="adj" fmla="val 67183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>
              <a:latin typeface="Times New Roman" pitchFamily="18" charset="0"/>
            </a:endParaRPr>
          </a:p>
        </p:txBody>
      </p:sp>
      <p:sp>
        <p:nvSpPr>
          <p:cNvPr id="45062" name="Line 6"/>
          <p:cNvSpPr>
            <a:spLocks noChangeShapeType="1"/>
          </p:cNvSpPr>
          <p:nvPr/>
        </p:nvSpPr>
        <p:spPr bwMode="auto">
          <a:xfrm flipV="1">
            <a:off x="5148263" y="3068638"/>
            <a:ext cx="2160587" cy="5762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5063" name="Line 7"/>
          <p:cNvSpPr>
            <a:spLocks noChangeShapeType="1"/>
          </p:cNvSpPr>
          <p:nvPr/>
        </p:nvSpPr>
        <p:spPr bwMode="auto">
          <a:xfrm flipV="1">
            <a:off x="5148263" y="4221163"/>
            <a:ext cx="2160587" cy="5762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5064" name="Freeform 8"/>
          <p:cNvSpPr>
            <a:spLocks/>
          </p:cNvSpPr>
          <p:nvPr/>
        </p:nvSpPr>
        <p:spPr bwMode="auto">
          <a:xfrm>
            <a:off x="5499100" y="3060700"/>
            <a:ext cx="1333500" cy="596900"/>
          </a:xfrm>
          <a:custGeom>
            <a:avLst/>
            <a:gdLst>
              <a:gd name="T0" fmla="*/ 0 w 840"/>
              <a:gd name="T1" fmla="*/ 0 h 376"/>
              <a:gd name="T2" fmla="*/ 1333500 w 840"/>
              <a:gd name="T3" fmla="*/ 596900 h 376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840" h="376">
                <a:moveTo>
                  <a:pt x="0" y="0"/>
                </a:moveTo>
                <a:lnTo>
                  <a:pt x="840" y="376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5065" name="Freeform 9"/>
          <p:cNvSpPr>
            <a:spLocks/>
          </p:cNvSpPr>
          <p:nvPr/>
        </p:nvSpPr>
        <p:spPr bwMode="auto">
          <a:xfrm>
            <a:off x="5508625" y="4221163"/>
            <a:ext cx="1333500" cy="596900"/>
          </a:xfrm>
          <a:custGeom>
            <a:avLst/>
            <a:gdLst>
              <a:gd name="T0" fmla="*/ 0 w 840"/>
              <a:gd name="T1" fmla="*/ 0 h 376"/>
              <a:gd name="T2" fmla="*/ 1333500 w 840"/>
              <a:gd name="T3" fmla="*/ 596900 h 376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840" h="376">
                <a:moveTo>
                  <a:pt x="0" y="0"/>
                </a:moveTo>
                <a:lnTo>
                  <a:pt x="840" y="376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5066" name="Text Box 10"/>
          <p:cNvSpPr txBox="1">
            <a:spLocks noChangeArrowheads="1"/>
          </p:cNvSpPr>
          <p:nvPr/>
        </p:nvSpPr>
        <p:spPr bwMode="auto">
          <a:xfrm>
            <a:off x="4787900" y="3500438"/>
            <a:ext cx="352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sz="2400" b="1" i="1">
                <a:latin typeface="Times New Roman" pitchFamily="18" charset="0"/>
                <a:cs typeface="Times New Roman" pitchFamily="18" charset="0"/>
              </a:rPr>
              <a:t>α</a:t>
            </a:r>
          </a:p>
        </p:txBody>
      </p:sp>
      <p:sp>
        <p:nvSpPr>
          <p:cNvPr id="45067" name="Text Box 11"/>
          <p:cNvSpPr txBox="1">
            <a:spLocks noChangeArrowheads="1"/>
          </p:cNvSpPr>
          <p:nvPr/>
        </p:nvSpPr>
        <p:spPr bwMode="auto">
          <a:xfrm>
            <a:off x="4716463" y="4724400"/>
            <a:ext cx="339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sz="2400" b="1" i="1">
                <a:latin typeface="Times New Roman" pitchFamily="18" charset="0"/>
                <a:cs typeface="Times New Roman" pitchFamily="18" charset="0"/>
              </a:rPr>
              <a:t>β</a:t>
            </a:r>
          </a:p>
        </p:txBody>
      </p:sp>
      <p:sp>
        <p:nvSpPr>
          <p:cNvPr id="45068" name="Text Box 12"/>
          <p:cNvSpPr txBox="1">
            <a:spLocks noChangeArrowheads="1"/>
          </p:cNvSpPr>
          <p:nvPr/>
        </p:nvSpPr>
        <p:spPr bwMode="auto">
          <a:xfrm>
            <a:off x="5580063" y="27813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latin typeface="Times New Roman" pitchFamily="18" charset="0"/>
                <a:cs typeface="Times New Roman" pitchFamily="18" charset="0"/>
              </a:rPr>
              <a:t>а</a:t>
            </a:r>
            <a:endParaRPr lang="el-GR" sz="2400" b="1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69" name="Text Box 13"/>
          <p:cNvSpPr txBox="1">
            <a:spLocks noChangeArrowheads="1"/>
          </p:cNvSpPr>
          <p:nvPr/>
        </p:nvSpPr>
        <p:spPr bwMode="auto">
          <a:xfrm>
            <a:off x="6948488" y="27082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b</a:t>
            </a:r>
            <a:endParaRPr lang="el-GR" sz="2400" b="1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70" name="Text Box 14"/>
          <p:cNvSpPr txBox="1">
            <a:spLocks noChangeArrowheads="1"/>
          </p:cNvSpPr>
          <p:nvPr/>
        </p:nvSpPr>
        <p:spPr bwMode="auto">
          <a:xfrm>
            <a:off x="6011863" y="2924175"/>
            <a:ext cx="4556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latin typeface="Times New Roman" pitchFamily="18" charset="0"/>
                <a:cs typeface="Times New Roman" pitchFamily="18" charset="0"/>
              </a:rPr>
              <a:t>М</a:t>
            </a:r>
            <a:endParaRPr lang="el-GR" sz="2400" b="1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71" name="Text Box 15"/>
          <p:cNvSpPr txBox="1">
            <a:spLocks noChangeArrowheads="1"/>
          </p:cNvSpPr>
          <p:nvPr/>
        </p:nvSpPr>
        <p:spPr bwMode="auto">
          <a:xfrm>
            <a:off x="6877050" y="3860800"/>
            <a:ext cx="438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400" b="1" i="1" baseline="-25000">
                <a:latin typeface="Times New Roman" pitchFamily="18" charset="0"/>
                <a:cs typeface="Times New Roman" pitchFamily="18" charset="0"/>
              </a:rPr>
              <a:t>1</a:t>
            </a:r>
            <a:endParaRPr lang="el-GR" sz="2400" b="1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72" name="Text Box 16"/>
          <p:cNvSpPr txBox="1">
            <a:spLocks noChangeArrowheads="1"/>
          </p:cNvSpPr>
          <p:nvPr/>
        </p:nvSpPr>
        <p:spPr bwMode="auto">
          <a:xfrm>
            <a:off x="5580063" y="3933825"/>
            <a:ext cx="438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b="1" i="1" baseline="-25000">
                <a:latin typeface="Times New Roman" pitchFamily="18" charset="0"/>
                <a:cs typeface="Times New Roman" pitchFamily="18" charset="0"/>
              </a:rPr>
              <a:t>1</a:t>
            </a:r>
            <a:endParaRPr lang="el-GR" sz="2400" b="1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73" name="Text Box 17"/>
          <p:cNvSpPr txBox="1">
            <a:spLocks noChangeArrowheads="1"/>
          </p:cNvSpPr>
          <p:nvPr/>
        </p:nvSpPr>
        <p:spPr bwMode="auto">
          <a:xfrm>
            <a:off x="5940425" y="4076700"/>
            <a:ext cx="557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en-US" sz="2400" b="1" i="1" baseline="-25000">
                <a:latin typeface="Times New Roman" pitchFamily="18" charset="0"/>
                <a:cs typeface="Times New Roman" pitchFamily="18" charset="0"/>
              </a:rPr>
              <a:t>1</a:t>
            </a:r>
            <a:endParaRPr lang="el-GR" sz="2400" b="1" i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 tmFilter="0,0; .5, 1; 1, 1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 tmFilter="0,0; .5, 1; 1, 1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 tmFilter="0,0; .5, 1; 1, 1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 tmFilter="0,0; .5, 1; 1, 1"/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800"/>
                            </p:stCondLst>
                            <p:childTnLst>
                              <p:par>
                                <p:cTn id="6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8" dur="1000"/>
                                        <p:tgtEl>
                                          <p:spTgt spid="45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5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5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5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75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7" dur="5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45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2800"/>
                            </p:stCondLst>
                            <p:childTnLst>
                              <p:par>
                                <p:cTn id="8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50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50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45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3800"/>
                            </p:stCondLst>
                            <p:childTnLst>
                              <p:par>
                                <p:cTn id="9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10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45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4800"/>
                            </p:stCondLst>
                            <p:childTnLst>
                              <p:par>
                                <p:cTn id="9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9" dur="1000"/>
                                        <p:tgtEl>
                                          <p:spTgt spid="45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50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50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45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5800"/>
                            </p:stCondLst>
                            <p:childTnLst>
                              <p:par>
                                <p:cTn id="106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08" dur="5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450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450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45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6800"/>
                            </p:stCondLst>
                            <p:childTnLst>
                              <p:par>
                                <p:cTn id="11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450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450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45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7800"/>
                            </p:stCondLst>
                            <p:childTnLst>
                              <p:par>
                                <p:cTn id="1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3" dur="1000"/>
                                        <p:tgtEl>
                                          <p:spTgt spid="45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6" dur="500"/>
                                        <p:tgtEl>
                                          <p:spTgt spid="45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8800"/>
                            </p:stCondLst>
                            <p:childTnLst>
                              <p:par>
                                <p:cTn id="128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9" dur="10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1" dur="10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9800"/>
                            </p:stCondLst>
                            <p:childTnLst>
                              <p:par>
                                <p:cTn id="133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4" dur="10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6" dur="10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10800"/>
                            </p:stCondLst>
                            <p:childTnLst>
                              <p:par>
                                <p:cTn id="138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9" dur="10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1" dur="10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 nodeType="afterGroup">
                            <p:stCondLst>
                              <p:cond delay="11800"/>
                            </p:stCondLst>
                            <p:childTnLst>
                              <p:par>
                                <p:cTn id="143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4" dur="10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6" dur="10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 nodeType="afterGroup">
                            <p:stCondLst>
                              <p:cond delay="12800"/>
                            </p:stCondLst>
                            <p:childTnLst>
                              <p:par>
                                <p:cTn id="148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149" dur="10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1" dur="10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 nodeType="afterGroup">
                            <p:stCondLst>
                              <p:cond delay="13800"/>
                            </p:stCondLst>
                            <p:childTnLst>
                              <p:par>
                                <p:cTn id="153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154" dur="10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6" dur="10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60" dur="10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2" dur="10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67" dur="1000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9" dur="1000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74" dur="1000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6" dur="1000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81" dur="1000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3" dur="1000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88" dur="1000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0" dur="1000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95" dur="1000"/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000"/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7" dur="1000"/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/>
      <p:bldP spid="45059" grpId="0" build="p"/>
      <p:bldP spid="45060" grpId="0" animBg="1"/>
      <p:bldP spid="45060" grpId="1" animBg="1"/>
      <p:bldP spid="45060" grpId="2" animBg="1"/>
      <p:bldP spid="45061" grpId="0" animBg="1"/>
      <p:bldP spid="45061" grpId="1" animBg="1"/>
      <p:bldP spid="45061" grpId="2" animBg="1"/>
      <p:bldP spid="45062" grpId="0" animBg="1"/>
      <p:bldP spid="45062" grpId="1" animBg="1"/>
      <p:bldP spid="45062" grpId="2" animBg="1"/>
      <p:bldP spid="45063" grpId="0" animBg="1"/>
      <p:bldP spid="45063" grpId="1" animBg="1"/>
      <p:bldP spid="45063" grpId="2" animBg="1"/>
      <p:bldP spid="45064" grpId="0" animBg="1"/>
      <p:bldP spid="45064" grpId="1" animBg="1"/>
      <p:bldP spid="45064" grpId="2" animBg="1"/>
      <p:bldP spid="45065" grpId="0" animBg="1"/>
      <p:bldP spid="45065" grpId="1" animBg="1"/>
      <p:bldP spid="45065" grpId="2" animBg="1"/>
      <p:bldP spid="45066" grpId="0"/>
      <p:bldP spid="45067" grpId="0"/>
      <p:bldP spid="45068" grpId="0"/>
      <p:bldP spid="45069" grpId="0"/>
      <p:bldP spid="45070" grpId="0"/>
      <p:bldP spid="45071" grpId="0"/>
      <p:bldP spid="45072" grpId="0"/>
      <p:bldP spid="4507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531813"/>
          </a:xfrm>
        </p:spPr>
        <p:txBody>
          <a:bodyPr/>
          <a:lstStyle/>
          <a:p>
            <a:pPr eaLnBrk="1" hangingPunct="1"/>
            <a:r>
              <a:rPr lang="ru-RU" sz="2800" b="1" i="1" dirty="0" smtClean="0">
                <a:solidFill>
                  <a:schemeClr val="accent2"/>
                </a:solidFill>
              </a:rPr>
              <a:t>Доказательство от противного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844675"/>
            <a:ext cx="4643438" cy="43021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400" b="1" i="1" dirty="0" smtClean="0"/>
              <a:t>  </a:t>
            </a:r>
            <a:endParaRPr lang="el-GR" sz="2400" b="1" i="1" dirty="0" smtClean="0">
              <a:cs typeface="Times New Roman" pitchFamily="18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376238" y="21542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>
              <a:latin typeface="Times New Roman" pitchFamily="18" charset="0"/>
            </a:endParaRPr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539750" y="2492375"/>
            <a:ext cx="3816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endParaRPr lang="ru-RU" sz="3600" b="1" i="1"/>
          </a:p>
        </p:txBody>
      </p:sp>
      <p:sp>
        <p:nvSpPr>
          <p:cNvPr id="14342" name="AutoShape 6"/>
          <p:cNvSpPr>
            <a:spLocks noChangeArrowheads="1"/>
          </p:cNvSpPr>
          <p:nvPr/>
        </p:nvSpPr>
        <p:spPr bwMode="auto">
          <a:xfrm>
            <a:off x="4500563" y="4005263"/>
            <a:ext cx="3024187" cy="1079500"/>
          </a:xfrm>
          <a:prstGeom prst="parallelogram">
            <a:avLst>
              <a:gd name="adj" fmla="val 70037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43" name="AutoShape 7"/>
          <p:cNvSpPr>
            <a:spLocks noChangeArrowheads="1"/>
          </p:cNvSpPr>
          <p:nvPr/>
        </p:nvSpPr>
        <p:spPr bwMode="auto">
          <a:xfrm>
            <a:off x="4643438" y="2781300"/>
            <a:ext cx="3097212" cy="1152525"/>
          </a:xfrm>
          <a:prstGeom prst="parallelogram">
            <a:avLst>
              <a:gd name="adj" fmla="val 67183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>
              <a:latin typeface="Times New Roman" pitchFamily="18" charset="0"/>
            </a:endParaRPr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 flipV="1">
            <a:off x="5148263" y="3068638"/>
            <a:ext cx="2160587" cy="5762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 flipV="1">
            <a:off x="5148263" y="4221163"/>
            <a:ext cx="2160587" cy="5762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346" name="Freeform 10"/>
          <p:cNvSpPr>
            <a:spLocks/>
          </p:cNvSpPr>
          <p:nvPr/>
        </p:nvSpPr>
        <p:spPr bwMode="auto">
          <a:xfrm>
            <a:off x="5499100" y="3060700"/>
            <a:ext cx="1333500" cy="596900"/>
          </a:xfrm>
          <a:custGeom>
            <a:avLst/>
            <a:gdLst>
              <a:gd name="T0" fmla="*/ 0 w 840"/>
              <a:gd name="T1" fmla="*/ 0 h 376"/>
              <a:gd name="T2" fmla="*/ 1333500 w 840"/>
              <a:gd name="T3" fmla="*/ 596900 h 376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840" h="376">
                <a:moveTo>
                  <a:pt x="0" y="0"/>
                </a:moveTo>
                <a:lnTo>
                  <a:pt x="840" y="376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347" name="Freeform 11"/>
          <p:cNvSpPr>
            <a:spLocks/>
          </p:cNvSpPr>
          <p:nvPr/>
        </p:nvSpPr>
        <p:spPr bwMode="auto">
          <a:xfrm>
            <a:off x="5508625" y="4221163"/>
            <a:ext cx="1333500" cy="596900"/>
          </a:xfrm>
          <a:custGeom>
            <a:avLst/>
            <a:gdLst>
              <a:gd name="T0" fmla="*/ 0 w 840"/>
              <a:gd name="T1" fmla="*/ 0 h 376"/>
              <a:gd name="T2" fmla="*/ 1333500 w 840"/>
              <a:gd name="T3" fmla="*/ 596900 h 376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840" h="376">
                <a:moveTo>
                  <a:pt x="0" y="0"/>
                </a:moveTo>
                <a:lnTo>
                  <a:pt x="840" y="376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4787900" y="3500438"/>
            <a:ext cx="352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sz="2400" b="1" i="1">
                <a:latin typeface="Times New Roman" pitchFamily="18" charset="0"/>
                <a:cs typeface="Times New Roman" pitchFamily="18" charset="0"/>
              </a:rPr>
              <a:t>α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4716463" y="4724400"/>
            <a:ext cx="339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sz="2400" b="1" i="1">
                <a:latin typeface="Times New Roman" pitchFamily="18" charset="0"/>
                <a:cs typeface="Times New Roman" pitchFamily="18" charset="0"/>
              </a:rPr>
              <a:t>β</a:t>
            </a:r>
          </a:p>
        </p:txBody>
      </p: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5580063" y="27813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latin typeface="Times New Roman" pitchFamily="18" charset="0"/>
                <a:cs typeface="Times New Roman" pitchFamily="18" charset="0"/>
              </a:rPr>
              <a:t>а</a:t>
            </a:r>
            <a:endParaRPr lang="el-GR" sz="2400" b="1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6948488" y="27082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b</a:t>
            </a:r>
            <a:endParaRPr lang="el-GR" sz="2400" b="1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52" name="Text Box 16"/>
          <p:cNvSpPr txBox="1">
            <a:spLocks noChangeArrowheads="1"/>
          </p:cNvSpPr>
          <p:nvPr/>
        </p:nvSpPr>
        <p:spPr bwMode="auto">
          <a:xfrm>
            <a:off x="6011863" y="2924175"/>
            <a:ext cx="4556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latin typeface="Times New Roman" pitchFamily="18" charset="0"/>
                <a:cs typeface="Times New Roman" pitchFamily="18" charset="0"/>
              </a:rPr>
              <a:t>М</a:t>
            </a:r>
            <a:endParaRPr lang="el-GR" sz="2400" b="1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53" name="Text Box 17"/>
          <p:cNvSpPr txBox="1">
            <a:spLocks noChangeArrowheads="1"/>
          </p:cNvSpPr>
          <p:nvPr/>
        </p:nvSpPr>
        <p:spPr bwMode="auto">
          <a:xfrm>
            <a:off x="6804025" y="3933825"/>
            <a:ext cx="438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400" b="1" i="1" baseline="-25000">
                <a:latin typeface="Times New Roman" pitchFamily="18" charset="0"/>
                <a:cs typeface="Times New Roman" pitchFamily="18" charset="0"/>
              </a:rPr>
              <a:t>1</a:t>
            </a:r>
            <a:endParaRPr lang="el-GR" sz="2400" b="1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54" name="Text Box 18"/>
          <p:cNvSpPr txBox="1">
            <a:spLocks noChangeArrowheads="1"/>
          </p:cNvSpPr>
          <p:nvPr/>
        </p:nvSpPr>
        <p:spPr bwMode="auto">
          <a:xfrm>
            <a:off x="5580063" y="3933825"/>
            <a:ext cx="438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b="1" i="1" baseline="-25000">
                <a:latin typeface="Times New Roman" pitchFamily="18" charset="0"/>
                <a:cs typeface="Times New Roman" pitchFamily="18" charset="0"/>
              </a:rPr>
              <a:t>1</a:t>
            </a:r>
            <a:endParaRPr lang="el-GR" sz="2400" b="1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5940425" y="4076700"/>
            <a:ext cx="557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en-US" sz="2400" b="1" i="1" baseline="-25000">
                <a:latin typeface="Times New Roman" pitchFamily="18" charset="0"/>
                <a:cs typeface="Times New Roman" pitchFamily="18" charset="0"/>
              </a:rPr>
              <a:t>1</a:t>
            </a:r>
            <a:endParaRPr lang="el-GR" sz="2400" b="1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100" name="Arc 20"/>
          <p:cNvSpPr>
            <a:spLocks/>
          </p:cNvSpPr>
          <p:nvPr/>
        </p:nvSpPr>
        <p:spPr bwMode="auto">
          <a:xfrm>
            <a:off x="7667625" y="2781300"/>
            <a:ext cx="857250" cy="914400"/>
          </a:xfrm>
          <a:custGeom>
            <a:avLst/>
            <a:gdLst>
              <a:gd name="T0" fmla="*/ 0 w 20248"/>
              <a:gd name="T1" fmla="*/ 0 h 21600"/>
              <a:gd name="T2" fmla="*/ 857250 w 20248"/>
              <a:gd name="T3" fmla="*/ 596011 h 21600"/>
              <a:gd name="T4" fmla="*/ 0 w 20248"/>
              <a:gd name="T5" fmla="*/ 9144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0248" h="21600" fill="none" extrusionOk="0">
                <a:moveTo>
                  <a:pt x="-1" y="0"/>
                </a:moveTo>
                <a:cubicBezTo>
                  <a:pt x="9028" y="0"/>
                  <a:pt x="17104" y="5615"/>
                  <a:pt x="20248" y="14078"/>
                </a:cubicBezTo>
              </a:path>
              <a:path w="20248" h="21600" stroke="0" extrusionOk="0">
                <a:moveTo>
                  <a:pt x="-1" y="0"/>
                </a:moveTo>
                <a:cubicBezTo>
                  <a:pt x="9028" y="0"/>
                  <a:pt x="17104" y="5615"/>
                  <a:pt x="20248" y="1407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6101" name="Arc 21"/>
          <p:cNvSpPr>
            <a:spLocks/>
          </p:cNvSpPr>
          <p:nvPr/>
        </p:nvSpPr>
        <p:spPr bwMode="auto">
          <a:xfrm rot="6062170">
            <a:off x="7538244" y="3196432"/>
            <a:ext cx="877887" cy="914400"/>
          </a:xfrm>
          <a:custGeom>
            <a:avLst/>
            <a:gdLst>
              <a:gd name="T0" fmla="*/ 0 w 20768"/>
              <a:gd name="T1" fmla="*/ 0 h 21600"/>
              <a:gd name="T2" fmla="*/ 877887 w 20768"/>
              <a:gd name="T3" fmla="*/ 663109 h 21600"/>
              <a:gd name="T4" fmla="*/ 0 w 20768"/>
              <a:gd name="T5" fmla="*/ 9144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0768" h="21600" fill="none" extrusionOk="0">
                <a:moveTo>
                  <a:pt x="-1" y="0"/>
                </a:moveTo>
                <a:cubicBezTo>
                  <a:pt x="9643" y="0"/>
                  <a:pt x="18118" y="6392"/>
                  <a:pt x="20768" y="15663"/>
                </a:cubicBezTo>
              </a:path>
              <a:path w="20768" h="21600" stroke="0" extrusionOk="0">
                <a:moveTo>
                  <a:pt x="-1" y="0"/>
                </a:moveTo>
                <a:cubicBezTo>
                  <a:pt x="9643" y="0"/>
                  <a:pt x="18118" y="6392"/>
                  <a:pt x="20768" y="15663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6102" name="Arc 22"/>
          <p:cNvSpPr>
            <a:spLocks/>
          </p:cNvSpPr>
          <p:nvPr/>
        </p:nvSpPr>
        <p:spPr bwMode="auto">
          <a:xfrm>
            <a:off x="7019925" y="3860800"/>
            <a:ext cx="866775" cy="914400"/>
          </a:xfrm>
          <a:custGeom>
            <a:avLst/>
            <a:gdLst>
              <a:gd name="T0" fmla="*/ 0 w 20490"/>
              <a:gd name="T1" fmla="*/ 0 h 21600"/>
              <a:gd name="T2" fmla="*/ 866775 w 20490"/>
              <a:gd name="T3" fmla="*/ 625052 h 21600"/>
              <a:gd name="T4" fmla="*/ 0 w 20490"/>
              <a:gd name="T5" fmla="*/ 9144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0490" h="21600" fill="none" extrusionOk="0">
                <a:moveTo>
                  <a:pt x="-1" y="0"/>
                </a:moveTo>
                <a:cubicBezTo>
                  <a:pt x="9295" y="0"/>
                  <a:pt x="17548" y="5947"/>
                  <a:pt x="20490" y="14764"/>
                </a:cubicBezTo>
              </a:path>
              <a:path w="20490" h="21600" stroke="0" extrusionOk="0">
                <a:moveTo>
                  <a:pt x="-1" y="0"/>
                </a:moveTo>
                <a:cubicBezTo>
                  <a:pt x="9295" y="0"/>
                  <a:pt x="17548" y="5947"/>
                  <a:pt x="20490" y="1476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6103" name="Arc 23"/>
          <p:cNvSpPr>
            <a:spLocks/>
          </p:cNvSpPr>
          <p:nvPr/>
        </p:nvSpPr>
        <p:spPr bwMode="auto">
          <a:xfrm rot="6062170">
            <a:off x="6862762" y="4276726"/>
            <a:ext cx="912813" cy="957262"/>
          </a:xfrm>
          <a:custGeom>
            <a:avLst/>
            <a:gdLst>
              <a:gd name="T0" fmla="*/ 53586 w 21600"/>
              <a:gd name="T1" fmla="*/ 0 h 22660"/>
              <a:gd name="T2" fmla="*/ 911630 w 21600"/>
              <a:gd name="T3" fmla="*/ 957262 h 22660"/>
              <a:gd name="T4" fmla="*/ 0 w 21600"/>
              <a:gd name="T5" fmla="*/ 910920 h 2266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2660" fill="none" extrusionOk="0">
                <a:moveTo>
                  <a:pt x="1267" y="0"/>
                </a:moveTo>
                <a:cubicBezTo>
                  <a:pt x="12685" y="671"/>
                  <a:pt x="21600" y="10126"/>
                  <a:pt x="21600" y="21563"/>
                </a:cubicBezTo>
                <a:cubicBezTo>
                  <a:pt x="21600" y="21928"/>
                  <a:pt x="21590" y="22294"/>
                  <a:pt x="21572" y="22660"/>
                </a:cubicBezTo>
              </a:path>
              <a:path w="21600" h="22660" stroke="0" extrusionOk="0">
                <a:moveTo>
                  <a:pt x="1267" y="0"/>
                </a:moveTo>
                <a:cubicBezTo>
                  <a:pt x="12685" y="671"/>
                  <a:pt x="21600" y="10126"/>
                  <a:pt x="21600" y="21563"/>
                </a:cubicBezTo>
                <a:cubicBezTo>
                  <a:pt x="21600" y="21928"/>
                  <a:pt x="21590" y="22294"/>
                  <a:pt x="21572" y="22660"/>
                </a:cubicBezTo>
                <a:lnTo>
                  <a:pt x="0" y="21563"/>
                </a:lnTo>
                <a:lnTo>
                  <a:pt x="1267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6104" name="Freeform 24"/>
          <p:cNvSpPr>
            <a:spLocks/>
          </p:cNvSpPr>
          <p:nvPr/>
        </p:nvSpPr>
        <p:spPr bwMode="auto">
          <a:xfrm>
            <a:off x="7885113" y="3365500"/>
            <a:ext cx="649287" cy="1104900"/>
          </a:xfrm>
          <a:custGeom>
            <a:avLst/>
            <a:gdLst>
              <a:gd name="T0" fmla="*/ 649287 w 409"/>
              <a:gd name="T1" fmla="*/ 0 h 696"/>
              <a:gd name="T2" fmla="*/ 0 w 409"/>
              <a:gd name="T3" fmla="*/ 1104900 h 696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409" h="696">
                <a:moveTo>
                  <a:pt x="409" y="0"/>
                </a:moveTo>
                <a:lnTo>
                  <a:pt x="0" y="696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6105" name="Text Box 25"/>
          <p:cNvSpPr txBox="1">
            <a:spLocks noChangeArrowheads="1"/>
          </p:cNvSpPr>
          <p:nvPr/>
        </p:nvSpPr>
        <p:spPr bwMode="auto">
          <a:xfrm>
            <a:off x="8316913" y="3429000"/>
            <a:ext cx="319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latin typeface="Times New Roman" pitchFamily="18" charset="0"/>
                <a:cs typeface="Times New Roman" pitchFamily="18" charset="0"/>
              </a:rPr>
              <a:t>с</a:t>
            </a:r>
            <a:endParaRPr lang="el-GR" sz="2400" b="1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106" name="Rectangle 26"/>
          <p:cNvSpPr>
            <a:spLocks noChangeArrowheads="1"/>
          </p:cNvSpPr>
          <p:nvPr/>
        </p:nvSpPr>
        <p:spPr bwMode="auto">
          <a:xfrm>
            <a:off x="323850" y="765175"/>
            <a:ext cx="4679950" cy="593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ru-RU" sz="2400" b="1" i="1" dirty="0"/>
              <a:t>а </a:t>
            </a:r>
            <a:r>
              <a:rPr lang="ru-RU" sz="2400" b="1" i="1" dirty="0">
                <a:sym typeface="Symbol" pitchFamily="18" charset="2"/>
              </a:rPr>
              <a:t></a:t>
            </a:r>
            <a:r>
              <a:rPr lang="ru-RU" sz="2400" b="1" i="1" dirty="0" err="1"/>
              <a:t>α</a:t>
            </a:r>
            <a:r>
              <a:rPr lang="ru-RU" sz="2400" b="1" i="1" dirty="0"/>
              <a:t>; а</a:t>
            </a:r>
            <a:r>
              <a:rPr lang="ru-RU" sz="2400" b="1" i="1" baseline="-25000" dirty="0"/>
              <a:t>1</a:t>
            </a:r>
            <a:r>
              <a:rPr lang="ru-RU" sz="2400" b="1" i="1" dirty="0">
                <a:sym typeface="Symbol" pitchFamily="18" charset="2"/>
              </a:rPr>
              <a:t></a:t>
            </a:r>
            <a:r>
              <a:rPr lang="ru-RU" sz="2400" b="1" i="1" dirty="0"/>
              <a:t> </a:t>
            </a:r>
            <a:r>
              <a:rPr lang="ru-RU" sz="2400" b="1" i="1" dirty="0" err="1"/>
              <a:t>β; а║а</a:t>
            </a:r>
            <a:r>
              <a:rPr lang="ru-RU" sz="2400" b="1" i="1" baseline="-25000" dirty="0" err="1"/>
              <a:t>1</a:t>
            </a:r>
            <a:r>
              <a:rPr lang="ru-RU" sz="2400" b="1" i="1" dirty="0" err="1">
                <a:sym typeface="Wingdings 3" pitchFamily="18" charset="2"/>
              </a:rPr>
              <a:t></a:t>
            </a:r>
            <a:r>
              <a:rPr lang="ru-RU" sz="2400" b="1" i="1" dirty="0" err="1"/>
              <a:t>а║β</a:t>
            </a:r>
            <a:endParaRPr lang="ru-RU" sz="2400" b="1" i="1" dirty="0"/>
          </a:p>
          <a:p>
            <a:r>
              <a:rPr lang="ru-RU" sz="2400" b="1" i="1" dirty="0"/>
              <a:t> в </a:t>
            </a:r>
            <a:r>
              <a:rPr lang="ru-RU" sz="2400" b="1" i="1" dirty="0">
                <a:sym typeface="Symbol" pitchFamily="18" charset="2"/>
              </a:rPr>
              <a:t></a:t>
            </a:r>
            <a:r>
              <a:rPr lang="ru-RU" sz="2400" b="1" i="1" dirty="0"/>
              <a:t> </a:t>
            </a:r>
            <a:r>
              <a:rPr lang="ru-RU" sz="2400" b="1" i="1" dirty="0" err="1"/>
              <a:t>α</a:t>
            </a:r>
            <a:r>
              <a:rPr lang="ru-RU" sz="2400" b="1" i="1" dirty="0"/>
              <a:t>; в</a:t>
            </a:r>
            <a:r>
              <a:rPr lang="ru-RU" sz="2400" b="1" i="1" baseline="-25000" dirty="0"/>
              <a:t>1</a:t>
            </a:r>
            <a:r>
              <a:rPr lang="ru-RU" sz="2400" b="1" i="1" dirty="0"/>
              <a:t> </a:t>
            </a:r>
            <a:r>
              <a:rPr lang="ru-RU" sz="2400" b="1" i="1" dirty="0">
                <a:sym typeface="Symbol" pitchFamily="18" charset="2"/>
              </a:rPr>
              <a:t></a:t>
            </a:r>
            <a:r>
              <a:rPr lang="ru-RU" sz="2400" b="1" i="1" dirty="0"/>
              <a:t> </a:t>
            </a:r>
            <a:r>
              <a:rPr lang="ru-RU" sz="2400" b="1" i="1" dirty="0" err="1"/>
              <a:t>β</a:t>
            </a:r>
            <a:r>
              <a:rPr lang="ru-RU" sz="2400" b="1" i="1" dirty="0"/>
              <a:t>; в║в</a:t>
            </a:r>
            <a:r>
              <a:rPr lang="ru-RU" sz="2400" b="1" i="1" baseline="-25000" dirty="0"/>
              <a:t>1</a:t>
            </a:r>
            <a:r>
              <a:rPr lang="ru-RU" sz="2400" b="1" i="1" dirty="0">
                <a:sym typeface="Wingdings 3" pitchFamily="18" charset="2"/>
              </a:rPr>
              <a:t></a:t>
            </a:r>
            <a:r>
              <a:rPr lang="ru-RU" sz="2400" b="1" i="1" dirty="0"/>
              <a:t>в║</a:t>
            </a:r>
            <a:r>
              <a:rPr lang="ru-RU" sz="2400" b="1" i="1" dirty="0" err="1"/>
              <a:t>β</a:t>
            </a:r>
            <a:endParaRPr lang="ru-RU" sz="2400" b="1" i="1" dirty="0"/>
          </a:p>
          <a:p>
            <a:endParaRPr lang="ru-RU" sz="2400" b="1" i="1" dirty="0"/>
          </a:p>
          <a:p>
            <a:pPr>
              <a:buFontTx/>
              <a:buChar char="•"/>
            </a:pPr>
            <a:r>
              <a:rPr lang="ru-RU" sz="2400" b="1" i="1" dirty="0"/>
              <a:t>Пусть  </a:t>
            </a:r>
            <a:r>
              <a:rPr lang="el-GR" sz="2400" b="1" i="1" dirty="0"/>
              <a:t>α</a:t>
            </a:r>
            <a:r>
              <a:rPr lang="ru-RU" sz="2400" b="1" i="1" dirty="0"/>
              <a:t> ∩ </a:t>
            </a:r>
            <a:r>
              <a:rPr lang="el-GR" sz="2400" b="1" i="1" dirty="0"/>
              <a:t>β</a:t>
            </a:r>
            <a:r>
              <a:rPr lang="ru-RU" sz="2400" b="1" i="1" dirty="0"/>
              <a:t> = с</a:t>
            </a:r>
          </a:p>
          <a:p>
            <a:pPr>
              <a:buFontTx/>
              <a:buChar char="•"/>
            </a:pPr>
            <a:r>
              <a:rPr lang="ru-RU" sz="2400" b="1" i="1" dirty="0"/>
              <a:t>Тогда  </a:t>
            </a:r>
          </a:p>
          <a:p>
            <a:pPr>
              <a:buFontTx/>
              <a:buChar char="•"/>
            </a:pPr>
            <a:r>
              <a:rPr lang="ru-RU" sz="2400" b="1" i="1" dirty="0"/>
              <a:t>а || </a:t>
            </a:r>
            <a:r>
              <a:rPr lang="el-GR" sz="2400" b="1" i="1" dirty="0"/>
              <a:t>β</a:t>
            </a:r>
            <a:r>
              <a:rPr lang="ru-RU" sz="2400" b="1" i="1" dirty="0"/>
              <a:t>, </a:t>
            </a:r>
            <a:r>
              <a:rPr lang="el-GR" sz="2400" b="1" i="1" dirty="0"/>
              <a:t>α</a:t>
            </a:r>
            <a:r>
              <a:rPr lang="ru-RU" sz="2400" b="1" i="1" dirty="0"/>
              <a:t> ∩ </a:t>
            </a:r>
            <a:r>
              <a:rPr lang="el-GR" sz="2400" b="1" i="1" dirty="0"/>
              <a:t>β</a:t>
            </a:r>
            <a:r>
              <a:rPr lang="ru-RU" sz="2400" b="1" i="1" dirty="0"/>
              <a:t> = с</a:t>
            </a:r>
            <a:r>
              <a:rPr lang="ru-RU" sz="2400" b="1" i="1" dirty="0">
                <a:sym typeface="Wingdings 3" pitchFamily="18" charset="2"/>
              </a:rPr>
              <a:t></a:t>
            </a:r>
            <a:r>
              <a:rPr lang="ru-RU" sz="2400" b="1" i="1" dirty="0"/>
              <a:t> а || с.</a:t>
            </a:r>
            <a:endParaRPr lang="en-US" sz="2400" b="1" i="1" dirty="0"/>
          </a:p>
          <a:p>
            <a:pPr>
              <a:buFontTx/>
              <a:buChar char="•"/>
            </a:pPr>
            <a:r>
              <a:rPr lang="en-US" sz="2400" b="1" i="1" dirty="0"/>
              <a:t>b</a:t>
            </a:r>
            <a:r>
              <a:rPr lang="ru-RU" sz="2400" b="1" i="1" dirty="0"/>
              <a:t> || </a:t>
            </a:r>
            <a:r>
              <a:rPr lang="el-GR" sz="2400" b="1" i="1" dirty="0"/>
              <a:t>β</a:t>
            </a:r>
            <a:r>
              <a:rPr lang="ru-RU" sz="2400" b="1" i="1" dirty="0"/>
              <a:t>,  </a:t>
            </a:r>
            <a:r>
              <a:rPr lang="el-GR" sz="2400" b="1" i="1" dirty="0"/>
              <a:t>α</a:t>
            </a:r>
            <a:r>
              <a:rPr lang="ru-RU" sz="2400" b="1" i="1" dirty="0"/>
              <a:t> ∩ </a:t>
            </a:r>
            <a:r>
              <a:rPr lang="el-GR" sz="2400" b="1" i="1" dirty="0"/>
              <a:t>β</a:t>
            </a:r>
            <a:r>
              <a:rPr lang="ru-RU" sz="2400" b="1" i="1" dirty="0"/>
              <a:t> = с</a:t>
            </a:r>
            <a:r>
              <a:rPr lang="ru-RU" sz="2400" b="1" i="1" dirty="0">
                <a:sym typeface="Wingdings 3" pitchFamily="18" charset="2"/>
              </a:rPr>
              <a:t></a:t>
            </a:r>
            <a:r>
              <a:rPr lang="en-US" sz="2400" b="1" i="1" dirty="0"/>
              <a:t>b</a:t>
            </a:r>
            <a:r>
              <a:rPr lang="ru-RU" sz="2400" b="1" i="1" dirty="0"/>
              <a:t> || с.</a:t>
            </a:r>
            <a:r>
              <a:rPr lang="ru-RU" sz="2400" dirty="0"/>
              <a:t> </a:t>
            </a:r>
          </a:p>
          <a:p>
            <a:pPr>
              <a:buFontTx/>
              <a:buChar char="•"/>
            </a:pPr>
            <a:endParaRPr lang="ru-RU" sz="2400" dirty="0"/>
          </a:p>
          <a:p>
            <a:pPr>
              <a:buFontTx/>
              <a:buChar char="•"/>
            </a:pPr>
            <a:r>
              <a:rPr lang="ru-RU" sz="2400" b="1" i="1" dirty="0"/>
              <a:t>а ∩ </a:t>
            </a:r>
            <a:r>
              <a:rPr lang="ru-RU" sz="2400" b="1" i="1" dirty="0" err="1"/>
              <a:t>в=М</a:t>
            </a:r>
            <a:r>
              <a:rPr lang="ru-RU" sz="2400" b="1" i="1" dirty="0"/>
              <a:t>; </a:t>
            </a:r>
            <a:r>
              <a:rPr lang="ru-RU" sz="2400" b="1" i="1" dirty="0" err="1"/>
              <a:t>а║с</a:t>
            </a:r>
            <a:r>
              <a:rPr lang="ru-RU" sz="2400" b="1" i="1" dirty="0"/>
              <a:t>; и </a:t>
            </a:r>
            <a:r>
              <a:rPr lang="ru-RU" sz="2400" b="1" i="1" dirty="0" err="1"/>
              <a:t>в║с</a:t>
            </a:r>
            <a:r>
              <a:rPr lang="ru-RU" sz="2400" b="1" i="1" dirty="0" err="1">
                <a:sym typeface="Wingdings 3" pitchFamily="18" charset="2"/>
              </a:rPr>
              <a:t></a:t>
            </a:r>
            <a:r>
              <a:rPr lang="ru-RU" sz="2400" b="1" i="1" dirty="0" err="1"/>
              <a:t>а||</a:t>
            </a:r>
            <a:r>
              <a:rPr lang="en-US" sz="2400" b="1" i="1" dirty="0"/>
              <a:t>b</a:t>
            </a:r>
            <a:r>
              <a:rPr lang="ru-RU" sz="2400" dirty="0"/>
              <a:t> </a:t>
            </a:r>
          </a:p>
          <a:p>
            <a:pPr>
              <a:buFontTx/>
              <a:buChar char="•"/>
            </a:pPr>
            <a:endParaRPr lang="ru-RU" sz="2400" dirty="0"/>
          </a:p>
          <a:p>
            <a:pPr>
              <a:buFontTx/>
              <a:buChar char="•"/>
            </a:pPr>
            <a:r>
              <a:rPr lang="ru-RU" sz="2400" b="1" i="1" dirty="0"/>
              <a:t>Находим противоречие условию: через  точку  М  проходят две прямые а и </a:t>
            </a:r>
            <a:r>
              <a:rPr lang="en-US" sz="2400" b="1" i="1" dirty="0"/>
              <a:t>b</a:t>
            </a:r>
            <a:r>
              <a:rPr lang="ru-RU" sz="2400" b="1" i="1" dirty="0"/>
              <a:t>, параллельные прямой с.</a:t>
            </a:r>
            <a:r>
              <a:rPr lang="ru-RU" sz="2400" dirty="0"/>
              <a:t> </a:t>
            </a:r>
          </a:p>
          <a:p>
            <a:pPr>
              <a:buFontTx/>
              <a:buChar char="•"/>
            </a:pPr>
            <a:r>
              <a:rPr lang="ru-RU" sz="2400" b="1" i="1" dirty="0"/>
              <a:t>Предположение </a:t>
            </a:r>
            <a:r>
              <a:rPr lang="el-GR" sz="2400" b="1" i="1" dirty="0"/>
              <a:t>α</a:t>
            </a:r>
            <a:r>
              <a:rPr lang="ru-RU" sz="2400" b="1" i="1" dirty="0"/>
              <a:t> ∩ </a:t>
            </a:r>
            <a:r>
              <a:rPr lang="el-GR" sz="2400" b="1" i="1" dirty="0"/>
              <a:t>β</a:t>
            </a:r>
            <a:r>
              <a:rPr lang="ru-RU" sz="2400" b="1" i="1" dirty="0"/>
              <a:t> = с - неверно</a:t>
            </a:r>
            <a:r>
              <a:rPr lang="ru-RU" sz="24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6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6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6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6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6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1000"/>
                                        <p:tgtEl>
                                          <p:spTgt spid="46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1000"/>
                                        <p:tgtEl>
                                          <p:spTgt spid="46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46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46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8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"/>
                                        <p:tgtEl>
                                          <p:spTgt spid="46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6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6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6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46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46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46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46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461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461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461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2000" fill="hold"/>
                                        <p:tgtEl>
                                          <p:spTgt spid="461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2000" fill="hold"/>
                                        <p:tgtEl>
                                          <p:spTgt spid="461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2000" fill="hold"/>
                                        <p:tgtEl>
                                          <p:spTgt spid="461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2000" fill="hold"/>
                                        <p:tgtEl>
                                          <p:spTgt spid="461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2000" fill="hold"/>
                                        <p:tgtEl>
                                          <p:spTgt spid="461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2000" fill="hold"/>
                                        <p:tgtEl>
                                          <p:spTgt spid="461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2000" fill="hold"/>
                                        <p:tgtEl>
                                          <p:spTgt spid="461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2000" fill="hold"/>
                                        <p:tgtEl>
                                          <p:spTgt spid="461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2000" fill="hold"/>
                                        <p:tgtEl>
                                          <p:spTgt spid="461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2000" fill="hold"/>
                                        <p:tgtEl>
                                          <p:spTgt spid="461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2000" fill="hold"/>
                                        <p:tgtEl>
                                          <p:spTgt spid="461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100" grpId="0" animBg="1"/>
      <p:bldP spid="46101" grpId="0" animBg="1"/>
      <p:bldP spid="46102" grpId="0" animBg="1"/>
      <p:bldP spid="46103" grpId="0" animBg="1"/>
      <p:bldP spid="46104" grpId="0" animBg="1"/>
      <p:bldP spid="4610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64"/>
          <p:cNvSpPr>
            <a:spLocks noGrp="1" noChangeArrowheads="1"/>
          </p:cNvSpPr>
          <p:nvPr>
            <p:ph type="title"/>
          </p:nvPr>
        </p:nvSpPr>
        <p:spPr>
          <a:xfrm>
            <a:off x="179388" y="274638"/>
            <a:ext cx="8785225" cy="3460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2000" b="1" dirty="0" smtClean="0">
                <a:solidFill>
                  <a:schemeClr val="accent2"/>
                </a:solidFill>
              </a:rPr>
              <a:t>Какие теоремы мы использовали при доказательстве признака?</a:t>
            </a:r>
          </a:p>
        </p:txBody>
      </p:sp>
      <p:graphicFrame>
        <p:nvGraphicFramePr>
          <p:cNvPr id="15363" name="Object 4"/>
          <p:cNvGraphicFramePr>
            <a:graphicFrameLocks noChangeAspect="1"/>
          </p:cNvGraphicFramePr>
          <p:nvPr>
            <p:ph sz="half" idx="1"/>
          </p:nvPr>
        </p:nvGraphicFramePr>
        <p:xfrm>
          <a:off x="457200" y="2515930"/>
          <a:ext cx="4038600" cy="2694503"/>
        </p:xfrm>
        <a:graphic>
          <a:graphicData uri="http://schemas.openxmlformats.org/presentationml/2006/ole">
            <p:oleObj spid="_x0000_s15363" name="Диаграмма" r:id="rId3" imgW="6096060" imgH="4067085" progId="MSGraph.Chart.8">
              <p:embed followColorScheme="full"/>
            </p:oleObj>
          </a:graphicData>
        </a:graphic>
      </p:graphicFrame>
      <p:graphicFrame>
        <p:nvGraphicFramePr>
          <p:cNvPr id="28839" name="Group 167"/>
          <p:cNvGraphicFramePr>
            <a:graphicFrameLocks noGrp="1"/>
          </p:cNvGraphicFramePr>
          <p:nvPr>
            <p:ph sz="half" idx="2"/>
          </p:nvPr>
        </p:nvGraphicFramePr>
        <p:xfrm>
          <a:off x="179388" y="765175"/>
          <a:ext cx="8856662" cy="6030595"/>
        </p:xfrm>
        <a:graphic>
          <a:graphicData uri="http://schemas.openxmlformats.org/drawingml/2006/table">
            <a:tbl>
              <a:tblPr/>
              <a:tblGrid>
                <a:gridCol w="5040312"/>
                <a:gridCol w="3816350"/>
              </a:tblGrid>
              <a:tr h="1047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 </a:t>
                      </a: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</a:t>
                      </a: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α; а</a:t>
                      </a:r>
                      <a:r>
                        <a:rPr kumimoji="0" lang="ru-RU" sz="20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</a:t>
                      </a: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β; а║а</a:t>
                      </a:r>
                      <a:r>
                        <a:rPr kumimoji="0" lang="ru-RU" sz="20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3" pitchFamily="18" charset="2"/>
                        </a:rPr>
                        <a:t> </a:t>
                      </a: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а║β; в </a:t>
                      </a: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</a:t>
                      </a: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α;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</a:t>
                      </a:r>
                      <a:r>
                        <a:rPr kumimoji="0" lang="ru-RU" sz="20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</a:t>
                      </a: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β; в║в</a:t>
                      </a:r>
                      <a:r>
                        <a:rPr kumimoji="0" lang="ru-RU" sz="20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3" pitchFamily="18" charset="2"/>
                        </a:rPr>
                        <a:t> </a:t>
                      </a: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в║β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Признак параллельности прямой и плоскости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Пусть  </a:t>
                      </a:r>
                      <a:r>
                        <a:rPr kumimoji="0" lang="el-GR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α</a:t>
                      </a: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∩ </a:t>
                      </a:r>
                      <a:r>
                        <a:rPr kumimoji="0" lang="el-GR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β</a:t>
                      </a: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= 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Делаем предположение, противное заключению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3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Тогда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 || </a:t>
                      </a:r>
                      <a:r>
                        <a:rPr kumimoji="0" lang="el-GR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β</a:t>
                      </a: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</a:t>
                      </a:r>
                      <a:r>
                        <a:rPr kumimoji="0" lang="el-GR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α</a:t>
                      </a: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∩ </a:t>
                      </a:r>
                      <a:r>
                        <a:rPr kumimoji="0" lang="el-GR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β</a:t>
                      </a: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= с</a:t>
                      </a: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3" pitchFamily="18" charset="2"/>
                        </a:rPr>
                        <a:t></a:t>
                      </a: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а || с.</a:t>
                      </a:r>
                      <a:endParaRPr kumimoji="0" lang="en-US" sz="20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|| </a:t>
                      </a:r>
                      <a:r>
                        <a:rPr kumimoji="0" lang="el-GR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β</a:t>
                      </a: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 </a:t>
                      </a:r>
                      <a:r>
                        <a:rPr kumimoji="0" lang="el-GR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α</a:t>
                      </a: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∩ </a:t>
                      </a:r>
                      <a:r>
                        <a:rPr kumimoji="0" lang="el-GR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β</a:t>
                      </a: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= с</a:t>
                      </a: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3" pitchFamily="18" charset="2"/>
                        </a:rPr>
                        <a:t></a:t>
                      </a:r>
                      <a:r>
                        <a:rPr kumimoji="0" 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|| с.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Теорема о линии пересечения плоскостей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8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 ∩ в=М; а║с; и в║с</a:t>
                      </a: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3" pitchFamily="18" charset="2"/>
                        </a:rPr>
                        <a:t></a:t>
                      </a: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а||</a:t>
                      </a:r>
                      <a:r>
                        <a:rPr kumimoji="0" 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Теорема о параллельности трех прямых в пространстве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38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Находим противоречие условию: через  точку  М  проходят две прямые а и </a:t>
                      </a:r>
                      <a:r>
                        <a:rPr kumimoji="0" 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параллельные прямой с.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Теорема о параллельных прямых 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8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Предположение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α</a:t>
                      </a: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∩ </a:t>
                      </a:r>
                      <a:r>
                        <a:rPr kumimoji="0" lang="el-GR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β</a:t>
                      </a: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= с - неверно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Делаем вывод, </a:t>
                      </a:r>
                      <a:r>
                        <a:rPr kumimoji="0" lang="el-GR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α</a:t>
                      </a: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|| </a:t>
                      </a:r>
                      <a:r>
                        <a:rPr kumimoji="0" lang="el-GR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β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Свойства параллельных плоскостей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ru-RU" sz="2000" b="1" smtClean="0">
                <a:latin typeface="Times New Roman" pitchFamily="18" charset="0"/>
              </a:rPr>
              <a:t>1. Если две параллельные плоскости пересекаются, то линии их пересечения параллельны.</a:t>
            </a:r>
          </a:p>
          <a:p>
            <a:pPr algn="just" eaLnBrk="1" hangingPunct="1"/>
            <a:endParaRPr lang="ru-RU" sz="2000" b="1" smtClean="0">
              <a:latin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ru-RU" sz="2000" b="1" smtClean="0">
              <a:latin typeface="Times New Roman" pitchFamily="18" charset="0"/>
            </a:endParaRPr>
          </a:p>
          <a:p>
            <a:pPr eaLnBrk="1" hangingPunct="1"/>
            <a:r>
              <a:rPr lang="ru-RU" sz="2000" b="1" smtClean="0">
                <a:latin typeface="Times New Roman" pitchFamily="18" charset="0"/>
              </a:rPr>
              <a:t>2. Отрезки параллельных прямых, заключенных между параллельными плоскостями , равны.</a:t>
            </a:r>
          </a:p>
        </p:txBody>
      </p:sp>
      <p:sp>
        <p:nvSpPr>
          <p:cNvPr id="14340" name="Rectangle 6"/>
          <p:cNvSpPr>
            <a:spLocks noChangeArrowheads="1"/>
          </p:cNvSpPr>
          <p:nvPr/>
        </p:nvSpPr>
        <p:spPr bwMode="auto">
          <a:xfrm>
            <a:off x="3943350" y="25003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14341" name="Picture 8"/>
          <p:cNvPicPr>
            <a:picLocks noChangeAspect="1" noChangeArrowheads="1"/>
          </p:cNvPicPr>
          <p:nvPr>
            <p:ph type="chart"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6324600" y="1828800"/>
            <a:ext cx="1752600" cy="1736725"/>
          </a:xfrm>
          <a:noFill/>
        </p:spPr>
      </p:pic>
      <p:sp>
        <p:nvSpPr>
          <p:cNvPr id="14342" name="Rectangle 10"/>
          <p:cNvSpPr>
            <a:spLocks noChangeArrowheads="1"/>
          </p:cNvSpPr>
          <p:nvPr/>
        </p:nvSpPr>
        <p:spPr bwMode="auto">
          <a:xfrm>
            <a:off x="3938588" y="2509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14343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24600" y="3810000"/>
            <a:ext cx="1828800" cy="237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45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/>
      <p:bldP spid="6451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285728"/>
            <a:ext cx="8329642" cy="1323964"/>
          </a:xfrm>
        </p:spPr>
        <p:txBody>
          <a:bodyPr>
            <a:normAutofit fontScale="90000"/>
          </a:bodyPr>
          <a:lstStyle/>
          <a:p>
            <a:r>
              <a:rPr lang="ru-RU" sz="3200" b="1" i="1" dirty="0" smtClean="0">
                <a:solidFill>
                  <a:srgbClr val="0070C0"/>
                </a:solidFill>
              </a:rPr>
              <a:t>Задача № 51.</a:t>
            </a:r>
            <a:r>
              <a:rPr lang="ru-RU" sz="3200" b="1" i="1" dirty="0" smtClean="0"/>
              <a:t/>
            </a:r>
            <a:br>
              <a:rPr lang="ru-RU" sz="3200" b="1" i="1" dirty="0" smtClean="0"/>
            </a:br>
            <a:r>
              <a:rPr lang="ru-RU" sz="3200" b="1" i="1" dirty="0" smtClean="0">
                <a:solidFill>
                  <a:srgbClr val="FF0000"/>
                </a:solidFill>
              </a:rPr>
              <a:t>(еще  один  признак параллельности</a:t>
            </a:r>
            <a:r>
              <a:rPr lang="ru-RU" sz="3200" b="1" i="1" dirty="0" smtClean="0">
                <a:solidFill>
                  <a:srgbClr val="FF0000"/>
                </a:solidFill>
              </a:rPr>
              <a:t>)</a:t>
            </a:r>
            <a:r>
              <a:rPr lang="ru-RU" sz="3200" b="1" i="1" dirty="0" smtClean="0"/>
              <a:t/>
            </a:r>
            <a:br>
              <a:rPr lang="ru-RU" sz="3200" b="1" i="1" dirty="0" smtClean="0"/>
            </a:br>
            <a:r>
              <a:rPr lang="ru-RU" sz="2200" b="1" i="1" dirty="0" smtClean="0"/>
              <a:t>Докажите, что плоскости </a:t>
            </a:r>
            <a:r>
              <a:rPr lang="el-GR" sz="2200" b="1" i="1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l-GR" sz="2200" b="1" i="1" dirty="0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 параллельны, если две пересекающиеся</a:t>
            </a:r>
            <a:r>
              <a:rPr lang="en-US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прямые  </a:t>
            </a:r>
            <a:r>
              <a:rPr lang="ru-RU" sz="2200" b="1" i="1" dirty="0" smtClean="0"/>
              <a:t>т 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sz="2200" b="1" i="1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плоскости </a:t>
            </a:r>
            <a:r>
              <a:rPr lang="el-GR" sz="2200" b="1" i="1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 параллельны плоскости </a:t>
            </a:r>
            <a:r>
              <a:rPr lang="el-GR" sz="2200" b="1" i="1" dirty="0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200" b="1" i="1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828800"/>
            <a:ext cx="4968875" cy="43021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400" b="1" i="1" dirty="0" smtClean="0"/>
              <a:t>Дано:  т </a:t>
            </a:r>
            <a:r>
              <a:rPr lang="en-US" sz="2400" b="1" i="1" dirty="0" smtClean="0">
                <a:cs typeface="Times New Roman" pitchFamily="18" charset="0"/>
              </a:rPr>
              <a:t>∩</a:t>
            </a:r>
            <a:r>
              <a:rPr lang="ru-RU" sz="2400" b="1" i="1" dirty="0" smtClean="0">
                <a:cs typeface="Times New Roman" pitchFamily="18" charset="0"/>
              </a:rPr>
              <a:t> </a:t>
            </a:r>
            <a:r>
              <a:rPr lang="ru-RU" sz="2400" b="1" i="1" dirty="0" err="1" smtClean="0">
                <a:cs typeface="Times New Roman" pitchFamily="18" charset="0"/>
              </a:rPr>
              <a:t>п</a:t>
            </a:r>
            <a:r>
              <a:rPr lang="ru-RU" sz="2400" b="1" i="1" dirty="0" smtClean="0">
                <a:cs typeface="Times New Roman" pitchFamily="18" charset="0"/>
              </a:rPr>
              <a:t> = К,  т Є </a:t>
            </a:r>
            <a:r>
              <a:rPr lang="el-GR" sz="2400" b="1" i="1" dirty="0" smtClean="0">
                <a:cs typeface="Times New Roman" pitchFamily="18" charset="0"/>
              </a:rPr>
              <a:t>α</a:t>
            </a:r>
            <a:r>
              <a:rPr lang="ru-RU" sz="2400" b="1" i="1" dirty="0" smtClean="0">
                <a:cs typeface="Times New Roman" pitchFamily="18" charset="0"/>
              </a:rPr>
              <a:t>,  </a:t>
            </a:r>
            <a:r>
              <a:rPr lang="ru-RU" sz="2400" b="1" i="1" dirty="0" err="1" smtClean="0">
                <a:cs typeface="Times New Roman" pitchFamily="18" charset="0"/>
              </a:rPr>
              <a:t>п</a:t>
            </a:r>
            <a:r>
              <a:rPr lang="ru-RU" sz="2400" b="1" i="1" dirty="0" smtClean="0">
                <a:cs typeface="Times New Roman" pitchFamily="18" charset="0"/>
              </a:rPr>
              <a:t> Є </a:t>
            </a:r>
            <a:r>
              <a:rPr lang="el-GR" sz="2400" b="1" i="1" dirty="0" smtClean="0">
                <a:cs typeface="Times New Roman" pitchFamily="18" charset="0"/>
              </a:rPr>
              <a:t>α</a:t>
            </a:r>
            <a:r>
              <a:rPr lang="ru-RU" sz="2400" b="1" i="1" dirty="0" smtClean="0">
                <a:cs typeface="Times New Roman" pitchFamily="18" charset="0"/>
              </a:rPr>
              <a:t>,</a:t>
            </a:r>
          </a:p>
          <a:p>
            <a:pPr eaLnBrk="1" hangingPunct="1">
              <a:buFontTx/>
              <a:buNone/>
            </a:pPr>
            <a:r>
              <a:rPr lang="ru-RU" sz="2400" b="1" i="1" dirty="0" smtClean="0">
                <a:cs typeface="Times New Roman" pitchFamily="18" charset="0"/>
              </a:rPr>
              <a:t>            т </a:t>
            </a:r>
            <a:r>
              <a:rPr lang="en-US" sz="2400" b="1" i="1" dirty="0" smtClean="0">
                <a:cs typeface="Times New Roman" pitchFamily="18" charset="0"/>
              </a:rPr>
              <a:t>||</a:t>
            </a:r>
            <a:r>
              <a:rPr lang="ru-RU" sz="2400" b="1" i="1" dirty="0" smtClean="0">
                <a:cs typeface="Times New Roman" pitchFamily="18" charset="0"/>
              </a:rPr>
              <a:t> </a:t>
            </a:r>
            <a:r>
              <a:rPr lang="el-GR" sz="2400" b="1" i="1" dirty="0" smtClean="0">
                <a:cs typeface="Times New Roman" pitchFamily="18" charset="0"/>
              </a:rPr>
              <a:t>β</a:t>
            </a:r>
            <a:r>
              <a:rPr lang="ru-RU" sz="2400" b="1" i="1" dirty="0" smtClean="0">
                <a:cs typeface="Times New Roman" pitchFamily="18" charset="0"/>
              </a:rPr>
              <a:t>,  </a:t>
            </a:r>
            <a:r>
              <a:rPr lang="ru-RU" sz="2400" b="1" i="1" dirty="0" err="1" smtClean="0">
                <a:cs typeface="Times New Roman" pitchFamily="18" charset="0"/>
              </a:rPr>
              <a:t>п</a:t>
            </a:r>
            <a:r>
              <a:rPr lang="ru-RU" sz="2400" b="1" i="1" dirty="0" smtClean="0">
                <a:cs typeface="Times New Roman" pitchFamily="18" charset="0"/>
              </a:rPr>
              <a:t> </a:t>
            </a:r>
            <a:r>
              <a:rPr lang="en-US" sz="2400" b="1" i="1" dirty="0" smtClean="0">
                <a:cs typeface="Times New Roman" pitchFamily="18" charset="0"/>
              </a:rPr>
              <a:t>||</a:t>
            </a:r>
            <a:r>
              <a:rPr lang="ru-RU" sz="2400" b="1" i="1" dirty="0" smtClean="0">
                <a:cs typeface="Times New Roman" pitchFamily="18" charset="0"/>
              </a:rPr>
              <a:t> </a:t>
            </a:r>
            <a:r>
              <a:rPr lang="el-GR" sz="2400" b="1" i="1" dirty="0" smtClean="0">
                <a:cs typeface="Times New Roman" pitchFamily="18" charset="0"/>
              </a:rPr>
              <a:t>β</a:t>
            </a:r>
            <a:r>
              <a:rPr lang="ru-RU" sz="2400" b="1" i="1" dirty="0" smtClean="0">
                <a:cs typeface="Times New Roman" pitchFamily="18" charset="0"/>
              </a:rPr>
              <a:t>.</a:t>
            </a:r>
          </a:p>
          <a:p>
            <a:pPr eaLnBrk="1" hangingPunct="1">
              <a:buFontTx/>
              <a:buNone/>
            </a:pPr>
            <a:r>
              <a:rPr lang="ru-RU" sz="2400" b="1" i="1" dirty="0" smtClean="0">
                <a:cs typeface="Times New Roman" pitchFamily="18" charset="0"/>
              </a:rPr>
              <a:t>Доказать:  </a:t>
            </a:r>
            <a:r>
              <a:rPr lang="el-GR" sz="2400" b="1" i="1" dirty="0" smtClean="0">
                <a:cs typeface="Times New Roman" pitchFamily="18" charset="0"/>
              </a:rPr>
              <a:t>α</a:t>
            </a:r>
            <a:r>
              <a:rPr lang="ru-RU" sz="2400" b="1" i="1" dirty="0" smtClean="0">
                <a:cs typeface="Times New Roman" pitchFamily="18" charset="0"/>
              </a:rPr>
              <a:t> </a:t>
            </a:r>
            <a:r>
              <a:rPr lang="en-US" sz="2400" b="1" i="1" dirty="0" smtClean="0">
                <a:cs typeface="Times New Roman" pitchFamily="18" charset="0"/>
              </a:rPr>
              <a:t>||</a:t>
            </a:r>
            <a:r>
              <a:rPr lang="ru-RU" sz="2400" b="1" i="1" dirty="0" smtClean="0">
                <a:cs typeface="Times New Roman" pitchFamily="18" charset="0"/>
              </a:rPr>
              <a:t> </a:t>
            </a:r>
            <a:r>
              <a:rPr lang="el-GR" sz="2400" b="1" i="1" dirty="0" smtClean="0">
                <a:cs typeface="Times New Roman" pitchFamily="18" charset="0"/>
              </a:rPr>
              <a:t>β</a:t>
            </a:r>
            <a:r>
              <a:rPr lang="ru-RU" sz="2400" b="1" i="1" dirty="0" smtClean="0">
                <a:cs typeface="Times New Roman" pitchFamily="18" charset="0"/>
              </a:rPr>
              <a:t>.</a:t>
            </a:r>
            <a:endParaRPr lang="el-GR" sz="2400" b="1" i="1" dirty="0" smtClean="0">
              <a:cs typeface="Times New Roman" pitchFamily="18" charset="0"/>
            </a:endParaRPr>
          </a:p>
        </p:txBody>
      </p:sp>
      <p:grpSp>
        <p:nvGrpSpPr>
          <p:cNvPr id="16388" name="Group 4"/>
          <p:cNvGrpSpPr>
            <a:grpSpLocks/>
          </p:cNvGrpSpPr>
          <p:nvPr/>
        </p:nvGrpSpPr>
        <p:grpSpPr bwMode="auto">
          <a:xfrm>
            <a:off x="4716463" y="2636838"/>
            <a:ext cx="4135437" cy="2503487"/>
            <a:chOff x="2835" y="1706"/>
            <a:chExt cx="2605" cy="1577"/>
          </a:xfrm>
        </p:grpSpPr>
        <p:sp>
          <p:nvSpPr>
            <p:cNvPr id="16399" name="AutoShape 5"/>
            <p:cNvSpPr>
              <a:spLocks noChangeArrowheads="1"/>
            </p:cNvSpPr>
            <p:nvPr/>
          </p:nvSpPr>
          <p:spPr bwMode="auto">
            <a:xfrm>
              <a:off x="2835" y="2523"/>
              <a:ext cx="1905" cy="680"/>
            </a:xfrm>
            <a:prstGeom prst="parallelogram">
              <a:avLst>
                <a:gd name="adj" fmla="val 70037"/>
              </a:avLst>
            </a:prstGeom>
            <a:solidFill>
              <a:srgbClr val="FF99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400" name="AutoShape 6"/>
            <p:cNvSpPr>
              <a:spLocks noChangeArrowheads="1"/>
            </p:cNvSpPr>
            <p:nvPr/>
          </p:nvSpPr>
          <p:spPr bwMode="auto">
            <a:xfrm>
              <a:off x="2925" y="1752"/>
              <a:ext cx="1951" cy="726"/>
            </a:xfrm>
            <a:prstGeom prst="parallelogram">
              <a:avLst>
                <a:gd name="adj" fmla="val 67183"/>
              </a:avLst>
            </a:prstGeom>
            <a:solidFill>
              <a:srgbClr val="00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>
                <a:latin typeface="Times New Roman" pitchFamily="18" charset="0"/>
              </a:endParaRPr>
            </a:p>
          </p:txBody>
        </p:sp>
        <p:sp>
          <p:nvSpPr>
            <p:cNvPr id="16401" name="Line 7"/>
            <p:cNvSpPr>
              <a:spLocks noChangeShapeType="1"/>
            </p:cNvSpPr>
            <p:nvPr/>
          </p:nvSpPr>
          <p:spPr bwMode="auto">
            <a:xfrm flipV="1">
              <a:off x="3243" y="1933"/>
              <a:ext cx="1361" cy="36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402" name="Freeform 8"/>
            <p:cNvSpPr>
              <a:spLocks/>
            </p:cNvSpPr>
            <p:nvPr/>
          </p:nvSpPr>
          <p:spPr bwMode="auto">
            <a:xfrm>
              <a:off x="3464" y="1928"/>
              <a:ext cx="840" cy="376"/>
            </a:xfrm>
            <a:custGeom>
              <a:avLst/>
              <a:gdLst>
                <a:gd name="T0" fmla="*/ 0 w 840"/>
                <a:gd name="T1" fmla="*/ 0 h 376"/>
                <a:gd name="T2" fmla="*/ 840 w 840"/>
                <a:gd name="T3" fmla="*/ 376 h 376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840" h="376">
                  <a:moveTo>
                    <a:pt x="0" y="0"/>
                  </a:moveTo>
                  <a:lnTo>
                    <a:pt x="840" y="376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403" name="Text Box 9"/>
            <p:cNvSpPr txBox="1">
              <a:spLocks noChangeArrowheads="1"/>
            </p:cNvSpPr>
            <p:nvPr/>
          </p:nvSpPr>
          <p:spPr bwMode="auto">
            <a:xfrm>
              <a:off x="3016" y="2205"/>
              <a:ext cx="22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l-GR" sz="2400" b="1" i="1">
                  <a:latin typeface="Times New Roman" pitchFamily="18" charset="0"/>
                  <a:cs typeface="Times New Roman" pitchFamily="18" charset="0"/>
                </a:rPr>
                <a:t>α</a:t>
              </a:r>
            </a:p>
          </p:txBody>
        </p:sp>
        <p:sp>
          <p:nvSpPr>
            <p:cNvPr id="16404" name="Text Box 10"/>
            <p:cNvSpPr txBox="1">
              <a:spLocks noChangeArrowheads="1"/>
            </p:cNvSpPr>
            <p:nvPr/>
          </p:nvSpPr>
          <p:spPr bwMode="auto">
            <a:xfrm>
              <a:off x="2971" y="2976"/>
              <a:ext cx="21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l-GR" sz="2400" b="1" i="1">
                  <a:latin typeface="Times New Roman" pitchFamily="18" charset="0"/>
                  <a:cs typeface="Times New Roman" pitchFamily="18" charset="0"/>
                </a:rPr>
                <a:t>β</a:t>
              </a:r>
            </a:p>
          </p:txBody>
        </p:sp>
        <p:sp>
          <p:nvSpPr>
            <p:cNvPr id="16405" name="Text Box 11"/>
            <p:cNvSpPr txBox="1">
              <a:spLocks noChangeArrowheads="1"/>
            </p:cNvSpPr>
            <p:nvPr/>
          </p:nvSpPr>
          <p:spPr bwMode="auto">
            <a:xfrm>
              <a:off x="3515" y="1752"/>
              <a:ext cx="26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 b="1" i="1">
                  <a:latin typeface="Times New Roman" pitchFamily="18" charset="0"/>
                  <a:cs typeface="Times New Roman" pitchFamily="18" charset="0"/>
                </a:rPr>
                <a:t>т</a:t>
              </a:r>
              <a:endParaRPr lang="el-GR" sz="2400" b="1" i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406" name="Text Box 12"/>
            <p:cNvSpPr txBox="1">
              <a:spLocks noChangeArrowheads="1"/>
            </p:cNvSpPr>
            <p:nvPr/>
          </p:nvSpPr>
          <p:spPr bwMode="auto">
            <a:xfrm>
              <a:off x="4377" y="1706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 b="1" i="1">
                  <a:latin typeface="Times New Roman" pitchFamily="18" charset="0"/>
                  <a:cs typeface="Times New Roman" pitchFamily="18" charset="0"/>
                </a:rPr>
                <a:t>п</a:t>
              </a:r>
              <a:endParaRPr lang="el-GR" sz="2400" b="1" i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407" name="Text Box 13"/>
            <p:cNvSpPr txBox="1">
              <a:spLocks noChangeArrowheads="1"/>
            </p:cNvSpPr>
            <p:nvPr/>
          </p:nvSpPr>
          <p:spPr bwMode="auto">
            <a:xfrm>
              <a:off x="3787" y="1842"/>
              <a:ext cx="24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 b="1" i="1">
                  <a:latin typeface="Times New Roman" pitchFamily="18" charset="0"/>
                  <a:cs typeface="Times New Roman" pitchFamily="18" charset="0"/>
                </a:rPr>
                <a:t>К</a:t>
              </a:r>
              <a:endParaRPr lang="el-GR" sz="2400" b="1" i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408" name="Arc 14"/>
            <p:cNvSpPr>
              <a:spLocks/>
            </p:cNvSpPr>
            <p:nvPr/>
          </p:nvSpPr>
          <p:spPr bwMode="auto">
            <a:xfrm>
              <a:off x="4830" y="1752"/>
              <a:ext cx="540" cy="576"/>
            </a:xfrm>
            <a:custGeom>
              <a:avLst/>
              <a:gdLst>
                <a:gd name="T0" fmla="*/ 0 w 20248"/>
                <a:gd name="T1" fmla="*/ 0 h 21600"/>
                <a:gd name="T2" fmla="*/ 540 w 20248"/>
                <a:gd name="T3" fmla="*/ 375 h 21600"/>
                <a:gd name="T4" fmla="*/ 0 w 20248"/>
                <a:gd name="T5" fmla="*/ 576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248" h="21600" fill="none" extrusionOk="0">
                  <a:moveTo>
                    <a:pt x="-1" y="0"/>
                  </a:moveTo>
                  <a:cubicBezTo>
                    <a:pt x="9028" y="0"/>
                    <a:pt x="17104" y="5615"/>
                    <a:pt x="20248" y="14078"/>
                  </a:cubicBezTo>
                </a:path>
                <a:path w="20248" h="21600" stroke="0" extrusionOk="0">
                  <a:moveTo>
                    <a:pt x="-1" y="0"/>
                  </a:moveTo>
                  <a:cubicBezTo>
                    <a:pt x="9028" y="0"/>
                    <a:pt x="17104" y="5615"/>
                    <a:pt x="20248" y="1407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409" name="Arc 15"/>
            <p:cNvSpPr>
              <a:spLocks/>
            </p:cNvSpPr>
            <p:nvPr/>
          </p:nvSpPr>
          <p:spPr bwMode="auto">
            <a:xfrm rot="6062170">
              <a:off x="4748" y="2014"/>
              <a:ext cx="553" cy="576"/>
            </a:xfrm>
            <a:custGeom>
              <a:avLst/>
              <a:gdLst>
                <a:gd name="T0" fmla="*/ 0 w 20768"/>
                <a:gd name="T1" fmla="*/ 0 h 21600"/>
                <a:gd name="T2" fmla="*/ 553 w 20768"/>
                <a:gd name="T3" fmla="*/ 418 h 21600"/>
                <a:gd name="T4" fmla="*/ 0 w 20768"/>
                <a:gd name="T5" fmla="*/ 576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768" h="21600" fill="none" extrusionOk="0">
                  <a:moveTo>
                    <a:pt x="-1" y="0"/>
                  </a:moveTo>
                  <a:cubicBezTo>
                    <a:pt x="9643" y="0"/>
                    <a:pt x="18118" y="6392"/>
                    <a:pt x="20768" y="15663"/>
                  </a:cubicBezTo>
                </a:path>
                <a:path w="20768" h="21600" stroke="0" extrusionOk="0">
                  <a:moveTo>
                    <a:pt x="-1" y="0"/>
                  </a:moveTo>
                  <a:cubicBezTo>
                    <a:pt x="9643" y="0"/>
                    <a:pt x="18118" y="6392"/>
                    <a:pt x="20768" y="15663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410" name="Arc 16"/>
            <p:cNvSpPr>
              <a:spLocks/>
            </p:cNvSpPr>
            <p:nvPr/>
          </p:nvSpPr>
          <p:spPr bwMode="auto">
            <a:xfrm>
              <a:off x="4422" y="2432"/>
              <a:ext cx="546" cy="576"/>
            </a:xfrm>
            <a:custGeom>
              <a:avLst/>
              <a:gdLst>
                <a:gd name="T0" fmla="*/ 0 w 20490"/>
                <a:gd name="T1" fmla="*/ 0 h 21600"/>
                <a:gd name="T2" fmla="*/ 546 w 20490"/>
                <a:gd name="T3" fmla="*/ 394 h 21600"/>
                <a:gd name="T4" fmla="*/ 0 w 20490"/>
                <a:gd name="T5" fmla="*/ 576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490" h="21600" fill="none" extrusionOk="0">
                  <a:moveTo>
                    <a:pt x="-1" y="0"/>
                  </a:moveTo>
                  <a:cubicBezTo>
                    <a:pt x="9295" y="0"/>
                    <a:pt x="17548" y="5947"/>
                    <a:pt x="20490" y="14764"/>
                  </a:cubicBezTo>
                </a:path>
                <a:path w="20490" h="21600" stroke="0" extrusionOk="0">
                  <a:moveTo>
                    <a:pt x="-1" y="0"/>
                  </a:moveTo>
                  <a:cubicBezTo>
                    <a:pt x="9295" y="0"/>
                    <a:pt x="17548" y="5947"/>
                    <a:pt x="20490" y="14764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411" name="Arc 17"/>
            <p:cNvSpPr>
              <a:spLocks/>
            </p:cNvSpPr>
            <p:nvPr/>
          </p:nvSpPr>
          <p:spPr bwMode="auto">
            <a:xfrm rot="6062170">
              <a:off x="4323" y="2694"/>
              <a:ext cx="575" cy="603"/>
            </a:xfrm>
            <a:custGeom>
              <a:avLst/>
              <a:gdLst>
                <a:gd name="T0" fmla="*/ 34 w 21600"/>
                <a:gd name="T1" fmla="*/ 0 h 22660"/>
                <a:gd name="T2" fmla="*/ 574 w 21600"/>
                <a:gd name="T3" fmla="*/ 603 h 22660"/>
                <a:gd name="T4" fmla="*/ 0 w 21600"/>
                <a:gd name="T5" fmla="*/ 574 h 2266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2660" fill="none" extrusionOk="0">
                  <a:moveTo>
                    <a:pt x="1267" y="0"/>
                  </a:moveTo>
                  <a:cubicBezTo>
                    <a:pt x="12685" y="671"/>
                    <a:pt x="21600" y="10126"/>
                    <a:pt x="21600" y="21563"/>
                  </a:cubicBezTo>
                  <a:cubicBezTo>
                    <a:pt x="21600" y="21928"/>
                    <a:pt x="21590" y="22294"/>
                    <a:pt x="21572" y="22660"/>
                  </a:cubicBezTo>
                </a:path>
                <a:path w="21600" h="22660" stroke="0" extrusionOk="0">
                  <a:moveTo>
                    <a:pt x="1267" y="0"/>
                  </a:moveTo>
                  <a:cubicBezTo>
                    <a:pt x="12685" y="671"/>
                    <a:pt x="21600" y="10126"/>
                    <a:pt x="21600" y="21563"/>
                  </a:cubicBezTo>
                  <a:cubicBezTo>
                    <a:pt x="21600" y="21928"/>
                    <a:pt x="21590" y="22294"/>
                    <a:pt x="21572" y="22660"/>
                  </a:cubicBezTo>
                  <a:lnTo>
                    <a:pt x="0" y="21563"/>
                  </a:lnTo>
                  <a:lnTo>
                    <a:pt x="1267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412" name="Freeform 18"/>
            <p:cNvSpPr>
              <a:spLocks/>
            </p:cNvSpPr>
            <p:nvPr/>
          </p:nvSpPr>
          <p:spPr bwMode="auto">
            <a:xfrm>
              <a:off x="4967" y="2120"/>
              <a:ext cx="409" cy="696"/>
            </a:xfrm>
            <a:custGeom>
              <a:avLst/>
              <a:gdLst>
                <a:gd name="T0" fmla="*/ 409 w 409"/>
                <a:gd name="T1" fmla="*/ 0 h 696"/>
                <a:gd name="T2" fmla="*/ 0 w 409"/>
                <a:gd name="T3" fmla="*/ 696 h 696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09" h="696">
                  <a:moveTo>
                    <a:pt x="409" y="0"/>
                  </a:moveTo>
                  <a:lnTo>
                    <a:pt x="0" y="696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413" name="Text Box 19"/>
            <p:cNvSpPr txBox="1">
              <a:spLocks noChangeArrowheads="1"/>
            </p:cNvSpPr>
            <p:nvPr/>
          </p:nvSpPr>
          <p:spPr bwMode="auto">
            <a:xfrm>
              <a:off x="5239" y="2160"/>
              <a:ext cx="20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 b="1" i="1">
                  <a:latin typeface="Times New Roman" pitchFamily="18" charset="0"/>
                  <a:cs typeface="Times New Roman" pitchFamily="18" charset="0"/>
                </a:rPr>
                <a:t>с</a:t>
              </a:r>
              <a:endParaRPr lang="el-GR" sz="2400" b="1" i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0916" name="Text Box 20"/>
          <p:cNvSpPr txBox="1">
            <a:spLocks noChangeArrowheads="1"/>
          </p:cNvSpPr>
          <p:nvPr/>
        </p:nvSpPr>
        <p:spPr bwMode="auto">
          <a:xfrm>
            <a:off x="231775" y="3160713"/>
            <a:ext cx="4537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solidFill>
                  <a:schemeClr val="folHlink"/>
                </a:solidFill>
                <a:latin typeface="Times New Roman" pitchFamily="18" charset="0"/>
              </a:rPr>
              <a:t>1)  Допустим,  что ___________</a:t>
            </a:r>
          </a:p>
        </p:txBody>
      </p:sp>
      <p:sp>
        <p:nvSpPr>
          <p:cNvPr id="16390" name="Text Box 21"/>
          <p:cNvSpPr txBox="1">
            <a:spLocks noChangeArrowheads="1"/>
          </p:cNvSpPr>
          <p:nvPr/>
        </p:nvSpPr>
        <p:spPr bwMode="auto">
          <a:xfrm>
            <a:off x="250825" y="36449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>
              <a:latin typeface="Times New Roman" pitchFamily="18" charset="0"/>
            </a:endParaRPr>
          </a:p>
        </p:txBody>
      </p:sp>
      <p:sp>
        <p:nvSpPr>
          <p:cNvPr id="80918" name="Text Box 22"/>
          <p:cNvSpPr txBox="1">
            <a:spLocks noChangeArrowheads="1"/>
          </p:cNvSpPr>
          <p:nvPr/>
        </p:nvSpPr>
        <p:spPr bwMode="auto">
          <a:xfrm>
            <a:off x="231775" y="3736975"/>
            <a:ext cx="46672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solidFill>
                  <a:schemeClr val="folHlink"/>
                </a:solidFill>
                <a:latin typeface="Times New Roman" pitchFamily="18" charset="0"/>
              </a:rPr>
              <a:t>2)  Так  как  __________________,</a:t>
            </a:r>
          </a:p>
          <a:p>
            <a:r>
              <a:rPr lang="ru-RU" sz="2400" b="1" i="1">
                <a:solidFill>
                  <a:schemeClr val="folHlink"/>
                </a:solidFill>
                <a:latin typeface="Times New Roman" pitchFamily="18" charset="0"/>
              </a:rPr>
              <a:t>      то  ______________________.</a:t>
            </a:r>
          </a:p>
        </p:txBody>
      </p:sp>
      <p:sp>
        <p:nvSpPr>
          <p:cNvPr id="80919" name="Text Box 23"/>
          <p:cNvSpPr txBox="1">
            <a:spLocks noChangeArrowheads="1"/>
          </p:cNvSpPr>
          <p:nvPr/>
        </p:nvSpPr>
        <p:spPr bwMode="auto">
          <a:xfrm>
            <a:off x="179388" y="4724400"/>
            <a:ext cx="87947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FontTx/>
              <a:buAutoNum type="arabicParenR" startAt="3"/>
            </a:pPr>
            <a:r>
              <a:rPr lang="ru-RU" sz="2400" b="1" i="1">
                <a:solidFill>
                  <a:schemeClr val="folHlink"/>
                </a:solidFill>
                <a:latin typeface="Times New Roman" pitchFamily="18" charset="0"/>
              </a:rPr>
              <a:t>Получаем,  что</a:t>
            </a:r>
          </a:p>
          <a:p>
            <a:pPr marL="342900" indent="-342900"/>
            <a:r>
              <a:rPr lang="ru-RU" sz="2400" b="1" i="1">
                <a:solidFill>
                  <a:schemeClr val="folHlink"/>
                </a:solidFill>
                <a:latin typeface="Times New Roman" pitchFamily="18" charset="0"/>
              </a:rPr>
              <a:t>    ______________________________________________________.</a:t>
            </a:r>
          </a:p>
        </p:txBody>
      </p:sp>
      <p:sp>
        <p:nvSpPr>
          <p:cNvPr id="80920" name="Text Box 24"/>
          <p:cNvSpPr txBox="1">
            <a:spLocks noChangeArrowheads="1"/>
          </p:cNvSpPr>
          <p:nvPr/>
        </p:nvSpPr>
        <p:spPr bwMode="auto">
          <a:xfrm>
            <a:off x="231775" y="5537200"/>
            <a:ext cx="1292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latin typeface="Times New Roman" pitchFamily="18" charset="0"/>
              </a:rPr>
              <a:t>Вывод:  </a:t>
            </a:r>
          </a:p>
        </p:txBody>
      </p:sp>
      <p:sp>
        <p:nvSpPr>
          <p:cNvPr id="80921" name="Rectangle 25"/>
          <p:cNvSpPr>
            <a:spLocks noChangeArrowheads="1"/>
          </p:cNvSpPr>
          <p:nvPr/>
        </p:nvSpPr>
        <p:spPr bwMode="auto">
          <a:xfrm>
            <a:off x="3059113" y="3141663"/>
            <a:ext cx="1582737" cy="358775"/>
          </a:xfrm>
          <a:prstGeom prst="rect">
            <a:avLst/>
          </a:prstGeom>
          <a:solidFill>
            <a:srgbClr val="CCFFCC"/>
          </a:solidFill>
          <a:ln w="9525">
            <a:solidFill>
              <a:srgbClr val="CCFF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l-GR" sz="2400" b="1" i="1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∩ </a:t>
            </a:r>
            <a:r>
              <a:rPr lang="el-GR" sz="2400" b="1" i="1" dirty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= с </a:t>
            </a:r>
            <a:endParaRPr lang="el-GR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22" name="Rectangle 26"/>
          <p:cNvSpPr>
            <a:spLocks noChangeArrowheads="1"/>
          </p:cNvSpPr>
          <p:nvPr/>
        </p:nvSpPr>
        <p:spPr bwMode="auto">
          <a:xfrm>
            <a:off x="2339975" y="3716338"/>
            <a:ext cx="2159000" cy="360362"/>
          </a:xfrm>
          <a:prstGeom prst="rect">
            <a:avLst/>
          </a:prstGeom>
          <a:solidFill>
            <a:srgbClr val="CCFFCC"/>
          </a:solidFill>
          <a:ln w="9525">
            <a:solidFill>
              <a:srgbClr val="CCFF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i="1">
                <a:latin typeface="Times New Roman" pitchFamily="18" charset="0"/>
                <a:cs typeface="Times New Roman" pitchFamily="18" charset="0"/>
              </a:rPr>
              <a:t>п </a:t>
            </a:r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||</a:t>
            </a:r>
            <a:r>
              <a:rPr lang="ru-RU" sz="2400" b="1" i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b="1" i="1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ru-RU" sz="2400" b="1" i="1">
                <a:latin typeface="Times New Roman" pitchFamily="18" charset="0"/>
                <a:cs typeface="Times New Roman" pitchFamily="18" charset="0"/>
              </a:rPr>
              <a:t>,  т </a:t>
            </a:r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||</a:t>
            </a:r>
            <a:r>
              <a:rPr lang="ru-RU" sz="2400" b="1" i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b="1" i="1">
                <a:latin typeface="Times New Roman" pitchFamily="18" charset="0"/>
                <a:cs typeface="Times New Roman" pitchFamily="18" charset="0"/>
              </a:rPr>
              <a:t>β</a:t>
            </a:r>
          </a:p>
        </p:txBody>
      </p:sp>
      <p:sp>
        <p:nvSpPr>
          <p:cNvPr id="80923" name="Rectangle 27"/>
          <p:cNvSpPr>
            <a:spLocks noChangeArrowheads="1"/>
          </p:cNvSpPr>
          <p:nvPr/>
        </p:nvSpPr>
        <p:spPr bwMode="auto">
          <a:xfrm>
            <a:off x="1476375" y="4149725"/>
            <a:ext cx="3095625" cy="358775"/>
          </a:xfrm>
          <a:prstGeom prst="rect">
            <a:avLst/>
          </a:prstGeom>
          <a:solidFill>
            <a:srgbClr val="CCFFCC"/>
          </a:solidFill>
          <a:ln w="9525">
            <a:solidFill>
              <a:srgbClr val="CCFF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i="1">
                <a:latin typeface="Times New Roman" pitchFamily="18" charset="0"/>
                <a:cs typeface="Times New Roman" pitchFamily="18" charset="0"/>
              </a:rPr>
              <a:t>т </a:t>
            </a:r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||</a:t>
            </a:r>
            <a:r>
              <a:rPr lang="ru-RU" sz="2400" b="1" i="1">
                <a:latin typeface="Times New Roman" pitchFamily="18" charset="0"/>
                <a:cs typeface="Times New Roman" pitchFamily="18" charset="0"/>
              </a:rPr>
              <a:t> с  и  п </a:t>
            </a:r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||</a:t>
            </a:r>
            <a:r>
              <a:rPr lang="ru-RU" sz="2400" b="1" i="1">
                <a:latin typeface="Times New Roman" pitchFamily="18" charset="0"/>
                <a:cs typeface="Times New Roman" pitchFamily="18" charset="0"/>
              </a:rPr>
              <a:t> с </a:t>
            </a:r>
            <a:endParaRPr lang="en-US" sz="2400" b="1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24" name="Rectangle 28"/>
          <p:cNvSpPr>
            <a:spLocks noChangeArrowheads="1"/>
          </p:cNvSpPr>
          <p:nvPr/>
        </p:nvSpPr>
        <p:spPr bwMode="auto">
          <a:xfrm>
            <a:off x="0" y="5084763"/>
            <a:ext cx="9144000" cy="358775"/>
          </a:xfrm>
          <a:prstGeom prst="rect">
            <a:avLst/>
          </a:prstGeom>
          <a:solidFill>
            <a:srgbClr val="CCFFCC"/>
          </a:solidFill>
          <a:ln w="9525">
            <a:solidFill>
              <a:srgbClr val="CCFF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i="1">
                <a:latin typeface="Times New Roman" pitchFamily="18" charset="0"/>
                <a:cs typeface="Times New Roman" pitchFamily="18" charset="0"/>
              </a:rPr>
              <a:t>через  точку  К  проходят  две  прямые  параллельные  прямой  с. </a:t>
            </a:r>
            <a:endParaRPr lang="en-US" sz="2400" b="1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25" name="Rectangle 29"/>
          <p:cNvSpPr>
            <a:spLocks noChangeArrowheads="1"/>
          </p:cNvSpPr>
          <p:nvPr/>
        </p:nvSpPr>
        <p:spPr bwMode="auto">
          <a:xfrm>
            <a:off x="1476375" y="5589588"/>
            <a:ext cx="2016125" cy="358775"/>
          </a:xfrm>
          <a:prstGeom prst="rect">
            <a:avLst/>
          </a:prstGeom>
          <a:solidFill>
            <a:srgbClr val="CCFFCC"/>
          </a:solidFill>
          <a:ln w="22225">
            <a:solidFill>
              <a:srgbClr val="3399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l-GR" sz="2400" b="1" i="1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2400" b="1" i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||</a:t>
            </a:r>
            <a:r>
              <a:rPr lang="ru-RU" sz="2400" b="1" i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b="1" i="1">
                <a:latin typeface="Times New Roman" pitchFamily="18" charset="0"/>
                <a:cs typeface="Times New Roman" pitchFamily="18" charset="0"/>
              </a:rPr>
              <a:t>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09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09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0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0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09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09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0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09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09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09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0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09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09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0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09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09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0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09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09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09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0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809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09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80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809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809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09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809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 tmFilter="0,0; .5, 1; 1, 1"/>
                                        <p:tgtEl>
                                          <p:spTgt spid="80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809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809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80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16" grpId="0"/>
      <p:bldP spid="80918" grpId="0"/>
      <p:bldP spid="80919" grpId="0"/>
      <p:bldP spid="80920" grpId="0"/>
      <p:bldP spid="80921" grpId="0" animBg="1"/>
      <p:bldP spid="80922" grpId="0" animBg="1"/>
      <p:bldP spid="80923" grpId="0" animBg="1"/>
      <p:bldP spid="80924" grpId="0" animBg="1"/>
      <p:bldP spid="809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pPr eaLnBrk="1" hangingPunct="1"/>
            <a:r>
              <a:rPr lang="ru-RU" b="1" i="1" dirty="0" smtClean="0">
                <a:solidFill>
                  <a:srgbClr val="0070C0"/>
                </a:solidFill>
              </a:rPr>
              <a:t>Задача № 53.</a:t>
            </a:r>
            <a:endParaRPr lang="ru-RU" b="1" i="1" dirty="0" smtClean="0">
              <a:solidFill>
                <a:srgbClr val="0070C0"/>
              </a:solidFill>
            </a:endParaRPr>
          </a:p>
        </p:txBody>
      </p:sp>
      <p:sp>
        <p:nvSpPr>
          <p:cNvPr id="81923" name="Rectangle 3"/>
          <p:cNvSpPr>
            <a:spLocks noGrp="1" noChangeArrowheads="1"/>
          </p:cNvSpPr>
          <p:nvPr>
            <p:ph idx="1"/>
          </p:nvPr>
        </p:nvSpPr>
        <p:spPr>
          <a:xfrm>
            <a:off x="357158" y="1928802"/>
            <a:ext cx="5040312" cy="43021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400" b="1" dirty="0" smtClean="0"/>
              <a:t>Дано: отрезки А</a:t>
            </a:r>
            <a:r>
              <a:rPr lang="ru-RU" sz="2400" b="1" baseline="-25000" dirty="0" smtClean="0"/>
              <a:t>1</a:t>
            </a:r>
            <a:r>
              <a:rPr lang="ru-RU" sz="2400" b="1" dirty="0" smtClean="0"/>
              <a:t>А</a:t>
            </a:r>
            <a:r>
              <a:rPr lang="ru-RU" sz="2400" b="1" baseline="-25000" dirty="0" smtClean="0"/>
              <a:t>2</a:t>
            </a:r>
            <a:r>
              <a:rPr lang="ru-RU" sz="2400" b="1" dirty="0" smtClean="0"/>
              <a:t>; В</a:t>
            </a:r>
            <a:r>
              <a:rPr lang="ru-RU" sz="2400" b="1" baseline="-25000" dirty="0" smtClean="0"/>
              <a:t>1</a:t>
            </a:r>
            <a:r>
              <a:rPr lang="ru-RU" sz="2400" b="1" dirty="0" smtClean="0"/>
              <a:t>В</a:t>
            </a:r>
            <a:r>
              <a:rPr lang="ru-RU" sz="2400" b="1" baseline="-25000" dirty="0" smtClean="0"/>
              <a:t>2</a:t>
            </a:r>
            <a:r>
              <a:rPr lang="ru-RU" sz="2400" b="1" dirty="0" smtClean="0"/>
              <a:t>; С</a:t>
            </a:r>
            <a:r>
              <a:rPr lang="ru-RU" sz="2400" b="1" baseline="-25000" dirty="0" smtClean="0"/>
              <a:t>1</a:t>
            </a:r>
            <a:r>
              <a:rPr lang="ru-RU" sz="2400" b="1" dirty="0" smtClean="0"/>
              <a:t>С</a:t>
            </a:r>
            <a:r>
              <a:rPr lang="ru-RU" sz="2400" b="1" baseline="-25000" dirty="0" smtClean="0"/>
              <a:t>2</a:t>
            </a:r>
          </a:p>
          <a:p>
            <a:pPr eaLnBrk="1" hangingPunct="1">
              <a:buFontTx/>
              <a:buNone/>
            </a:pPr>
            <a:r>
              <a:rPr lang="ru-RU" sz="2400" b="1" dirty="0" smtClean="0"/>
              <a:t>О </a:t>
            </a:r>
            <a:r>
              <a:rPr lang="ru-RU" sz="2400" b="1" dirty="0" smtClean="0">
                <a:cs typeface="Times New Roman" pitchFamily="18" charset="0"/>
              </a:rPr>
              <a:t>Є А</a:t>
            </a:r>
            <a:r>
              <a:rPr lang="ru-RU" sz="2400" b="1" baseline="-25000" dirty="0" smtClean="0">
                <a:cs typeface="Times New Roman" pitchFamily="18" charset="0"/>
              </a:rPr>
              <a:t>1</a:t>
            </a:r>
            <a:r>
              <a:rPr lang="ru-RU" sz="2400" b="1" dirty="0" smtClean="0">
                <a:cs typeface="Times New Roman" pitchFamily="18" charset="0"/>
              </a:rPr>
              <a:t>А</a:t>
            </a:r>
            <a:r>
              <a:rPr lang="ru-RU" sz="2400" b="1" baseline="-25000" dirty="0" smtClean="0">
                <a:cs typeface="Times New Roman" pitchFamily="18" charset="0"/>
              </a:rPr>
              <a:t>2</a:t>
            </a:r>
            <a:r>
              <a:rPr lang="ru-RU" sz="2400" b="1" dirty="0" smtClean="0">
                <a:cs typeface="Times New Roman" pitchFamily="18" charset="0"/>
              </a:rPr>
              <a:t>;  О Є В</a:t>
            </a:r>
            <a:r>
              <a:rPr lang="ru-RU" sz="2400" b="1" baseline="-25000" dirty="0" smtClean="0">
                <a:cs typeface="Times New Roman" pitchFamily="18" charset="0"/>
              </a:rPr>
              <a:t>1</a:t>
            </a:r>
            <a:r>
              <a:rPr lang="ru-RU" sz="2400" b="1" dirty="0" smtClean="0">
                <a:cs typeface="Times New Roman" pitchFamily="18" charset="0"/>
              </a:rPr>
              <a:t>В</a:t>
            </a:r>
            <a:r>
              <a:rPr lang="ru-RU" sz="2400" b="1" baseline="-25000" dirty="0" smtClean="0">
                <a:cs typeface="Times New Roman" pitchFamily="18" charset="0"/>
              </a:rPr>
              <a:t>2</a:t>
            </a:r>
            <a:r>
              <a:rPr lang="ru-RU" sz="2400" b="1" dirty="0" smtClean="0">
                <a:cs typeface="Times New Roman" pitchFamily="18" charset="0"/>
              </a:rPr>
              <a:t>;  О Є С</a:t>
            </a:r>
            <a:r>
              <a:rPr lang="ru-RU" sz="2400" b="1" baseline="-25000" dirty="0" smtClean="0">
                <a:cs typeface="Times New Roman" pitchFamily="18" charset="0"/>
              </a:rPr>
              <a:t>1</a:t>
            </a:r>
            <a:r>
              <a:rPr lang="ru-RU" sz="2400" b="1" dirty="0" smtClean="0">
                <a:cs typeface="Times New Roman" pitchFamily="18" charset="0"/>
              </a:rPr>
              <a:t>С</a:t>
            </a:r>
            <a:r>
              <a:rPr lang="ru-RU" sz="2400" b="1" baseline="-25000" dirty="0" smtClean="0">
                <a:cs typeface="Times New Roman" pitchFamily="18" charset="0"/>
              </a:rPr>
              <a:t>2</a:t>
            </a:r>
          </a:p>
          <a:p>
            <a:pPr eaLnBrk="1" hangingPunct="1">
              <a:buFontTx/>
              <a:buNone/>
            </a:pPr>
            <a:r>
              <a:rPr lang="ru-RU" sz="2400" b="1" dirty="0" smtClean="0">
                <a:cs typeface="Times New Roman" pitchFamily="18" charset="0"/>
              </a:rPr>
              <a:t>А</a:t>
            </a:r>
            <a:r>
              <a:rPr lang="ru-RU" sz="2400" b="1" baseline="-25000" dirty="0" smtClean="0">
                <a:cs typeface="Times New Roman" pitchFamily="18" charset="0"/>
              </a:rPr>
              <a:t>1</a:t>
            </a:r>
            <a:r>
              <a:rPr lang="ru-RU" sz="2400" b="1" dirty="0" smtClean="0">
                <a:cs typeface="Times New Roman" pitchFamily="18" charset="0"/>
              </a:rPr>
              <a:t>О = ОА</a:t>
            </a:r>
            <a:r>
              <a:rPr lang="ru-RU" sz="2400" b="1" baseline="-25000" dirty="0" smtClean="0">
                <a:cs typeface="Times New Roman" pitchFamily="18" charset="0"/>
              </a:rPr>
              <a:t>2</a:t>
            </a:r>
            <a:r>
              <a:rPr lang="ru-RU" sz="2400" b="1" dirty="0" smtClean="0">
                <a:cs typeface="Times New Roman" pitchFamily="18" charset="0"/>
              </a:rPr>
              <a:t>;  В</a:t>
            </a:r>
            <a:r>
              <a:rPr lang="ru-RU" sz="2400" b="1" baseline="-25000" dirty="0" smtClean="0">
                <a:cs typeface="Times New Roman" pitchFamily="18" charset="0"/>
              </a:rPr>
              <a:t>1</a:t>
            </a:r>
            <a:r>
              <a:rPr lang="ru-RU" sz="2400" b="1" dirty="0" smtClean="0">
                <a:cs typeface="Times New Roman" pitchFamily="18" charset="0"/>
              </a:rPr>
              <a:t>О = ОВ</a:t>
            </a:r>
            <a:r>
              <a:rPr lang="ru-RU" sz="2400" b="1" baseline="-25000" dirty="0" smtClean="0">
                <a:cs typeface="Times New Roman" pitchFamily="18" charset="0"/>
              </a:rPr>
              <a:t>2</a:t>
            </a:r>
            <a:r>
              <a:rPr lang="ru-RU" sz="2400" b="1" dirty="0" smtClean="0">
                <a:cs typeface="Times New Roman" pitchFamily="18" charset="0"/>
              </a:rPr>
              <a:t>;  С</a:t>
            </a:r>
            <a:r>
              <a:rPr lang="ru-RU" sz="2400" b="1" baseline="-25000" dirty="0" smtClean="0">
                <a:cs typeface="Times New Roman" pitchFamily="18" charset="0"/>
              </a:rPr>
              <a:t>1</a:t>
            </a:r>
            <a:r>
              <a:rPr lang="ru-RU" sz="2400" b="1" dirty="0" smtClean="0">
                <a:cs typeface="Times New Roman" pitchFamily="18" charset="0"/>
              </a:rPr>
              <a:t>О = ОС</a:t>
            </a:r>
            <a:r>
              <a:rPr lang="ru-RU" sz="2400" b="1" baseline="-25000" dirty="0" smtClean="0">
                <a:cs typeface="Times New Roman" pitchFamily="18" charset="0"/>
              </a:rPr>
              <a:t>2</a:t>
            </a:r>
          </a:p>
          <a:p>
            <a:pPr eaLnBrk="1" hangingPunct="1">
              <a:buFontTx/>
              <a:buNone/>
            </a:pPr>
            <a:r>
              <a:rPr lang="ru-RU" sz="2400" b="1" dirty="0" smtClean="0">
                <a:cs typeface="Times New Roman" pitchFamily="18" charset="0"/>
              </a:rPr>
              <a:t>Доказать:  А</a:t>
            </a:r>
            <a:r>
              <a:rPr lang="ru-RU" sz="2400" b="1" baseline="-25000" dirty="0" smtClean="0">
                <a:cs typeface="Times New Roman" pitchFamily="18" charset="0"/>
              </a:rPr>
              <a:t>1</a:t>
            </a:r>
            <a:r>
              <a:rPr lang="ru-RU" sz="2400" b="1" dirty="0" smtClean="0">
                <a:cs typeface="Times New Roman" pitchFamily="18" charset="0"/>
              </a:rPr>
              <a:t>В</a:t>
            </a:r>
            <a:r>
              <a:rPr lang="ru-RU" sz="2400" b="1" baseline="-25000" dirty="0" smtClean="0">
                <a:cs typeface="Times New Roman" pitchFamily="18" charset="0"/>
              </a:rPr>
              <a:t>1</a:t>
            </a:r>
            <a:r>
              <a:rPr lang="ru-RU" sz="2400" b="1" dirty="0" smtClean="0">
                <a:cs typeface="Times New Roman" pitchFamily="18" charset="0"/>
              </a:rPr>
              <a:t>С</a:t>
            </a:r>
            <a:r>
              <a:rPr lang="ru-RU" sz="2400" b="1" baseline="-25000" dirty="0" smtClean="0">
                <a:cs typeface="Times New Roman" pitchFamily="18" charset="0"/>
              </a:rPr>
              <a:t>1</a:t>
            </a:r>
            <a:r>
              <a:rPr lang="ru-RU" sz="2400" b="1" dirty="0" smtClean="0">
                <a:cs typeface="Times New Roman" pitchFamily="18" charset="0"/>
              </a:rPr>
              <a:t> </a:t>
            </a:r>
            <a:r>
              <a:rPr lang="en-US" sz="2400" b="1" dirty="0" smtClean="0">
                <a:cs typeface="Times New Roman" pitchFamily="18" charset="0"/>
              </a:rPr>
              <a:t>||</a:t>
            </a:r>
            <a:r>
              <a:rPr lang="ru-RU" sz="2400" b="1" dirty="0" smtClean="0">
                <a:cs typeface="Times New Roman" pitchFamily="18" charset="0"/>
              </a:rPr>
              <a:t> А</a:t>
            </a:r>
            <a:r>
              <a:rPr lang="ru-RU" sz="2400" b="1" baseline="-25000" dirty="0" smtClean="0">
                <a:cs typeface="Times New Roman" pitchFamily="18" charset="0"/>
              </a:rPr>
              <a:t>2</a:t>
            </a:r>
            <a:r>
              <a:rPr lang="ru-RU" sz="2400" b="1" dirty="0" smtClean="0">
                <a:cs typeface="Times New Roman" pitchFamily="18" charset="0"/>
              </a:rPr>
              <a:t>В</a:t>
            </a:r>
            <a:r>
              <a:rPr lang="ru-RU" sz="2400" b="1" baseline="-25000" dirty="0" smtClean="0">
                <a:cs typeface="Times New Roman" pitchFamily="18" charset="0"/>
              </a:rPr>
              <a:t>2</a:t>
            </a:r>
            <a:r>
              <a:rPr lang="ru-RU" sz="2400" b="1" dirty="0" smtClean="0">
                <a:cs typeface="Times New Roman" pitchFamily="18" charset="0"/>
              </a:rPr>
              <a:t>С</a:t>
            </a:r>
            <a:r>
              <a:rPr lang="ru-RU" sz="2400" b="1" baseline="-25000" dirty="0" smtClean="0">
                <a:cs typeface="Times New Roman" pitchFamily="18" charset="0"/>
              </a:rPr>
              <a:t>2</a:t>
            </a:r>
            <a:endParaRPr lang="en-US" sz="2400" b="1" dirty="0" smtClean="0">
              <a:cs typeface="Times New Roman" pitchFamily="18" charset="0"/>
            </a:endParaRPr>
          </a:p>
        </p:txBody>
      </p:sp>
      <p:sp>
        <p:nvSpPr>
          <p:cNvPr id="81924" name="Freeform 4"/>
          <p:cNvSpPr>
            <a:spLocks/>
          </p:cNvSpPr>
          <p:nvPr/>
        </p:nvSpPr>
        <p:spPr bwMode="auto">
          <a:xfrm>
            <a:off x="5292725" y="3068638"/>
            <a:ext cx="3089275" cy="2201862"/>
          </a:xfrm>
          <a:custGeom>
            <a:avLst/>
            <a:gdLst>
              <a:gd name="T0" fmla="*/ 0 w 1946"/>
              <a:gd name="T1" fmla="*/ 0 h 1387"/>
              <a:gd name="T2" fmla="*/ 3089275 w 1946"/>
              <a:gd name="T3" fmla="*/ 2201862 h 1387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946" h="1387">
                <a:moveTo>
                  <a:pt x="0" y="0"/>
                </a:moveTo>
                <a:lnTo>
                  <a:pt x="1946" y="1387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diamond" w="med" len="med"/>
            <a:tailEnd type="diamond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25" name="Text Box 5"/>
          <p:cNvSpPr txBox="1">
            <a:spLocks noChangeArrowheads="1"/>
          </p:cNvSpPr>
          <p:nvPr/>
        </p:nvSpPr>
        <p:spPr bwMode="auto">
          <a:xfrm>
            <a:off x="5076825" y="256540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latin typeface="Times New Roman" pitchFamily="18" charset="0"/>
              </a:rPr>
              <a:t>А</a:t>
            </a:r>
            <a:r>
              <a:rPr lang="ru-RU" sz="2400" b="1" i="1" baseline="-25000">
                <a:latin typeface="Times New Roman" pitchFamily="18" charset="0"/>
              </a:rPr>
              <a:t>1</a:t>
            </a:r>
            <a:endParaRPr lang="ru-RU" sz="2400" b="1" i="1">
              <a:latin typeface="Times New Roman" pitchFamily="18" charset="0"/>
            </a:endParaRPr>
          </a:p>
        </p:txBody>
      </p:sp>
      <p:sp>
        <p:nvSpPr>
          <p:cNvPr id="81926" name="Text Box 6"/>
          <p:cNvSpPr txBox="1">
            <a:spLocks noChangeArrowheads="1"/>
          </p:cNvSpPr>
          <p:nvPr/>
        </p:nvSpPr>
        <p:spPr bwMode="auto">
          <a:xfrm>
            <a:off x="4211638" y="4005263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latin typeface="Times New Roman" pitchFamily="18" charset="0"/>
              </a:rPr>
              <a:t>В</a:t>
            </a:r>
            <a:r>
              <a:rPr lang="ru-RU" sz="2400" b="1" i="1" baseline="-25000">
                <a:latin typeface="Times New Roman" pitchFamily="18" charset="0"/>
              </a:rPr>
              <a:t>1</a:t>
            </a:r>
            <a:endParaRPr lang="ru-RU" sz="2400" b="1" i="1">
              <a:latin typeface="Times New Roman" pitchFamily="18" charset="0"/>
            </a:endParaRPr>
          </a:p>
        </p:txBody>
      </p:sp>
      <p:sp>
        <p:nvSpPr>
          <p:cNvPr id="81927" name="Text Box 7"/>
          <p:cNvSpPr txBox="1">
            <a:spLocks noChangeArrowheads="1"/>
          </p:cNvSpPr>
          <p:nvPr/>
        </p:nvSpPr>
        <p:spPr bwMode="auto">
          <a:xfrm>
            <a:off x="8316913" y="5084763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 dirty="0">
                <a:latin typeface="Times New Roman" pitchFamily="18" charset="0"/>
              </a:rPr>
              <a:t>А</a:t>
            </a:r>
            <a:r>
              <a:rPr lang="ru-RU" sz="2400" b="1" i="1" baseline="-25000" dirty="0">
                <a:latin typeface="Times New Roman" pitchFamily="18" charset="0"/>
              </a:rPr>
              <a:t>2</a:t>
            </a:r>
            <a:endParaRPr lang="ru-RU" sz="2400" b="1" i="1" dirty="0">
              <a:latin typeface="Times New Roman" pitchFamily="18" charset="0"/>
            </a:endParaRPr>
          </a:p>
        </p:txBody>
      </p:sp>
      <p:sp>
        <p:nvSpPr>
          <p:cNvPr id="81928" name="Text Box 8"/>
          <p:cNvSpPr txBox="1">
            <a:spLocks noChangeArrowheads="1"/>
          </p:cNvSpPr>
          <p:nvPr/>
        </p:nvSpPr>
        <p:spPr bwMode="auto">
          <a:xfrm>
            <a:off x="8655050" y="364490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latin typeface="Times New Roman" pitchFamily="18" charset="0"/>
              </a:rPr>
              <a:t>В</a:t>
            </a:r>
            <a:r>
              <a:rPr lang="ru-RU" sz="2400" b="1" i="1" baseline="-25000">
                <a:latin typeface="Times New Roman" pitchFamily="18" charset="0"/>
              </a:rPr>
              <a:t>2</a:t>
            </a:r>
            <a:endParaRPr lang="ru-RU" sz="2400" b="1" i="1">
              <a:latin typeface="Times New Roman" pitchFamily="18" charset="0"/>
            </a:endParaRPr>
          </a:p>
        </p:txBody>
      </p:sp>
      <p:sp>
        <p:nvSpPr>
          <p:cNvPr id="81929" name="Text Box 9"/>
          <p:cNvSpPr txBox="1">
            <a:spLocks noChangeArrowheads="1"/>
          </p:cNvSpPr>
          <p:nvPr/>
        </p:nvSpPr>
        <p:spPr bwMode="auto">
          <a:xfrm>
            <a:off x="5940425" y="5373688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latin typeface="Times New Roman" pitchFamily="18" charset="0"/>
              </a:rPr>
              <a:t>С</a:t>
            </a:r>
            <a:r>
              <a:rPr lang="ru-RU" sz="2400" b="1" i="1" baseline="-25000">
                <a:latin typeface="Times New Roman" pitchFamily="18" charset="0"/>
              </a:rPr>
              <a:t>2</a:t>
            </a:r>
            <a:endParaRPr lang="ru-RU" sz="2400" b="1" i="1">
              <a:latin typeface="Times New Roman" pitchFamily="18" charset="0"/>
            </a:endParaRPr>
          </a:p>
        </p:txBody>
      </p:sp>
      <p:sp>
        <p:nvSpPr>
          <p:cNvPr id="81930" name="Text Box 10"/>
          <p:cNvSpPr txBox="1">
            <a:spLocks noChangeArrowheads="1"/>
          </p:cNvSpPr>
          <p:nvPr/>
        </p:nvSpPr>
        <p:spPr bwMode="auto">
          <a:xfrm>
            <a:off x="7164388" y="2492375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latin typeface="Times New Roman" pitchFamily="18" charset="0"/>
              </a:rPr>
              <a:t>С</a:t>
            </a:r>
            <a:r>
              <a:rPr lang="ru-RU" sz="2400" b="1" i="1" baseline="-25000">
                <a:latin typeface="Times New Roman" pitchFamily="18" charset="0"/>
              </a:rPr>
              <a:t>1</a:t>
            </a:r>
            <a:endParaRPr lang="ru-RU" sz="2400" b="1" i="1">
              <a:latin typeface="Times New Roman" pitchFamily="18" charset="0"/>
            </a:endParaRPr>
          </a:p>
        </p:txBody>
      </p:sp>
      <p:sp>
        <p:nvSpPr>
          <p:cNvPr id="81931" name="Freeform 11"/>
          <p:cNvSpPr>
            <a:spLocks/>
          </p:cNvSpPr>
          <p:nvPr/>
        </p:nvSpPr>
        <p:spPr bwMode="auto">
          <a:xfrm>
            <a:off x="4775200" y="4127500"/>
            <a:ext cx="4102100" cy="76200"/>
          </a:xfrm>
          <a:custGeom>
            <a:avLst/>
            <a:gdLst>
              <a:gd name="T0" fmla="*/ 0 w 2584"/>
              <a:gd name="T1" fmla="*/ 76200 h 48"/>
              <a:gd name="T2" fmla="*/ 4102100 w 2584"/>
              <a:gd name="T3" fmla="*/ 0 h 4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584" h="48">
                <a:moveTo>
                  <a:pt x="0" y="48"/>
                </a:moveTo>
                <a:lnTo>
                  <a:pt x="2584" y="0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diamond" w="med" len="med"/>
            <a:tailEnd type="diamond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32" name="Freeform 12"/>
          <p:cNvSpPr>
            <a:spLocks/>
          </p:cNvSpPr>
          <p:nvPr/>
        </p:nvSpPr>
        <p:spPr bwMode="auto">
          <a:xfrm>
            <a:off x="6286500" y="2971800"/>
            <a:ext cx="1054100" cy="2413000"/>
          </a:xfrm>
          <a:custGeom>
            <a:avLst/>
            <a:gdLst>
              <a:gd name="T0" fmla="*/ 1054100 w 664"/>
              <a:gd name="T1" fmla="*/ 0 h 1520"/>
              <a:gd name="T2" fmla="*/ 0 w 664"/>
              <a:gd name="T3" fmla="*/ 2413000 h 152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64" h="1520">
                <a:moveTo>
                  <a:pt x="664" y="0"/>
                </a:moveTo>
                <a:lnTo>
                  <a:pt x="0" y="1520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diamond" w="med" len="med"/>
            <a:tailEnd type="diamond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33" name="Freeform 13"/>
          <p:cNvSpPr>
            <a:spLocks/>
          </p:cNvSpPr>
          <p:nvPr/>
        </p:nvSpPr>
        <p:spPr bwMode="auto">
          <a:xfrm>
            <a:off x="4775200" y="3068638"/>
            <a:ext cx="490538" cy="1135062"/>
          </a:xfrm>
          <a:custGeom>
            <a:avLst/>
            <a:gdLst>
              <a:gd name="T0" fmla="*/ 490538 w 309"/>
              <a:gd name="T1" fmla="*/ 0 h 715"/>
              <a:gd name="T2" fmla="*/ 0 w 309"/>
              <a:gd name="T3" fmla="*/ 1135062 h 71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09" h="715">
                <a:moveTo>
                  <a:pt x="309" y="0"/>
                </a:moveTo>
                <a:lnTo>
                  <a:pt x="0" y="715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34" name="Freeform 14"/>
          <p:cNvSpPr>
            <a:spLocks/>
          </p:cNvSpPr>
          <p:nvPr/>
        </p:nvSpPr>
        <p:spPr bwMode="auto">
          <a:xfrm>
            <a:off x="8394700" y="4149725"/>
            <a:ext cx="471488" cy="1095375"/>
          </a:xfrm>
          <a:custGeom>
            <a:avLst/>
            <a:gdLst>
              <a:gd name="T0" fmla="*/ 471488 w 297"/>
              <a:gd name="T1" fmla="*/ 0 h 690"/>
              <a:gd name="T2" fmla="*/ 0 w 297"/>
              <a:gd name="T3" fmla="*/ 1095375 h 69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97" h="690">
                <a:moveTo>
                  <a:pt x="297" y="0"/>
                </a:moveTo>
                <a:lnTo>
                  <a:pt x="0" y="690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35" name="Text Box 15"/>
          <p:cNvSpPr txBox="1">
            <a:spLocks noChangeArrowheads="1"/>
          </p:cNvSpPr>
          <p:nvPr/>
        </p:nvSpPr>
        <p:spPr bwMode="auto">
          <a:xfrm>
            <a:off x="6516688" y="364490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latin typeface="Times New Roman" pitchFamily="18" charset="0"/>
              </a:rPr>
              <a:t>О</a:t>
            </a:r>
          </a:p>
        </p:txBody>
      </p:sp>
      <p:sp>
        <p:nvSpPr>
          <p:cNvPr id="81936" name="Freeform 16"/>
          <p:cNvSpPr>
            <a:spLocks/>
          </p:cNvSpPr>
          <p:nvPr/>
        </p:nvSpPr>
        <p:spPr bwMode="auto">
          <a:xfrm>
            <a:off x="5295900" y="2984500"/>
            <a:ext cx="2032000" cy="63500"/>
          </a:xfrm>
          <a:custGeom>
            <a:avLst/>
            <a:gdLst>
              <a:gd name="T0" fmla="*/ 0 w 1280"/>
              <a:gd name="T1" fmla="*/ 63500 h 40"/>
              <a:gd name="T2" fmla="*/ 2032000 w 1280"/>
              <a:gd name="T3" fmla="*/ 0 h 4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280" h="40">
                <a:moveTo>
                  <a:pt x="0" y="40"/>
                </a:moveTo>
                <a:lnTo>
                  <a:pt x="1280" y="0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diamond" w="med" len="med"/>
            <a:tailEnd type="diamond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37" name="Freeform 17"/>
          <p:cNvSpPr>
            <a:spLocks/>
          </p:cNvSpPr>
          <p:nvPr/>
        </p:nvSpPr>
        <p:spPr bwMode="auto">
          <a:xfrm>
            <a:off x="6286500" y="5270500"/>
            <a:ext cx="2095500" cy="114300"/>
          </a:xfrm>
          <a:custGeom>
            <a:avLst/>
            <a:gdLst>
              <a:gd name="T0" fmla="*/ 0 w 1320"/>
              <a:gd name="T1" fmla="*/ 114300 h 72"/>
              <a:gd name="T2" fmla="*/ 2095500 w 1320"/>
              <a:gd name="T3" fmla="*/ 0 h 7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320" h="72">
                <a:moveTo>
                  <a:pt x="0" y="72"/>
                </a:moveTo>
                <a:lnTo>
                  <a:pt x="1320" y="0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diamond" w="med" len="med"/>
            <a:tailEnd type="diamond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38" name="Freeform 18"/>
          <p:cNvSpPr>
            <a:spLocks/>
          </p:cNvSpPr>
          <p:nvPr/>
        </p:nvSpPr>
        <p:spPr bwMode="auto">
          <a:xfrm>
            <a:off x="4787900" y="2984500"/>
            <a:ext cx="2527300" cy="1193800"/>
          </a:xfrm>
          <a:custGeom>
            <a:avLst/>
            <a:gdLst>
              <a:gd name="T0" fmla="*/ 2514600 w 1592"/>
              <a:gd name="T1" fmla="*/ 12700 h 752"/>
              <a:gd name="T2" fmla="*/ 0 w 1592"/>
              <a:gd name="T3" fmla="*/ 1193800 h 752"/>
              <a:gd name="T4" fmla="*/ 495300 w 1592"/>
              <a:gd name="T5" fmla="*/ 50800 h 752"/>
              <a:gd name="T6" fmla="*/ 2527300 w 1592"/>
              <a:gd name="T7" fmla="*/ 0 h 75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592" h="752">
                <a:moveTo>
                  <a:pt x="1584" y="8"/>
                </a:moveTo>
                <a:lnTo>
                  <a:pt x="0" y="752"/>
                </a:lnTo>
                <a:lnTo>
                  <a:pt x="312" y="32"/>
                </a:lnTo>
                <a:lnTo>
                  <a:pt x="1592" y="0"/>
                </a:lnTo>
              </a:path>
            </a:pathLst>
          </a:custGeom>
          <a:solidFill>
            <a:srgbClr val="FFFF00"/>
          </a:solidFill>
          <a:ln w="9525">
            <a:solidFill>
              <a:srgbClr val="FFFF00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39" name="Freeform 19"/>
          <p:cNvSpPr>
            <a:spLocks/>
          </p:cNvSpPr>
          <p:nvPr/>
        </p:nvSpPr>
        <p:spPr bwMode="auto">
          <a:xfrm>
            <a:off x="6299200" y="4127500"/>
            <a:ext cx="2590800" cy="1244600"/>
          </a:xfrm>
          <a:custGeom>
            <a:avLst/>
            <a:gdLst>
              <a:gd name="T0" fmla="*/ 2082800 w 1632"/>
              <a:gd name="T1" fmla="*/ 1143000 h 784"/>
              <a:gd name="T2" fmla="*/ 0 w 1632"/>
              <a:gd name="T3" fmla="*/ 1244600 h 784"/>
              <a:gd name="T4" fmla="*/ 2590800 w 1632"/>
              <a:gd name="T5" fmla="*/ 0 h 78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32" h="784">
                <a:moveTo>
                  <a:pt x="1312" y="720"/>
                </a:moveTo>
                <a:lnTo>
                  <a:pt x="0" y="784"/>
                </a:lnTo>
                <a:lnTo>
                  <a:pt x="1632" y="0"/>
                </a:lnTo>
              </a:path>
            </a:pathLst>
          </a:custGeom>
          <a:solidFill>
            <a:srgbClr val="CC99FF"/>
          </a:solidFill>
          <a:ln w="9525">
            <a:solidFill>
              <a:srgbClr val="CC99FF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40" name="Freeform 20"/>
          <p:cNvSpPr>
            <a:spLocks/>
          </p:cNvSpPr>
          <p:nvPr/>
        </p:nvSpPr>
        <p:spPr bwMode="auto">
          <a:xfrm>
            <a:off x="6819900" y="4152900"/>
            <a:ext cx="1587500" cy="1143000"/>
          </a:xfrm>
          <a:custGeom>
            <a:avLst/>
            <a:gdLst>
              <a:gd name="T0" fmla="*/ 0 w 1000"/>
              <a:gd name="T1" fmla="*/ 0 h 720"/>
              <a:gd name="T2" fmla="*/ 1587500 w 1000"/>
              <a:gd name="T3" fmla="*/ 1143000 h 72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000" h="720">
                <a:moveTo>
                  <a:pt x="0" y="0"/>
                </a:moveTo>
                <a:lnTo>
                  <a:pt x="1000" y="720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diamond" w="med" len="med"/>
            <a:tailEnd type="diamond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357158" y="857232"/>
            <a:ext cx="78581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/>
              <a:t>Три отрезка </a:t>
            </a:r>
            <a:r>
              <a:rPr lang="ru-RU" b="1" i="1" dirty="0" smtClean="0"/>
              <a:t>А</a:t>
            </a:r>
            <a:r>
              <a:rPr lang="ru-RU" b="1" i="1" baseline="-25000" dirty="0" smtClean="0"/>
              <a:t>1</a:t>
            </a:r>
            <a:r>
              <a:rPr lang="ru-RU" b="1" i="1" dirty="0" smtClean="0"/>
              <a:t>А</a:t>
            </a:r>
            <a:r>
              <a:rPr lang="ru-RU" b="1" i="1" baseline="-25000" dirty="0" smtClean="0"/>
              <a:t>2</a:t>
            </a:r>
            <a:r>
              <a:rPr lang="ru-RU" b="1" i="1" dirty="0" smtClean="0"/>
              <a:t>, В</a:t>
            </a:r>
            <a:r>
              <a:rPr lang="ru-RU" b="1" i="1" baseline="-25000" dirty="0" smtClean="0"/>
              <a:t>1</a:t>
            </a:r>
            <a:r>
              <a:rPr lang="ru-RU" b="1" i="1" dirty="0" smtClean="0"/>
              <a:t>В</a:t>
            </a:r>
            <a:r>
              <a:rPr lang="ru-RU" b="1" i="1" baseline="-25000" dirty="0" smtClean="0"/>
              <a:t>2</a:t>
            </a:r>
            <a:r>
              <a:rPr lang="ru-RU" b="1" i="1" dirty="0" smtClean="0"/>
              <a:t>, </a:t>
            </a:r>
            <a:r>
              <a:rPr lang="ru-RU" b="1" i="1" dirty="0" smtClean="0"/>
              <a:t>С</a:t>
            </a:r>
            <a:r>
              <a:rPr lang="ru-RU" b="1" i="1" baseline="-25000" dirty="0" smtClean="0"/>
              <a:t>1</a:t>
            </a:r>
            <a:r>
              <a:rPr lang="ru-RU" b="1" i="1" dirty="0" smtClean="0"/>
              <a:t>С</a:t>
            </a:r>
            <a:r>
              <a:rPr lang="ru-RU" b="1" i="1" baseline="-25000" dirty="0" smtClean="0"/>
              <a:t>2</a:t>
            </a:r>
            <a:r>
              <a:rPr lang="ru-RU" b="1" i="1" dirty="0" smtClean="0"/>
              <a:t> , не лежащие  </a:t>
            </a:r>
            <a:r>
              <a:rPr lang="ru-RU" b="1" i="1" dirty="0" smtClean="0"/>
              <a:t>в одной </a:t>
            </a:r>
            <a:r>
              <a:rPr lang="ru-RU" b="1" i="1" dirty="0" smtClean="0"/>
              <a:t>плоскости,  </a:t>
            </a:r>
            <a:r>
              <a:rPr lang="ru-RU" b="1" i="1" dirty="0" smtClean="0"/>
              <a:t>имеет общую </a:t>
            </a:r>
            <a:r>
              <a:rPr lang="ru-RU" b="1" i="1" dirty="0" smtClean="0"/>
              <a:t>середину.  Докажите, что плоскости А</a:t>
            </a:r>
            <a:r>
              <a:rPr lang="ru-RU" b="1" i="1" baseline="-25000" dirty="0" smtClean="0"/>
              <a:t>1</a:t>
            </a:r>
            <a:r>
              <a:rPr lang="ru-RU" b="1" i="1" dirty="0" smtClean="0"/>
              <a:t>В</a:t>
            </a:r>
            <a:r>
              <a:rPr lang="ru-RU" b="1" i="1" baseline="-25000" dirty="0" smtClean="0"/>
              <a:t>1</a:t>
            </a:r>
            <a:r>
              <a:rPr lang="ru-RU" b="1" i="1" dirty="0" smtClean="0"/>
              <a:t>С</a:t>
            </a:r>
            <a:r>
              <a:rPr lang="ru-RU" b="1" i="1" baseline="-25000" dirty="0" smtClean="0"/>
              <a:t>1</a:t>
            </a:r>
            <a:r>
              <a:rPr lang="ru-RU" b="1" i="1" dirty="0" smtClean="0"/>
              <a:t> и А</a:t>
            </a:r>
            <a:r>
              <a:rPr lang="ru-RU" b="1" i="1" baseline="-25000" dirty="0" smtClean="0"/>
              <a:t>2</a:t>
            </a:r>
            <a:r>
              <a:rPr lang="ru-RU" b="1" i="1" dirty="0" smtClean="0"/>
              <a:t>В</a:t>
            </a:r>
            <a:r>
              <a:rPr lang="ru-RU" b="1" i="1" baseline="-25000" dirty="0" smtClean="0"/>
              <a:t>2</a:t>
            </a:r>
            <a:r>
              <a:rPr lang="ru-RU" b="1" i="1" dirty="0" smtClean="0"/>
              <a:t>С</a:t>
            </a:r>
            <a:r>
              <a:rPr lang="ru-RU" b="1" i="1" baseline="-25000" dirty="0" smtClean="0"/>
              <a:t>2</a:t>
            </a:r>
            <a:r>
              <a:rPr lang="ru-RU" b="1" i="1" dirty="0" smtClean="0"/>
              <a:t> параллельны.</a:t>
            </a:r>
            <a:endParaRPr lang="ru-RU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19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19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81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id="2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1000"/>
                                        <p:tgtEl>
                                          <p:spTgt spid="81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id="2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81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19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19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1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19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19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1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750"/>
                            </p:stCondLst>
                            <p:childTnLst>
                              <p:par>
                                <p:cTn id="4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1000"/>
                                        <p:tgtEl>
                                          <p:spTgt spid="81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19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19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81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19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819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1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4750"/>
                            </p:stCondLst>
                            <p:childTnLst>
                              <p:par>
                                <p:cTn id="5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6" dur="1000"/>
                                        <p:tgtEl>
                                          <p:spTgt spid="81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819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19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81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819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819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81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5750"/>
                            </p:stCondLst>
                            <p:childTnLst>
                              <p:par>
                                <p:cTn id="68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 tmFilter="0,0; .5, 1; 1, 1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7200"/>
                            </p:stCondLst>
                            <p:childTnLst>
                              <p:par>
                                <p:cTn id="7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819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819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81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7700"/>
                            </p:stCondLst>
                            <p:childTnLst>
                              <p:par>
                                <p:cTn id="82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 tmFilter="0,0; .5, 1; 1, 1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9300"/>
                            </p:stCondLst>
                            <p:childTnLst>
                              <p:par>
                                <p:cTn id="90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 tmFilter="0,0; .5, 1; 1, 1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1" dur="1000"/>
                                        <p:tgtEl>
                                          <p:spTgt spid="81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5" dur="1000"/>
                                        <p:tgtEl>
                                          <p:spTgt spid="81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9" dur="1000"/>
                                        <p:tgtEl>
                                          <p:spTgt spid="81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3" dur="1000"/>
                                        <p:tgtEl>
                                          <p:spTgt spid="81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5" presetID="18" presetClass="entr" presetSubtype="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7" dur="1000"/>
                                        <p:tgtEl>
                                          <p:spTgt spid="81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2000"/>
                                        <p:tgtEl>
                                          <p:spTgt spid="81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2000"/>
                                        <p:tgtEl>
                                          <p:spTgt spid="81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1000"/>
                                        <p:tgtEl>
                                          <p:spTgt spid="819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1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1000"/>
                                        <p:tgtEl>
                                          <p:spTgt spid="819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1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2" grpId="0"/>
      <p:bldP spid="81924" grpId="0" animBg="1"/>
      <p:bldP spid="81925" grpId="0"/>
      <p:bldP spid="81926" grpId="0"/>
      <p:bldP spid="81927" grpId="0"/>
      <p:bldP spid="81928" grpId="0"/>
      <p:bldP spid="81929" grpId="0"/>
      <p:bldP spid="81930" grpId="0"/>
      <p:bldP spid="81931" grpId="0" animBg="1"/>
      <p:bldP spid="81932" grpId="0" animBg="1"/>
      <p:bldP spid="81933" grpId="0" animBg="1"/>
      <p:bldP spid="81934" grpId="0" animBg="1"/>
      <p:bldP spid="81935" grpId="0"/>
      <p:bldP spid="81936" grpId="0" animBg="1"/>
      <p:bldP spid="81937" grpId="0" animBg="1"/>
      <p:bldP spid="81938" grpId="0" animBg="1"/>
      <p:bldP spid="81938" grpId="1" animBg="1"/>
      <p:bldP spid="81939" grpId="0" animBg="1"/>
      <p:bldP spid="81939" grpId="1" animBg="1"/>
      <p:bldP spid="81940" grpId="0" animBg="1"/>
      <p:bldP spid="81940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74638"/>
            <a:ext cx="8785225" cy="490537"/>
          </a:xfrm>
        </p:spPr>
        <p:txBody>
          <a:bodyPr>
            <a:normAutofit/>
          </a:bodyPr>
          <a:lstStyle/>
          <a:p>
            <a:pPr eaLnBrk="1" hangingPunct="1"/>
            <a:r>
              <a:rPr lang="ru-RU" sz="2400" b="1" i="1" dirty="0" smtClean="0">
                <a:solidFill>
                  <a:srgbClr val="0070C0"/>
                </a:solidFill>
              </a:rPr>
              <a:t>Задача № 53. </a:t>
            </a:r>
            <a:endParaRPr lang="ru-RU" sz="2400" dirty="0" smtClean="0"/>
          </a:p>
        </p:txBody>
      </p:sp>
      <p:sp>
        <p:nvSpPr>
          <p:cNvPr id="85014" name="Rectangle 22"/>
          <p:cNvSpPr>
            <a:spLocks noGrp="1" noChangeArrowheads="1"/>
          </p:cNvSpPr>
          <p:nvPr>
            <p:ph sz="half" idx="1"/>
          </p:nvPr>
        </p:nvSpPr>
        <p:spPr>
          <a:xfrm>
            <a:off x="250825" y="1268413"/>
            <a:ext cx="4464050" cy="58769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dirty="0" smtClean="0"/>
              <a:t>Доказательство: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dirty="0" smtClean="0"/>
              <a:t>А</a:t>
            </a:r>
            <a:r>
              <a:rPr lang="ru-RU" sz="2000" baseline="-25000" dirty="0" smtClean="0"/>
              <a:t>1</a:t>
            </a:r>
            <a:r>
              <a:rPr lang="ru-RU" sz="2000" dirty="0" smtClean="0"/>
              <a:t>А</a:t>
            </a:r>
            <a:r>
              <a:rPr lang="ru-RU" sz="2000" baseline="-25000" dirty="0" smtClean="0"/>
              <a:t>2</a:t>
            </a:r>
            <a:r>
              <a:rPr lang="ru-RU" sz="2000" dirty="0" smtClean="0"/>
              <a:t>, и В</a:t>
            </a:r>
            <a:r>
              <a:rPr lang="ru-RU" sz="2000" baseline="-25000" dirty="0" smtClean="0"/>
              <a:t>1</a:t>
            </a:r>
            <a:r>
              <a:rPr lang="ru-RU" sz="2000" dirty="0" smtClean="0"/>
              <a:t>В</a:t>
            </a:r>
            <a:r>
              <a:rPr lang="ru-RU" sz="2000" baseline="-25000" dirty="0" smtClean="0"/>
              <a:t>2</a:t>
            </a:r>
            <a:r>
              <a:rPr lang="ru-RU" sz="2000" dirty="0" smtClean="0"/>
              <a:t> лежат в одной плоскости по следствию из А</a:t>
            </a:r>
            <a:r>
              <a:rPr lang="ru-RU" sz="2000" baseline="-25000" dirty="0" smtClean="0"/>
              <a:t>1</a:t>
            </a:r>
            <a:r>
              <a:rPr lang="ru-RU" sz="2000" dirty="0" smtClean="0"/>
              <a:t> (через две пересекающиеся прямые проходит плоскость, и притом только одна).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dirty="0" smtClean="0"/>
              <a:t>А</a:t>
            </a:r>
            <a:r>
              <a:rPr lang="ru-RU" sz="2000" baseline="-25000" dirty="0" smtClean="0"/>
              <a:t>1</a:t>
            </a:r>
            <a:r>
              <a:rPr lang="ru-RU" sz="2000" dirty="0" smtClean="0"/>
              <a:t>В</a:t>
            </a:r>
            <a:r>
              <a:rPr lang="ru-RU" sz="2000" baseline="-25000" dirty="0" smtClean="0"/>
              <a:t>1</a:t>
            </a:r>
            <a:r>
              <a:rPr lang="ru-RU" sz="2000" dirty="0" smtClean="0"/>
              <a:t>А</a:t>
            </a:r>
            <a:r>
              <a:rPr lang="ru-RU" sz="2000" baseline="-25000" dirty="0" smtClean="0"/>
              <a:t>2</a:t>
            </a:r>
            <a:r>
              <a:rPr lang="ru-RU" sz="2000" dirty="0" smtClean="0"/>
              <a:t>В</a:t>
            </a:r>
            <a:r>
              <a:rPr lang="ru-RU" sz="2000" baseline="-25000" dirty="0" smtClean="0"/>
              <a:t>2 </a:t>
            </a:r>
            <a:r>
              <a:rPr lang="ru-RU" sz="2000" dirty="0" smtClean="0"/>
              <a:t>- параллелограмм (диагонали четырехугольника пересекаются и в точке пересечения делятся пополам). Следовательно, А</a:t>
            </a:r>
            <a:r>
              <a:rPr lang="ru-RU" sz="2000" baseline="-25000" dirty="0" smtClean="0"/>
              <a:t>1</a:t>
            </a:r>
            <a:r>
              <a:rPr lang="ru-RU" sz="2000" dirty="0" smtClean="0"/>
              <a:t>В</a:t>
            </a:r>
            <a:r>
              <a:rPr lang="ru-RU" sz="2000" baseline="-25000" dirty="0" smtClean="0"/>
              <a:t>1</a:t>
            </a:r>
            <a:r>
              <a:rPr lang="ru-RU" sz="2000" dirty="0" smtClean="0"/>
              <a:t>║ А</a:t>
            </a:r>
            <a:r>
              <a:rPr lang="ru-RU" sz="2000" baseline="-25000" dirty="0" smtClean="0"/>
              <a:t>2</a:t>
            </a:r>
            <a:r>
              <a:rPr lang="ru-RU" sz="2000" dirty="0" smtClean="0"/>
              <a:t>В</a:t>
            </a:r>
            <a:r>
              <a:rPr lang="ru-RU" sz="2000" baseline="-25000" dirty="0" smtClean="0"/>
              <a:t>2</a:t>
            </a:r>
            <a:endParaRPr lang="ru-RU" sz="2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dirty="0" smtClean="0"/>
              <a:t> Аналогично А</a:t>
            </a:r>
            <a:r>
              <a:rPr lang="ru-RU" sz="2000" baseline="-25000" dirty="0" smtClean="0"/>
              <a:t>1</a:t>
            </a:r>
            <a:r>
              <a:rPr lang="ru-RU" sz="2000" dirty="0" smtClean="0"/>
              <a:t>А</a:t>
            </a:r>
            <a:r>
              <a:rPr lang="ru-RU" sz="2000" baseline="-25000" dirty="0" smtClean="0"/>
              <a:t>2</a:t>
            </a:r>
            <a:r>
              <a:rPr lang="ru-RU" sz="2000" dirty="0" smtClean="0"/>
              <a:t>, и С</a:t>
            </a:r>
            <a:r>
              <a:rPr lang="ru-RU" sz="2000" baseline="-25000" dirty="0" smtClean="0"/>
              <a:t>1</a:t>
            </a:r>
            <a:r>
              <a:rPr lang="ru-RU" sz="2000" dirty="0" smtClean="0"/>
              <a:t>С</a:t>
            </a:r>
            <a:r>
              <a:rPr lang="ru-RU" sz="2000" baseline="-25000" dirty="0" smtClean="0"/>
              <a:t>2</a:t>
            </a:r>
            <a:r>
              <a:rPr lang="ru-RU" sz="2000" dirty="0" smtClean="0"/>
              <a:t> лежат в одной плоскости. А</a:t>
            </a:r>
            <a:r>
              <a:rPr lang="ru-RU" sz="2000" baseline="-25000" dirty="0" smtClean="0"/>
              <a:t>1</a:t>
            </a:r>
            <a:r>
              <a:rPr lang="ru-RU" sz="2000" dirty="0" smtClean="0"/>
              <a:t>С</a:t>
            </a:r>
            <a:r>
              <a:rPr lang="ru-RU" sz="2000" baseline="-25000" dirty="0" smtClean="0"/>
              <a:t>1</a:t>
            </a:r>
            <a:r>
              <a:rPr lang="ru-RU" sz="2000" dirty="0" smtClean="0"/>
              <a:t>А</a:t>
            </a:r>
            <a:r>
              <a:rPr lang="ru-RU" sz="2000" baseline="-25000" dirty="0" smtClean="0"/>
              <a:t>2</a:t>
            </a:r>
            <a:r>
              <a:rPr lang="ru-RU" sz="2000" dirty="0" smtClean="0"/>
              <a:t>С</a:t>
            </a:r>
            <a:r>
              <a:rPr lang="ru-RU" sz="2000" baseline="-25000" dirty="0" smtClean="0"/>
              <a:t>2</a:t>
            </a:r>
            <a:r>
              <a:rPr lang="ru-RU" sz="2000" dirty="0" smtClean="0"/>
              <a:t> - параллелограмм.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dirty="0" smtClean="0"/>
              <a:t> Отсюда, А</a:t>
            </a:r>
            <a:r>
              <a:rPr lang="ru-RU" sz="2000" baseline="-25000" dirty="0" smtClean="0"/>
              <a:t>1</a:t>
            </a:r>
            <a:r>
              <a:rPr lang="ru-RU" sz="2000" dirty="0" smtClean="0"/>
              <a:t>С</a:t>
            </a:r>
            <a:r>
              <a:rPr lang="ru-RU" sz="2000" baseline="-25000" dirty="0" smtClean="0"/>
              <a:t>1</a:t>
            </a:r>
            <a:r>
              <a:rPr lang="ru-RU" sz="2000" dirty="0" smtClean="0"/>
              <a:t> ║ А</a:t>
            </a:r>
            <a:r>
              <a:rPr lang="ru-RU" sz="2000" baseline="-25000" dirty="0" smtClean="0"/>
              <a:t>2</a:t>
            </a:r>
            <a:r>
              <a:rPr lang="ru-RU" sz="2000" dirty="0" smtClean="0"/>
              <a:t>С</a:t>
            </a:r>
            <a:r>
              <a:rPr lang="ru-RU" sz="2000" baseline="-25000" dirty="0" smtClean="0"/>
              <a:t>2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dirty="0" smtClean="0"/>
              <a:t>А</a:t>
            </a:r>
            <a:r>
              <a:rPr lang="ru-RU" sz="2000" baseline="-25000" dirty="0" smtClean="0"/>
              <a:t>1</a:t>
            </a:r>
            <a:r>
              <a:rPr lang="ru-RU" sz="2000" dirty="0" smtClean="0"/>
              <a:t>В</a:t>
            </a:r>
            <a:r>
              <a:rPr lang="ru-RU" sz="2000" baseline="-25000" dirty="0" smtClean="0"/>
              <a:t>1</a:t>
            </a:r>
            <a:r>
              <a:rPr lang="ru-RU" sz="2000" dirty="0" smtClean="0"/>
              <a:t> ∩ А</a:t>
            </a:r>
            <a:r>
              <a:rPr lang="ru-RU" sz="2000" baseline="-25000" dirty="0" smtClean="0"/>
              <a:t>1</a:t>
            </a:r>
            <a:r>
              <a:rPr lang="ru-RU" sz="2000" dirty="0" smtClean="0"/>
              <a:t>С</a:t>
            </a:r>
            <a:r>
              <a:rPr lang="ru-RU" sz="2000" baseline="-25000" dirty="0" smtClean="0"/>
              <a:t>1</a:t>
            </a:r>
            <a:r>
              <a:rPr lang="ru-RU" sz="2000" dirty="0" smtClean="0"/>
              <a:t> =А</a:t>
            </a:r>
            <a:r>
              <a:rPr lang="ru-RU" sz="2000" baseline="-25000" dirty="0" smtClean="0"/>
              <a:t>1</a:t>
            </a:r>
            <a:r>
              <a:rPr lang="ru-RU" sz="2000" dirty="0" smtClean="0"/>
              <a:t>; А</a:t>
            </a:r>
            <a:r>
              <a:rPr lang="ru-RU" sz="2000" baseline="-25000" dirty="0" smtClean="0"/>
              <a:t>2</a:t>
            </a:r>
            <a:r>
              <a:rPr lang="ru-RU" sz="2000" dirty="0" smtClean="0"/>
              <a:t>В</a:t>
            </a:r>
            <a:r>
              <a:rPr lang="ru-RU" sz="2000" baseline="-25000" dirty="0" smtClean="0"/>
              <a:t>2</a:t>
            </a:r>
            <a:r>
              <a:rPr lang="ru-RU" sz="2000" dirty="0" smtClean="0"/>
              <a:t> ∩ А</a:t>
            </a:r>
            <a:r>
              <a:rPr lang="ru-RU" sz="2000" baseline="-25000" dirty="0" smtClean="0"/>
              <a:t>2</a:t>
            </a:r>
            <a:r>
              <a:rPr lang="ru-RU" sz="2000" dirty="0" smtClean="0"/>
              <a:t>С</a:t>
            </a:r>
            <a:r>
              <a:rPr lang="ru-RU" sz="2000" baseline="-25000" dirty="0" smtClean="0"/>
              <a:t>2</a:t>
            </a:r>
            <a:r>
              <a:rPr lang="ru-RU" sz="2000" dirty="0" smtClean="0"/>
              <a:t> = А</a:t>
            </a:r>
            <a:r>
              <a:rPr lang="ru-RU" sz="2000" baseline="-25000" dirty="0" smtClean="0"/>
              <a:t>2</a:t>
            </a:r>
            <a:r>
              <a:rPr lang="ru-RU" sz="2000" dirty="0" smtClean="0"/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dirty="0" smtClean="0"/>
              <a:t>По признаку параллельности плоскостей А</a:t>
            </a:r>
            <a:r>
              <a:rPr lang="ru-RU" sz="2000" baseline="-25000" dirty="0" smtClean="0"/>
              <a:t>1</a:t>
            </a:r>
            <a:r>
              <a:rPr lang="ru-RU" sz="2000" dirty="0" smtClean="0"/>
              <a:t>В</a:t>
            </a:r>
            <a:r>
              <a:rPr lang="ru-RU" sz="2000" baseline="-25000" dirty="0" smtClean="0"/>
              <a:t>1</a:t>
            </a:r>
            <a:r>
              <a:rPr lang="ru-RU" sz="2000" dirty="0" smtClean="0"/>
              <a:t> С</a:t>
            </a:r>
            <a:r>
              <a:rPr lang="ru-RU" sz="2000" baseline="-25000" dirty="0" smtClean="0"/>
              <a:t>1</a:t>
            </a:r>
            <a:r>
              <a:rPr lang="ru-RU" sz="2000" dirty="0" smtClean="0"/>
              <a:t>║А</a:t>
            </a:r>
            <a:r>
              <a:rPr lang="ru-RU" sz="2000" baseline="-25000" dirty="0" smtClean="0"/>
              <a:t>2</a:t>
            </a:r>
            <a:r>
              <a:rPr lang="ru-RU" sz="2000" dirty="0" smtClean="0"/>
              <a:t>В</a:t>
            </a:r>
            <a:r>
              <a:rPr lang="ru-RU" sz="2000" baseline="-25000" dirty="0" smtClean="0"/>
              <a:t>2</a:t>
            </a:r>
            <a:r>
              <a:rPr lang="ru-RU" sz="2000" dirty="0" smtClean="0"/>
              <a:t>С</a:t>
            </a:r>
            <a:r>
              <a:rPr lang="ru-RU" sz="2000" baseline="-25000" dirty="0" smtClean="0"/>
              <a:t>2</a:t>
            </a:r>
            <a:r>
              <a:rPr lang="ru-RU" sz="2000" dirty="0" smtClean="0"/>
              <a:t>.</a:t>
            </a:r>
          </a:p>
        </p:txBody>
      </p:sp>
      <p:sp>
        <p:nvSpPr>
          <p:cNvPr id="18436" name="Rectangle 23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1400" dirty="0" smtClean="0"/>
          </a:p>
        </p:txBody>
      </p:sp>
      <p:sp>
        <p:nvSpPr>
          <p:cNvPr id="84996" name="Freeform 4"/>
          <p:cNvSpPr>
            <a:spLocks/>
          </p:cNvSpPr>
          <p:nvPr/>
        </p:nvSpPr>
        <p:spPr bwMode="auto">
          <a:xfrm>
            <a:off x="5292725" y="3068638"/>
            <a:ext cx="3089275" cy="2201862"/>
          </a:xfrm>
          <a:custGeom>
            <a:avLst/>
            <a:gdLst>
              <a:gd name="T0" fmla="*/ 0 w 1946"/>
              <a:gd name="T1" fmla="*/ 0 h 1387"/>
              <a:gd name="T2" fmla="*/ 3089275 w 1946"/>
              <a:gd name="T3" fmla="*/ 2201862 h 1387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946" h="1387">
                <a:moveTo>
                  <a:pt x="0" y="0"/>
                </a:moveTo>
                <a:lnTo>
                  <a:pt x="1946" y="1387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diamond" w="med" len="med"/>
            <a:tailEnd type="diamond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4997" name="Text Box 5"/>
          <p:cNvSpPr txBox="1">
            <a:spLocks noChangeArrowheads="1"/>
          </p:cNvSpPr>
          <p:nvPr/>
        </p:nvSpPr>
        <p:spPr bwMode="auto">
          <a:xfrm>
            <a:off x="5076825" y="256540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latin typeface="Times New Roman" pitchFamily="18" charset="0"/>
              </a:rPr>
              <a:t>А</a:t>
            </a:r>
            <a:r>
              <a:rPr lang="ru-RU" sz="2400" b="1" i="1" baseline="-25000">
                <a:latin typeface="Times New Roman" pitchFamily="18" charset="0"/>
              </a:rPr>
              <a:t>1</a:t>
            </a:r>
            <a:endParaRPr lang="ru-RU" sz="2400" b="1" i="1">
              <a:latin typeface="Times New Roman" pitchFamily="18" charset="0"/>
            </a:endParaRPr>
          </a:p>
        </p:txBody>
      </p:sp>
      <p:sp>
        <p:nvSpPr>
          <p:cNvPr id="84998" name="Text Box 6"/>
          <p:cNvSpPr txBox="1">
            <a:spLocks noChangeArrowheads="1"/>
          </p:cNvSpPr>
          <p:nvPr/>
        </p:nvSpPr>
        <p:spPr bwMode="auto">
          <a:xfrm>
            <a:off x="4211638" y="4005263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latin typeface="Times New Roman" pitchFamily="18" charset="0"/>
              </a:rPr>
              <a:t>В</a:t>
            </a:r>
            <a:r>
              <a:rPr lang="ru-RU" sz="2400" b="1" i="1" baseline="-25000">
                <a:latin typeface="Times New Roman" pitchFamily="18" charset="0"/>
              </a:rPr>
              <a:t>1</a:t>
            </a:r>
            <a:endParaRPr lang="ru-RU" sz="2400" b="1" i="1">
              <a:latin typeface="Times New Roman" pitchFamily="18" charset="0"/>
            </a:endParaRPr>
          </a:p>
        </p:txBody>
      </p:sp>
      <p:sp>
        <p:nvSpPr>
          <p:cNvPr id="84999" name="Text Box 7"/>
          <p:cNvSpPr txBox="1">
            <a:spLocks noChangeArrowheads="1"/>
          </p:cNvSpPr>
          <p:nvPr/>
        </p:nvSpPr>
        <p:spPr bwMode="auto">
          <a:xfrm>
            <a:off x="8316913" y="5084763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latin typeface="Times New Roman" pitchFamily="18" charset="0"/>
              </a:rPr>
              <a:t>А</a:t>
            </a:r>
            <a:r>
              <a:rPr lang="ru-RU" sz="2400" b="1" i="1" baseline="-25000">
                <a:latin typeface="Times New Roman" pitchFamily="18" charset="0"/>
              </a:rPr>
              <a:t>2</a:t>
            </a:r>
            <a:endParaRPr lang="ru-RU" sz="2400" b="1" i="1">
              <a:latin typeface="Times New Roman" pitchFamily="18" charset="0"/>
            </a:endParaRPr>
          </a:p>
        </p:txBody>
      </p:sp>
      <p:sp>
        <p:nvSpPr>
          <p:cNvPr id="85000" name="Text Box 8"/>
          <p:cNvSpPr txBox="1">
            <a:spLocks noChangeArrowheads="1"/>
          </p:cNvSpPr>
          <p:nvPr/>
        </p:nvSpPr>
        <p:spPr bwMode="auto">
          <a:xfrm>
            <a:off x="8655050" y="364490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latin typeface="Times New Roman" pitchFamily="18" charset="0"/>
              </a:rPr>
              <a:t>В</a:t>
            </a:r>
            <a:r>
              <a:rPr lang="ru-RU" sz="2400" b="1" i="1" baseline="-25000">
                <a:latin typeface="Times New Roman" pitchFamily="18" charset="0"/>
              </a:rPr>
              <a:t>2</a:t>
            </a:r>
            <a:endParaRPr lang="ru-RU" sz="2400" b="1" i="1">
              <a:latin typeface="Times New Roman" pitchFamily="18" charset="0"/>
            </a:endParaRPr>
          </a:p>
        </p:txBody>
      </p:sp>
      <p:sp>
        <p:nvSpPr>
          <p:cNvPr id="85001" name="Text Box 9"/>
          <p:cNvSpPr txBox="1">
            <a:spLocks noChangeArrowheads="1"/>
          </p:cNvSpPr>
          <p:nvPr/>
        </p:nvSpPr>
        <p:spPr bwMode="auto">
          <a:xfrm>
            <a:off x="5940425" y="5373688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latin typeface="Times New Roman" pitchFamily="18" charset="0"/>
              </a:rPr>
              <a:t>С</a:t>
            </a:r>
            <a:r>
              <a:rPr lang="ru-RU" sz="2400" b="1" i="1" baseline="-25000">
                <a:latin typeface="Times New Roman" pitchFamily="18" charset="0"/>
              </a:rPr>
              <a:t>2</a:t>
            </a:r>
            <a:endParaRPr lang="ru-RU" sz="2400" b="1" i="1">
              <a:latin typeface="Times New Roman" pitchFamily="18" charset="0"/>
            </a:endParaRPr>
          </a:p>
        </p:txBody>
      </p:sp>
      <p:sp>
        <p:nvSpPr>
          <p:cNvPr id="85002" name="Text Box 10"/>
          <p:cNvSpPr txBox="1">
            <a:spLocks noChangeArrowheads="1"/>
          </p:cNvSpPr>
          <p:nvPr/>
        </p:nvSpPr>
        <p:spPr bwMode="auto">
          <a:xfrm>
            <a:off x="7164388" y="2492375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latin typeface="Times New Roman" pitchFamily="18" charset="0"/>
              </a:rPr>
              <a:t>С</a:t>
            </a:r>
            <a:r>
              <a:rPr lang="ru-RU" sz="2400" b="1" i="1" baseline="-25000">
                <a:latin typeface="Times New Roman" pitchFamily="18" charset="0"/>
              </a:rPr>
              <a:t>1</a:t>
            </a:r>
            <a:endParaRPr lang="ru-RU" sz="2400" b="1" i="1">
              <a:latin typeface="Times New Roman" pitchFamily="18" charset="0"/>
            </a:endParaRPr>
          </a:p>
        </p:txBody>
      </p:sp>
      <p:sp>
        <p:nvSpPr>
          <p:cNvPr id="85003" name="Freeform 11"/>
          <p:cNvSpPr>
            <a:spLocks/>
          </p:cNvSpPr>
          <p:nvPr/>
        </p:nvSpPr>
        <p:spPr bwMode="auto">
          <a:xfrm>
            <a:off x="4775200" y="4127500"/>
            <a:ext cx="4102100" cy="76200"/>
          </a:xfrm>
          <a:custGeom>
            <a:avLst/>
            <a:gdLst>
              <a:gd name="T0" fmla="*/ 0 w 2584"/>
              <a:gd name="T1" fmla="*/ 76200 h 48"/>
              <a:gd name="T2" fmla="*/ 4102100 w 2584"/>
              <a:gd name="T3" fmla="*/ 0 h 4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584" h="48">
                <a:moveTo>
                  <a:pt x="0" y="48"/>
                </a:moveTo>
                <a:lnTo>
                  <a:pt x="2584" y="0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diamond" w="med" len="med"/>
            <a:tailEnd type="diamond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5004" name="Freeform 12"/>
          <p:cNvSpPr>
            <a:spLocks/>
          </p:cNvSpPr>
          <p:nvPr/>
        </p:nvSpPr>
        <p:spPr bwMode="auto">
          <a:xfrm>
            <a:off x="6286500" y="2971800"/>
            <a:ext cx="1054100" cy="2413000"/>
          </a:xfrm>
          <a:custGeom>
            <a:avLst/>
            <a:gdLst>
              <a:gd name="T0" fmla="*/ 1054100 w 664"/>
              <a:gd name="T1" fmla="*/ 0 h 1520"/>
              <a:gd name="T2" fmla="*/ 0 w 664"/>
              <a:gd name="T3" fmla="*/ 2413000 h 152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64" h="1520">
                <a:moveTo>
                  <a:pt x="664" y="0"/>
                </a:moveTo>
                <a:lnTo>
                  <a:pt x="0" y="1520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diamond" w="med" len="med"/>
            <a:tailEnd type="diamond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5005" name="Freeform 13"/>
          <p:cNvSpPr>
            <a:spLocks/>
          </p:cNvSpPr>
          <p:nvPr/>
        </p:nvSpPr>
        <p:spPr bwMode="auto">
          <a:xfrm>
            <a:off x="4775200" y="3068638"/>
            <a:ext cx="490538" cy="1135062"/>
          </a:xfrm>
          <a:custGeom>
            <a:avLst/>
            <a:gdLst>
              <a:gd name="T0" fmla="*/ 490538 w 309"/>
              <a:gd name="T1" fmla="*/ 0 h 715"/>
              <a:gd name="T2" fmla="*/ 0 w 309"/>
              <a:gd name="T3" fmla="*/ 1135062 h 71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09" h="715">
                <a:moveTo>
                  <a:pt x="309" y="0"/>
                </a:moveTo>
                <a:lnTo>
                  <a:pt x="0" y="715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5006" name="Freeform 14"/>
          <p:cNvSpPr>
            <a:spLocks/>
          </p:cNvSpPr>
          <p:nvPr/>
        </p:nvSpPr>
        <p:spPr bwMode="auto">
          <a:xfrm>
            <a:off x="8394700" y="4149725"/>
            <a:ext cx="471488" cy="1095375"/>
          </a:xfrm>
          <a:custGeom>
            <a:avLst/>
            <a:gdLst>
              <a:gd name="T0" fmla="*/ 471488 w 297"/>
              <a:gd name="T1" fmla="*/ 0 h 690"/>
              <a:gd name="T2" fmla="*/ 0 w 297"/>
              <a:gd name="T3" fmla="*/ 1095375 h 69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97" h="690">
                <a:moveTo>
                  <a:pt x="297" y="0"/>
                </a:moveTo>
                <a:lnTo>
                  <a:pt x="0" y="690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5007" name="Text Box 15"/>
          <p:cNvSpPr txBox="1">
            <a:spLocks noChangeArrowheads="1"/>
          </p:cNvSpPr>
          <p:nvPr/>
        </p:nvSpPr>
        <p:spPr bwMode="auto">
          <a:xfrm>
            <a:off x="6516688" y="364490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latin typeface="Times New Roman" pitchFamily="18" charset="0"/>
              </a:rPr>
              <a:t>О</a:t>
            </a:r>
          </a:p>
        </p:txBody>
      </p:sp>
      <p:sp>
        <p:nvSpPr>
          <p:cNvPr id="85008" name="Freeform 16"/>
          <p:cNvSpPr>
            <a:spLocks/>
          </p:cNvSpPr>
          <p:nvPr/>
        </p:nvSpPr>
        <p:spPr bwMode="auto">
          <a:xfrm>
            <a:off x="5295900" y="2984500"/>
            <a:ext cx="2032000" cy="63500"/>
          </a:xfrm>
          <a:custGeom>
            <a:avLst/>
            <a:gdLst>
              <a:gd name="T0" fmla="*/ 0 w 1280"/>
              <a:gd name="T1" fmla="*/ 63500 h 40"/>
              <a:gd name="T2" fmla="*/ 2032000 w 1280"/>
              <a:gd name="T3" fmla="*/ 0 h 4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280" h="40">
                <a:moveTo>
                  <a:pt x="0" y="40"/>
                </a:moveTo>
                <a:lnTo>
                  <a:pt x="1280" y="0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diamond" w="med" len="med"/>
            <a:tailEnd type="diamond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5009" name="Freeform 17"/>
          <p:cNvSpPr>
            <a:spLocks/>
          </p:cNvSpPr>
          <p:nvPr/>
        </p:nvSpPr>
        <p:spPr bwMode="auto">
          <a:xfrm>
            <a:off x="6286500" y="5270500"/>
            <a:ext cx="2095500" cy="114300"/>
          </a:xfrm>
          <a:custGeom>
            <a:avLst/>
            <a:gdLst>
              <a:gd name="T0" fmla="*/ 0 w 1320"/>
              <a:gd name="T1" fmla="*/ 114300 h 72"/>
              <a:gd name="T2" fmla="*/ 2095500 w 1320"/>
              <a:gd name="T3" fmla="*/ 0 h 7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320" h="72">
                <a:moveTo>
                  <a:pt x="0" y="72"/>
                </a:moveTo>
                <a:lnTo>
                  <a:pt x="1320" y="0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diamond" w="med" len="med"/>
            <a:tailEnd type="diamond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5010" name="Freeform 18"/>
          <p:cNvSpPr>
            <a:spLocks/>
          </p:cNvSpPr>
          <p:nvPr/>
        </p:nvSpPr>
        <p:spPr bwMode="auto">
          <a:xfrm>
            <a:off x="4787900" y="2984500"/>
            <a:ext cx="2527300" cy="1193800"/>
          </a:xfrm>
          <a:custGeom>
            <a:avLst/>
            <a:gdLst>
              <a:gd name="T0" fmla="*/ 2514600 w 1592"/>
              <a:gd name="T1" fmla="*/ 12700 h 752"/>
              <a:gd name="T2" fmla="*/ 0 w 1592"/>
              <a:gd name="T3" fmla="*/ 1193800 h 752"/>
              <a:gd name="T4" fmla="*/ 495300 w 1592"/>
              <a:gd name="T5" fmla="*/ 50800 h 752"/>
              <a:gd name="T6" fmla="*/ 2527300 w 1592"/>
              <a:gd name="T7" fmla="*/ 0 h 75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592" h="752">
                <a:moveTo>
                  <a:pt x="1584" y="8"/>
                </a:moveTo>
                <a:lnTo>
                  <a:pt x="0" y="752"/>
                </a:lnTo>
                <a:lnTo>
                  <a:pt x="312" y="32"/>
                </a:lnTo>
                <a:lnTo>
                  <a:pt x="1592" y="0"/>
                </a:lnTo>
              </a:path>
            </a:pathLst>
          </a:custGeom>
          <a:solidFill>
            <a:srgbClr val="FFFF00"/>
          </a:solidFill>
          <a:ln w="9525">
            <a:solidFill>
              <a:srgbClr val="FFFF00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5011" name="Freeform 19"/>
          <p:cNvSpPr>
            <a:spLocks/>
          </p:cNvSpPr>
          <p:nvPr/>
        </p:nvSpPr>
        <p:spPr bwMode="auto">
          <a:xfrm>
            <a:off x="6299200" y="4127500"/>
            <a:ext cx="2590800" cy="1244600"/>
          </a:xfrm>
          <a:custGeom>
            <a:avLst/>
            <a:gdLst>
              <a:gd name="T0" fmla="*/ 2082800 w 1632"/>
              <a:gd name="T1" fmla="*/ 1143000 h 784"/>
              <a:gd name="T2" fmla="*/ 0 w 1632"/>
              <a:gd name="T3" fmla="*/ 1244600 h 784"/>
              <a:gd name="T4" fmla="*/ 2590800 w 1632"/>
              <a:gd name="T5" fmla="*/ 0 h 78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32" h="784">
                <a:moveTo>
                  <a:pt x="1312" y="720"/>
                </a:moveTo>
                <a:lnTo>
                  <a:pt x="0" y="784"/>
                </a:lnTo>
                <a:lnTo>
                  <a:pt x="1632" y="0"/>
                </a:lnTo>
              </a:path>
            </a:pathLst>
          </a:custGeom>
          <a:solidFill>
            <a:srgbClr val="CC99FF"/>
          </a:solidFill>
          <a:ln w="9525">
            <a:solidFill>
              <a:srgbClr val="CC99FF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5012" name="Freeform 20"/>
          <p:cNvSpPr>
            <a:spLocks/>
          </p:cNvSpPr>
          <p:nvPr/>
        </p:nvSpPr>
        <p:spPr bwMode="auto">
          <a:xfrm>
            <a:off x="6819900" y="4152900"/>
            <a:ext cx="1587500" cy="1143000"/>
          </a:xfrm>
          <a:custGeom>
            <a:avLst/>
            <a:gdLst>
              <a:gd name="T0" fmla="*/ 0 w 1000"/>
              <a:gd name="T1" fmla="*/ 0 h 720"/>
              <a:gd name="T2" fmla="*/ 1587500 w 1000"/>
              <a:gd name="T3" fmla="*/ 1143000 h 72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000" h="720">
                <a:moveTo>
                  <a:pt x="0" y="0"/>
                </a:moveTo>
                <a:lnTo>
                  <a:pt x="1000" y="720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diamond" w="med" len="med"/>
            <a:tailEnd type="diamond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4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4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1000"/>
                                        <p:tgtEl>
                                          <p:spTgt spid="84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85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49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49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4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49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49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4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1000"/>
                                        <p:tgtEl>
                                          <p:spTgt spid="85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49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49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4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50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50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5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1000"/>
                                        <p:tgtEl>
                                          <p:spTgt spid="85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50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50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85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50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50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85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850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850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85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6" dur="1000"/>
                                        <p:tgtEl>
                                          <p:spTgt spid="85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0" dur="1000"/>
                                        <p:tgtEl>
                                          <p:spTgt spid="85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4" dur="1000"/>
                                        <p:tgtEl>
                                          <p:spTgt spid="85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8" dur="1000"/>
                                        <p:tgtEl>
                                          <p:spTgt spid="85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0" presetID="18" presetClass="entr" presetSubtype="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2" dur="1000"/>
                                        <p:tgtEl>
                                          <p:spTgt spid="85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2000"/>
                                        <p:tgtEl>
                                          <p:spTgt spid="85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2000"/>
                                        <p:tgtEl>
                                          <p:spTgt spid="85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1000"/>
                                        <p:tgtEl>
                                          <p:spTgt spid="850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5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1000"/>
                                        <p:tgtEl>
                                          <p:spTgt spid="850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5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3000" fill="hold"/>
                                        <p:tgtEl>
                                          <p:spTgt spid="850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3000" fill="hold"/>
                                        <p:tgtEl>
                                          <p:spTgt spid="850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3000" fill="hold"/>
                                        <p:tgtEl>
                                          <p:spTgt spid="850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3000" fill="hold"/>
                                        <p:tgtEl>
                                          <p:spTgt spid="850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3000" fill="hold"/>
                                        <p:tgtEl>
                                          <p:spTgt spid="850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3000" fill="hold"/>
                                        <p:tgtEl>
                                          <p:spTgt spid="850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3000" fill="hold"/>
                                        <p:tgtEl>
                                          <p:spTgt spid="850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3000" fill="hold"/>
                                        <p:tgtEl>
                                          <p:spTgt spid="850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3000" fill="hold"/>
                                        <p:tgtEl>
                                          <p:spTgt spid="850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3000" fill="hold"/>
                                        <p:tgtEl>
                                          <p:spTgt spid="850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3000" fill="hold"/>
                                        <p:tgtEl>
                                          <p:spTgt spid="850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3000" fill="hold"/>
                                        <p:tgtEl>
                                          <p:spTgt spid="850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3000" fill="hold"/>
                                        <p:tgtEl>
                                          <p:spTgt spid="850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3000" fill="hold"/>
                                        <p:tgtEl>
                                          <p:spTgt spid="850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4" grpId="0"/>
      <p:bldP spid="84996" grpId="0" animBg="1"/>
      <p:bldP spid="84997" grpId="0"/>
      <p:bldP spid="84998" grpId="0"/>
      <p:bldP spid="84999" grpId="0"/>
      <p:bldP spid="85000" grpId="0"/>
      <p:bldP spid="85001" grpId="0"/>
      <p:bldP spid="85002" grpId="0"/>
      <p:bldP spid="85003" grpId="0" animBg="1"/>
      <p:bldP spid="85004" grpId="0" animBg="1"/>
      <p:bldP spid="85005" grpId="0" animBg="1"/>
      <p:bldP spid="85006" grpId="0" animBg="1"/>
      <p:bldP spid="85007" grpId="0"/>
      <p:bldP spid="85008" grpId="0" animBg="1"/>
      <p:bldP spid="85009" grpId="0" animBg="1"/>
      <p:bldP spid="85010" grpId="0" animBg="1"/>
      <p:bldP spid="85010" grpId="1" animBg="1"/>
      <p:bldP spid="85011" grpId="0" animBg="1"/>
      <p:bldP spid="85011" grpId="1" animBg="1"/>
      <p:bldP spid="85012" grpId="0" animBg="1"/>
      <p:bldP spid="85012" grpId="1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728</TotalTime>
  <Words>938</Words>
  <Application>Microsoft Office PowerPoint</Application>
  <PresentationFormat>Экран (4:3)</PresentationFormat>
  <Paragraphs>146</Paragraphs>
  <Slides>15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Тема Office</vt:lpstr>
      <vt:lpstr>Диаграмма</vt:lpstr>
      <vt:lpstr>Параллельность плоскостей</vt:lpstr>
      <vt:lpstr>Определение.     Две  плоскости  называются параллельными,  если  они  не  пересекаются.</vt:lpstr>
      <vt:lpstr>Признак параллельности плоскостей Теорема.     Если  две  пересекающиеся  прямые  одной  плоскости  соответственно  параллельны  двум  прямым  другой  плоскости,  то  эти  плоскости  параллельны.</vt:lpstr>
      <vt:lpstr>Доказательство от противного</vt:lpstr>
      <vt:lpstr>Какие теоремы мы использовали при доказательстве признака?</vt:lpstr>
      <vt:lpstr>Свойства параллельных плоскостей</vt:lpstr>
      <vt:lpstr>Задача № 51. (еще  один  признак параллельности) Докажите, что плоскости α и β параллельны, если две пересекающиеся прямые  т и n плоскости α параллельны плоскости β.</vt:lpstr>
      <vt:lpstr>Задача № 53.</vt:lpstr>
      <vt:lpstr>Задача № 53. </vt:lpstr>
      <vt:lpstr>Задача № 54.</vt:lpstr>
      <vt:lpstr>Слайд 11</vt:lpstr>
      <vt:lpstr>Слайд 12</vt:lpstr>
      <vt:lpstr>Слайд 13</vt:lpstr>
      <vt:lpstr>Слайд 14</vt:lpstr>
      <vt:lpstr>Слайд 15</vt:lpstr>
    </vt:vector>
  </TitlesOfParts>
  <Company>ГОУ Гимназия №1579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геометрии в 10 классе по теме «Параллельность плоскостей»</dc:title>
  <dc:creator>e.yagodkina</dc:creator>
  <cp:lastModifiedBy>SERGEY</cp:lastModifiedBy>
  <cp:revision>30</cp:revision>
  <dcterms:created xsi:type="dcterms:W3CDTF">2010-11-25T07:12:42Z</dcterms:created>
  <dcterms:modified xsi:type="dcterms:W3CDTF">2020-11-01T15:24:04Z</dcterms:modified>
</cp:coreProperties>
</file>