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805" r:id="rId9"/>
  </p:sldMasterIdLst>
  <p:notesMasterIdLst>
    <p:notesMasterId r:id="rId47"/>
  </p:notesMasterIdLst>
  <p:sldIdLst>
    <p:sldId id="583" r:id="rId10"/>
    <p:sldId id="595" r:id="rId11"/>
    <p:sldId id="587" r:id="rId12"/>
    <p:sldId id="589" r:id="rId13"/>
    <p:sldId id="591" r:id="rId14"/>
    <p:sldId id="593" r:id="rId15"/>
    <p:sldId id="597" r:id="rId16"/>
    <p:sldId id="598" r:id="rId17"/>
    <p:sldId id="600" r:id="rId18"/>
    <p:sldId id="602" r:id="rId19"/>
    <p:sldId id="604" r:id="rId20"/>
    <p:sldId id="605" r:id="rId21"/>
    <p:sldId id="606" r:id="rId22"/>
    <p:sldId id="607" r:id="rId23"/>
    <p:sldId id="608" r:id="rId24"/>
    <p:sldId id="571" r:id="rId25"/>
    <p:sldId id="617" r:id="rId26"/>
    <p:sldId id="619" r:id="rId27"/>
    <p:sldId id="620" r:id="rId28"/>
    <p:sldId id="556" r:id="rId29"/>
    <p:sldId id="557" r:id="rId30"/>
    <p:sldId id="558" r:id="rId31"/>
    <p:sldId id="559" r:id="rId32"/>
    <p:sldId id="560" r:id="rId33"/>
    <p:sldId id="566" r:id="rId34"/>
    <p:sldId id="561" r:id="rId35"/>
    <p:sldId id="563" r:id="rId36"/>
    <p:sldId id="562" r:id="rId37"/>
    <p:sldId id="564" r:id="rId38"/>
    <p:sldId id="609" r:id="rId39"/>
    <p:sldId id="610" r:id="rId40"/>
    <p:sldId id="611" r:id="rId41"/>
    <p:sldId id="612" r:id="rId42"/>
    <p:sldId id="613" r:id="rId43"/>
    <p:sldId id="614" r:id="rId44"/>
    <p:sldId id="615" r:id="rId45"/>
    <p:sldId id="616" r:id="rId46"/>
  </p:sldIdLst>
  <p:sldSz cx="9144000" cy="5143500" type="screen16x9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28282"/>
    <a:srgbClr val="515151"/>
    <a:srgbClr val="44484E"/>
    <a:srgbClr val="1C293A"/>
    <a:srgbClr val="F0F1C7"/>
    <a:srgbClr val="FFFF99"/>
    <a:srgbClr val="DC5270"/>
    <a:srgbClr val="FF5050"/>
    <a:srgbClr val="5A8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1" autoAdjust="0"/>
    <p:restoredTop sz="95712" autoAdjust="0"/>
  </p:normalViewPr>
  <p:slideViewPr>
    <p:cSldViewPr>
      <p:cViewPr varScale="1">
        <p:scale>
          <a:sx n="147" d="100"/>
          <a:sy n="147" d="100"/>
        </p:scale>
        <p:origin x="594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B4DF7E7-6553-430A-BE0A-CCE222E8A2A0}" type="datetimeFigureOut">
              <a:rPr lang="ru-RU"/>
              <a:pPr>
                <a:defRPr/>
              </a:pPr>
              <a:t>22.11.2024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44FCB29-2B43-446C-9F47-1D4652B22B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257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4FCB29-2B43-446C-9F47-1D4652B22B0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839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4FCB29-2B43-446C-9F47-1D4652B22B0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7237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4FCB29-2B43-446C-9F47-1D4652B22B0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0236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4FCB29-2B43-446C-9F47-1D4652B22B0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8724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4FCB29-2B43-446C-9F47-1D4652B22B0E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8846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4FCB29-2B43-446C-9F47-1D4652B22B0E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306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44FCB29-2B43-446C-9F47-1D4652B22B0E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990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4FCB29-2B43-446C-9F47-1D4652B22B0E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2151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3DB40-77F3-4905-8AAB-BCEB7A623F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6234F-0E5B-4EBC-800B-95C834D0FD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77050" y="205980"/>
            <a:ext cx="180975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47800" y="205980"/>
            <a:ext cx="527685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D35B4-6E39-4E65-8E57-2917A13156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9106A-59C5-4298-972A-250200F27C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C0222-494F-46A5-ABD1-7197EE53C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B4577-A9CE-4FB2-88BB-CB15010A89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400301"/>
            <a:ext cx="4038600" cy="19657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00301"/>
            <a:ext cx="4038600" cy="19657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E6A3F-959F-4CF2-9927-DB39892B84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14A8E-1465-4C8B-A93B-4445D42F0F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1EE70-AD40-44F4-A9BD-65F0D5FFBE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75EA1-046A-4F4E-8C4C-262E97D213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65D96-775A-46AC-9255-E363410B02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B1142-917B-4B20-B20A-F4DDBBAC8F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D2AE3-7FE6-4393-B7E5-D610BAAB92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15AAB-DD0D-4F32-AF4A-3F17DEA554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57350"/>
            <a:ext cx="2057400" cy="270867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57350"/>
            <a:ext cx="6019800" cy="270867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2BF01-8BA3-48BC-867F-AA87CD7C38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B1BE6-9E49-4D61-BCB8-62AD4522AD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925F8-57A1-4AF8-8155-3F1B6EFDE9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BF2C5-A32B-4FED-BDFA-C3D542CECB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DED5D-DE5C-4BCE-9F8F-DD2360148A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89BC6-AE82-4B03-83B2-B9435A4574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D0BAC-C1DF-484A-B65E-22D93D2879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CDEF9-6009-4EAC-8DD0-AC423D7281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A222E-88BE-4712-9273-6DC329FB15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39E75-F958-495E-9577-E87BF2F941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EFF55-B548-4078-BD97-B95E43E981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DF0B8-00AC-48AC-BBB9-4A6F66A1CD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74783-0527-496D-BF30-C02DDA91FB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E1577-D44A-4F15-A593-2C304DDCA6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B18A-B07C-46A5-B89E-EB28DCA631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A7130-F162-4AF9-974E-3CEF510931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47800" y="1200151"/>
            <a:ext cx="35433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0" y="1200151"/>
            <a:ext cx="35433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1DB65-72FF-4A51-B487-B2B7BDB033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42DEB-87DB-406D-AF88-288CE3A64B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01879-105F-4B26-85FB-FA2EF04216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47800" y="1200151"/>
            <a:ext cx="35433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0" y="1200151"/>
            <a:ext cx="35433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AECA9-721C-4A58-849A-6B8FEB0451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1F5DA-425A-4464-9D02-9BD4ED1DE3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8F974-F904-4FCE-B10F-6D05AE4F4D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C638F-2A7C-43AA-82AD-2104F3A7C1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F265A-AD80-4A4F-8673-B9EE7861AF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77050" y="205980"/>
            <a:ext cx="180975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47800" y="205980"/>
            <a:ext cx="527685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AA1A7-0879-40AB-84DF-6BF75AEEF2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0A1C4-3207-4927-A39A-66756DF0C9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7B780-DEEF-4505-9187-BDC038D9FB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247FF-CADD-4B13-94D5-12F2EAB93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400301"/>
            <a:ext cx="4038600" cy="19657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00301"/>
            <a:ext cx="4038600" cy="19657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07D4D-9B01-4A9E-BB24-63A21D055A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393BC-F8A6-4EF0-8D17-8232D0DA41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C2D58-8212-4067-AEAE-9502940C85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5BA8F-F323-4542-A4EC-48DA0D70AD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C6417-18A7-4E01-999C-573A0C3A77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508C0-79E9-4106-A505-F6E3EFE488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9320E-7812-41FD-99BA-A47BDC2DBA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003AB-A131-433C-8DC9-4BFA81A69C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57350"/>
            <a:ext cx="2057400" cy="270867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57350"/>
            <a:ext cx="6019800" cy="270867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16505-ABD4-4280-881B-EA13984203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2A922-9A90-42C1-BFD2-BBE78021D9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131D2-CBAB-41ED-A391-B2ABE8286A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1F270-F9B7-4FB5-BD9B-BDBBD82E73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BCD77-23DC-4B1B-9BA2-323C96B674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DA6E8-4679-40D2-AA4E-DD715BD08C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5952F-13F6-44AE-BE55-F5626EF81E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6EB4A-A5BD-45AD-B088-A5B4C3A0F8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7A198-290F-431B-86C4-BE380A4F57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9FF6D-449E-444E-A89B-8156FCBF2E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29A9F-9762-45A0-9397-754C88D43D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12AC7-0119-41B7-9F33-5A210F4E60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B2099-B9BC-48DB-8A17-009D5EE2DA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631F9-BBE8-4454-AE8A-D9DBE70C69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7B813-8446-453E-97C3-346BDBFFC3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8A320-B669-437B-9ABE-A27E310955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C4DE8-68E0-4E4E-965E-20ADE76F35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47800" y="1200151"/>
            <a:ext cx="35433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0" y="1200151"/>
            <a:ext cx="35433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09D9B-B1CA-4D8F-83E5-407926233E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D9809-597F-47ED-886A-60AAD66250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E6F59-22FF-47B1-8FE0-CC43E17A19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4032C-8BD3-463D-AB43-9D37F449F1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C8A77-8942-4018-B1B0-6A9F4FBEEF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C1AB9-CAB2-4AC9-AC19-9357B21A97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AE780-A580-439D-8D2F-D1FD99E574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77050" y="205980"/>
            <a:ext cx="180975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47800" y="205980"/>
            <a:ext cx="527685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73116-F47B-4AB3-8542-2780C97EB3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10B61-2A41-41C7-B054-798DFF6F8C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90E15-6F5F-4C1D-BC74-96E5F53842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5FF9F-7920-40F4-99E0-C509A6A961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E2BB7-DF1F-46BC-AD7E-5273F7B8E8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400301"/>
            <a:ext cx="4038600" cy="19657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00301"/>
            <a:ext cx="4038600" cy="19657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7A03E-94C9-47F3-92B0-02CA8E6CF0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54BFE-7340-48A4-800E-08DE041586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F8F94-63CB-49D9-8CEE-E0E4063BF6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6E2BE-D47E-43B7-8125-7365DD1C1B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B288C-0620-43FF-BD64-0799FA4AD2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A902A-03AE-4759-A5FB-7C75C5C512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FFC63-E81B-4A6D-99EA-FFF4FA4C6A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57350"/>
            <a:ext cx="2057400" cy="270867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57350"/>
            <a:ext cx="6019800" cy="270867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EDFC9-9346-4F12-B49B-7F2E649018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10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4E1577-D44A-4F15-A593-2C304DDCA6B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4" y="2349219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EE7E2-4753-4724-9150-32EA62DC62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A4B18A-B07C-46A5-B89E-EB28DCA6313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7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A7130-F162-4AF9-974E-3CEF5109317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F1DB65-72FF-4A51-B487-B2B7BDB0333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E42DEB-87DB-406D-AF88-288CE3A64B9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01879-105F-4B26-85FB-FA2EF042164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1F5DA-425A-4464-9D02-9BD4ED1DE3D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8" y="548641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2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28F974-F904-4FCE-B10F-6D05AE4F4DE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1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AC638F-2A7C-43AA-82AD-2104F3A7C1C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F265A-AD80-4A4F-8673-B9EE7861AF8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6" y="548641"/>
            <a:ext cx="4829287" cy="367104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AA1A7-0879-40AB-84DF-6BF75AEEF2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70000"/>
                <a:lumOff val="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06375"/>
            <a:ext cx="7239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200157"/>
            <a:ext cx="72390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20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6257735-5AA3-496D-83A8-A79BDCB036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6" r:id="rId2"/>
    <p:sldLayoutId id="2147483665" r:id="rId3"/>
    <p:sldLayoutId id="2147483664" r:id="rId4"/>
    <p:sldLayoutId id="2147483663" r:id="rId5"/>
    <p:sldLayoutId id="2147483662" r:id="rId6"/>
    <p:sldLayoutId id="2147483661" r:id="rId7"/>
    <p:sldLayoutId id="2147483660" r:id="rId8"/>
    <p:sldLayoutId id="2147483659" r:id="rId9"/>
    <p:sldLayoutId id="2147483658" r:id="rId10"/>
    <p:sldLayoutId id="21474836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70000"/>
                <a:lumOff val="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5735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00307"/>
            <a:ext cx="822960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20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7576D9E-414E-4F1E-90EB-BBD59A6565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70000"/>
                <a:lumOff val="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7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20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8C1C61B-51C0-4910-94BF-ED58C6F8D6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  <p:sldLayoutId id="2147483688" r:id="rId2"/>
    <p:sldLayoutId id="2147483687" r:id="rId3"/>
    <p:sldLayoutId id="2147483686" r:id="rId4"/>
    <p:sldLayoutId id="2147483685" r:id="rId5"/>
    <p:sldLayoutId id="2147483684" r:id="rId6"/>
    <p:sldLayoutId id="2147483683" r:id="rId7"/>
    <p:sldLayoutId id="2147483682" r:id="rId8"/>
    <p:sldLayoutId id="2147483681" r:id="rId9"/>
    <p:sldLayoutId id="2147483680" r:id="rId10"/>
    <p:sldLayoutId id="214748367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70000"/>
                <a:lumOff val="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06375"/>
            <a:ext cx="7239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200157"/>
            <a:ext cx="72390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20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DE37BB5-BA3C-45F3-8AA6-5734F7441A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9" r:id="rId2"/>
    <p:sldLayoutId id="2147483698" r:id="rId3"/>
    <p:sldLayoutId id="2147483697" r:id="rId4"/>
    <p:sldLayoutId id="2147483696" r:id="rId5"/>
    <p:sldLayoutId id="2147483695" r:id="rId6"/>
    <p:sldLayoutId id="2147483694" r:id="rId7"/>
    <p:sldLayoutId id="2147483693" r:id="rId8"/>
    <p:sldLayoutId id="2147483692" r:id="rId9"/>
    <p:sldLayoutId id="2147483691" r:id="rId10"/>
    <p:sldLayoutId id="214748369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70000"/>
                <a:lumOff val="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5735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00307"/>
            <a:ext cx="822960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20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3A875B1-43C5-4C9D-A7FE-70BA6E54036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0" r:id="rId2"/>
    <p:sldLayoutId id="2147483709" r:id="rId3"/>
    <p:sldLayoutId id="2147483708" r:id="rId4"/>
    <p:sldLayoutId id="2147483707" r:id="rId5"/>
    <p:sldLayoutId id="2147483706" r:id="rId6"/>
    <p:sldLayoutId id="2147483705" r:id="rId7"/>
    <p:sldLayoutId id="2147483704" r:id="rId8"/>
    <p:sldLayoutId id="2147483703" r:id="rId9"/>
    <p:sldLayoutId id="2147483702" r:id="rId10"/>
    <p:sldLayoutId id="214748370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70000"/>
                <a:lumOff val="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7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20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398FF7F-7FAB-47D1-92BD-E0FD663FAE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20" r:id="rId3"/>
    <p:sldLayoutId id="2147483719" r:id="rId4"/>
    <p:sldLayoutId id="2147483718" r:id="rId5"/>
    <p:sldLayoutId id="2147483717" r:id="rId6"/>
    <p:sldLayoutId id="2147483716" r:id="rId7"/>
    <p:sldLayoutId id="2147483715" r:id="rId8"/>
    <p:sldLayoutId id="2147483714" r:id="rId9"/>
    <p:sldLayoutId id="2147483713" r:id="rId10"/>
    <p:sldLayoutId id="214748371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70000"/>
                <a:lumOff val="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06375"/>
            <a:ext cx="7239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200157"/>
            <a:ext cx="72390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20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7C692DB-4781-4188-915D-DDF0E8640E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2" r:id="rId2"/>
    <p:sldLayoutId id="2147483731" r:id="rId3"/>
    <p:sldLayoutId id="2147483730" r:id="rId4"/>
    <p:sldLayoutId id="2147483729" r:id="rId5"/>
    <p:sldLayoutId id="2147483728" r:id="rId6"/>
    <p:sldLayoutId id="2147483727" r:id="rId7"/>
    <p:sldLayoutId id="2147483726" r:id="rId8"/>
    <p:sldLayoutId id="2147483725" r:id="rId9"/>
    <p:sldLayoutId id="2147483724" r:id="rId10"/>
    <p:sldLayoutId id="214748372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70000"/>
                <a:lumOff val="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5735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00307"/>
            <a:ext cx="822960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20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20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8C08F12-A035-4E9A-94BF-B3F4B3F5B8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3" r:id="rId2"/>
    <p:sldLayoutId id="2147483742" r:id="rId3"/>
    <p:sldLayoutId id="2147483741" r:id="rId4"/>
    <p:sldLayoutId id="2147483740" r:id="rId5"/>
    <p:sldLayoutId id="2147483739" r:id="rId6"/>
    <p:sldLayoutId id="2147483738" r:id="rId7"/>
    <p:sldLayoutId id="2147483737" r:id="rId8"/>
    <p:sldLayoutId id="2147483736" r:id="rId9"/>
    <p:sldLayoutId id="2147483735" r:id="rId10"/>
    <p:sldLayoutId id="214748373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70000"/>
                <a:lumOff val="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6257735-5AA3-496D-83A8-A79BDCB0368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5.png"/><Relationship Id="rId5" Type="http://schemas.openxmlformats.org/officeDocument/2006/relationships/image" Target="../media/image48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49.png"/><Relationship Id="rId5" Type="http://schemas.openxmlformats.org/officeDocument/2006/relationships/image" Target="../media/image5.png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5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microsoft.com/office/2007/relationships/hdphoto" Target="../media/hdphoto4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5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7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4people@grfc.ru" TargetMode="External"/><Relationship Id="rId2" Type="http://schemas.openxmlformats.org/officeDocument/2006/relationships/hyperlink" Target="mailto:4people.grfc.ru" TargetMode="External"/><Relationship Id="rId1" Type="http://schemas.openxmlformats.org/officeDocument/2006/relationships/slideLayout" Target="../slideLayouts/slideLayout89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12" Type="http://schemas.microsoft.com/office/2007/relationships/hdphoto" Target="../media/hdphoto8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5.xml"/><Relationship Id="rId6" Type="http://schemas.microsoft.com/office/2007/relationships/hdphoto" Target="../media/hdphoto5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microsoft.com/office/2007/relationships/hdphoto" Target="../media/hdphoto7.wdp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microsoft.com/office/2007/relationships/hdphoto" Target="../media/hdphoto10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15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355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13181"/>
            <a:ext cx="1728192" cy="79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0" y="3435846"/>
            <a:ext cx="9144000" cy="0"/>
          </a:xfrm>
          <a:prstGeom prst="line">
            <a:avLst/>
          </a:prstGeom>
          <a:ln w="10795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4897422"/>
            <a:ext cx="9144000" cy="0"/>
          </a:xfrm>
          <a:prstGeom prst="line">
            <a:avLst/>
          </a:prstGeom>
          <a:ln w="4445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9525" y="4563280"/>
            <a:ext cx="9144000" cy="43204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МВД по Республике Бурятия</a:t>
            </a:r>
          </a:p>
        </p:txBody>
      </p:sp>
      <p:pic>
        <p:nvPicPr>
          <p:cNvPr id="12" name="Picture 2" descr="C:\Мои документы\Личное\Коллегии\2009\1 полугодие\Оформление\Заготовки\Карта Бурятии белая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965" y="4596335"/>
            <a:ext cx="714380" cy="49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3023" y="1813320"/>
            <a:ext cx="9217023" cy="136815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500" dirty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СПОСОБЫ МОШЕННИЧЕСТВА И ЗАЩИТА ОТ НИХ</a:t>
            </a:r>
          </a:p>
        </p:txBody>
      </p:sp>
      <p:sp>
        <p:nvSpPr>
          <p:cNvPr id="13" name="Подзаголовок 7">
            <a:extLst>
              <a:ext uri="{FF2B5EF4-FFF2-40B4-BE49-F238E27FC236}">
                <a16:creationId xmlns:a16="http://schemas.microsoft.com/office/drawing/2014/main" xmlns="" id="{6B694B91-D5FE-4608-B2EF-D36A02F668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3494" y="3902448"/>
            <a:ext cx="7283002" cy="69388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/>
              <a:t>полковник полиции</a:t>
            </a:r>
            <a:br>
              <a:rPr lang="ru-RU" dirty="0"/>
            </a:br>
            <a:r>
              <a:rPr lang="ru-RU" dirty="0" err="1"/>
              <a:t>Базаржапов</a:t>
            </a:r>
            <a:r>
              <a:rPr lang="ru-RU" dirty="0"/>
              <a:t> </a:t>
            </a:r>
            <a:r>
              <a:rPr lang="ru-RU" dirty="0" err="1"/>
              <a:t>Бато</a:t>
            </a:r>
            <a:r>
              <a:rPr lang="ru-RU" dirty="0"/>
              <a:t> </a:t>
            </a:r>
            <a:r>
              <a:rPr lang="ru-RU" dirty="0" err="1"/>
              <a:t>Баторович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24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9875"/>
            <a:ext cx="9144000" cy="857250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настроить двухфакторную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аутентификацию в </a:t>
            </a:r>
            <a:r>
              <a:rPr lang="en-US" sz="2800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WhatsApp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1428742"/>
            <a:ext cx="9144000" cy="37147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                                                                                                             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4897422"/>
            <a:ext cx="9144000" cy="0"/>
          </a:xfrm>
          <a:prstGeom prst="line">
            <a:avLst/>
          </a:prstGeom>
          <a:ln w="4445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-9525" y="4563280"/>
            <a:ext cx="9144000" cy="43204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МВД по Республике Бурятия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-9525" y="915566"/>
            <a:ext cx="9144000" cy="0"/>
          </a:xfrm>
          <a:prstGeom prst="line">
            <a:avLst/>
          </a:prstGeom>
          <a:ln w="10795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photo_2024-11-07_21-59-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44" y="944514"/>
            <a:ext cx="1901417" cy="37140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2" descr="C:\Мои документы\Личное\Коллегии\2009\1 полугодие\Оформление\Заготовки\Карта Бурятии белая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672" y="4644180"/>
            <a:ext cx="714380" cy="49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photo_2024-11-07_21-59-46 (2).jpg"/>
          <p:cNvPicPr>
            <a:picLocks noChangeAspect="1"/>
          </p:cNvPicPr>
          <p:nvPr/>
        </p:nvPicPr>
        <p:blipFill rotWithShape="1">
          <a:blip r:embed="rId4"/>
          <a:srcRect r="3846" b="3650"/>
          <a:stretch/>
        </p:blipFill>
        <p:spPr>
          <a:xfrm>
            <a:off x="2195736" y="941883"/>
            <a:ext cx="1868388" cy="370946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2" name="Рисунок 11" descr="photo_2024-11-07_21-59-46 (3).jpg"/>
          <p:cNvPicPr>
            <a:picLocks noChangeAspect="1"/>
          </p:cNvPicPr>
          <p:nvPr/>
        </p:nvPicPr>
        <p:blipFill rotWithShape="1">
          <a:blip r:embed="rId5"/>
          <a:srcRect r="11111" b="30788"/>
          <a:stretch/>
        </p:blipFill>
        <p:spPr>
          <a:xfrm>
            <a:off x="4355976" y="937307"/>
            <a:ext cx="2163894" cy="37140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3" name="Рисунок 12" descr="photo_2024-11-07_21-59-46 (4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0233" y="944514"/>
            <a:ext cx="2160240" cy="370683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827583" y="2256466"/>
            <a:ext cx="1152177" cy="315284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71613" y="2731034"/>
            <a:ext cx="1533110" cy="416780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427984" y="2731034"/>
            <a:ext cx="1752954" cy="344772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3516358" y="1522363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949248" y="1565374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554326" y="3185453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10800000">
            <a:off x="1478236" y="2602623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888" y="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071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355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13181"/>
            <a:ext cx="1728192" cy="79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0" y="3435846"/>
            <a:ext cx="9144000" cy="0"/>
          </a:xfrm>
          <a:prstGeom prst="line">
            <a:avLst/>
          </a:prstGeom>
          <a:ln w="10795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4897422"/>
            <a:ext cx="9144000" cy="0"/>
          </a:xfrm>
          <a:prstGeom prst="line">
            <a:avLst/>
          </a:prstGeom>
          <a:ln w="4445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9525" y="4563280"/>
            <a:ext cx="9144000" cy="43204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МВД по Республике Бурятия</a:t>
            </a:r>
          </a:p>
        </p:txBody>
      </p:sp>
      <p:pic>
        <p:nvPicPr>
          <p:cNvPr id="12" name="Picture 2" descr="C:\Мои документы\Личное\Коллегии\2009\1 полугодие\Оформление\Заготовки\Карта Бурятии белая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965" y="4596335"/>
            <a:ext cx="714380" cy="49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3023" y="1813320"/>
            <a:ext cx="9217023" cy="136815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уберечь ребенка от преступных посягательств в цифровой среде</a:t>
            </a:r>
            <a:endParaRPr lang="ru-RU" sz="3500" dirty="0"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4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142858"/>
            <a:ext cx="9144000" cy="78581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уберечь ребенка от преступных посягательств в цифровой среде</a:t>
            </a:r>
            <a:endParaRPr lang="ru-RU" sz="3500" dirty="0"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 txBox="1">
            <a:spLocks/>
          </p:cNvSpPr>
          <p:nvPr/>
        </p:nvSpPr>
        <p:spPr>
          <a:xfrm>
            <a:off x="0" y="1643056"/>
            <a:ext cx="5429256" cy="321471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lvl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Уделяйте больше внимания своему ребенку </a:t>
            </a:r>
          </a:p>
          <a:p>
            <a:pPr marL="182880" lvl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Чаще разговаривайте с ним, чтобы он делился с Вами о своем окружении, как прошел его день и внимательно следите за изменением в  его поведении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5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2285998"/>
            <a:ext cx="2714644" cy="2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3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 txBox="1">
            <a:spLocks/>
          </p:cNvSpPr>
          <p:nvPr/>
        </p:nvSpPr>
        <p:spPr>
          <a:xfrm>
            <a:off x="0" y="357172"/>
            <a:ext cx="5429256" cy="471490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endParaRPr lang="ru-RU" sz="2000" b="1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18288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endParaRPr lang="ru-RU" sz="2000" b="1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182880" lvl="0" algn="just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	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-65527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дома родительский </a:t>
            </a:r>
          </a:p>
          <a:p>
            <a:pPr algn="ctr"/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на телевизор и его аккаунты в интернете. </a:t>
            </a:r>
          </a:p>
          <a:p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1. Откройте «Настройки» на устройстве ребенка.</a:t>
            </a:r>
            <a:endParaRPr lang="ru-RU" sz="14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114299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2. Выберите «</a:t>
            </a:r>
            <a:r>
              <a:rPr lang="en-US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00430" y="1071552"/>
            <a:ext cx="1612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«Дети и семья»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215074" y="1071552"/>
            <a:ext cx="2498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«Родительский контроль»</a:t>
            </a:r>
            <a:endParaRPr lang="ru-RU" sz="1400" dirty="0" smtClean="0"/>
          </a:p>
          <a:p>
            <a:endParaRPr lang="ru-RU" dirty="0"/>
          </a:p>
        </p:txBody>
      </p:sp>
      <p:pic>
        <p:nvPicPr>
          <p:cNvPr id="11" name="Рисунок 10" descr="photo_2024-09-16_18-50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1500180"/>
            <a:ext cx="1857388" cy="3571864"/>
          </a:xfrm>
          <a:prstGeom prst="rect">
            <a:avLst/>
          </a:prstGeom>
        </p:spPr>
      </p:pic>
      <p:pic>
        <p:nvPicPr>
          <p:cNvPr id="13" name="Рисунок 12" descr="photo_2024-09-16_18-50-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500180"/>
            <a:ext cx="1830311" cy="3571882"/>
          </a:xfrm>
          <a:prstGeom prst="rect">
            <a:avLst/>
          </a:prstGeom>
        </p:spPr>
      </p:pic>
      <p:pic>
        <p:nvPicPr>
          <p:cNvPr id="14" name="Рисунок 13" descr="photo_2024-09-16_18-50-21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1500180"/>
            <a:ext cx="1805026" cy="357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22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 txBox="1">
            <a:spLocks/>
          </p:cNvSpPr>
          <p:nvPr/>
        </p:nvSpPr>
        <p:spPr>
          <a:xfrm>
            <a:off x="0" y="1500180"/>
            <a:ext cx="5643570" cy="250033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5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photo_2024-09-16_18-50-21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000114"/>
            <a:ext cx="2044840" cy="3857616"/>
          </a:xfrm>
          <a:prstGeom prst="rect">
            <a:avLst/>
          </a:prstGeom>
        </p:spPr>
      </p:pic>
      <p:pic>
        <p:nvPicPr>
          <p:cNvPr id="8" name="Рисунок 7" descr="photo_2024-09-16_18-50-21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1000114"/>
            <a:ext cx="2030677" cy="3857616"/>
          </a:xfrm>
          <a:prstGeom prst="rect">
            <a:avLst/>
          </a:prstGeom>
        </p:spPr>
      </p:pic>
      <p:pic>
        <p:nvPicPr>
          <p:cNvPr id="14" name="Рисунок 13" descr="photo_2024-09-16_18-50-20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1000114"/>
            <a:ext cx="2044840" cy="38576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57158" y="428610"/>
            <a:ext cx="214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Нажмите «Приступить»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428992" y="285734"/>
            <a:ext cx="22145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</a:t>
            </a:r>
            <a:r>
              <a:rPr lang="ru-RU" sz="1400" b="1" dirty="0" err="1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аккаунт</a:t>
            </a:r>
            <a:r>
              <a:rPr lang="ru-RU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ребенка или создайте новый.</a:t>
            </a:r>
            <a:endParaRPr lang="ru-RU" sz="1400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6715140" y="357172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Войдите в свой «родительский»</a:t>
            </a: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69540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1" y="50800"/>
            <a:ext cx="9144000" cy="6635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i="1" u="sng" dirty="0" smtClean="0">
                <a:solidFill>
                  <a:schemeClr val="accent2">
                    <a:lumMod val="50000"/>
                  </a:schemeClr>
                </a:solidFill>
                <a:effectLst>
                  <a:reflection blurRad="50800" stA="45000" endPos="66000" dist="762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Будьте бдительны!!!</a:t>
            </a:r>
            <a:endParaRPr lang="ru-RU" sz="3200" i="1" u="sng" dirty="0">
              <a:solidFill>
                <a:schemeClr val="accent2">
                  <a:lumMod val="50000"/>
                </a:schemeClr>
              </a:solidFill>
              <a:effectLst>
                <a:reflection blurRad="50800" stA="45000" endPos="66000" dist="762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28596" y="1643056"/>
            <a:ext cx="79296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880" lvl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dirty="0" smtClean="0"/>
              <a:t>♢ 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Контролируйте ребенка в социальных сетях, просматривайте кого он добавляет в друзья и с кем общается.</a:t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♢ 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следите за финансовыми тратами своего ребенка. </a:t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lvl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dirty="0" smtClean="0"/>
              <a:t>♢ 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у него имеется банковская карта, кому и зачем он переводит денежные средства и какие осуществляет покупки.</a:t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lvl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dirty="0" smtClean="0"/>
              <a:t>♢ 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ребенку про цифровую гигиену.</a:t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9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2"/>
          <p:cNvSpPr/>
          <p:nvPr/>
        </p:nvSpPr>
        <p:spPr>
          <a:xfrm>
            <a:off x="113130" y="981180"/>
            <a:ext cx="4124520" cy="381159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>
            <a:normAutofit fontScale="92500" lnSpcReduction="10000"/>
          </a:bodyPr>
          <a:lstStyle/>
          <a:p>
            <a:pPr marL="257310" indent="-256230">
              <a:spcBef>
                <a:spcPts val="751"/>
              </a:spcBef>
              <a:buClr>
                <a:srgbClr val="999999"/>
              </a:buClr>
              <a:buSzPct val="80000"/>
              <a:buFont typeface="Wingdings 3" charset="2"/>
              <a:buChar char=""/>
            </a:pPr>
            <a:r>
              <a:rPr lang="ru-RU" sz="1425" b="1" spc="-1" dirty="0">
                <a:latin typeface="Tinos"/>
                <a:ea typeface="DejaVu Sans"/>
              </a:rPr>
              <a:t>ПРИ ПРОВЕРКЕ ОБРАТИТЕ ВНИМАНИЕ НА ДОМЕН (ИМЯ) САЙТА</a:t>
            </a:r>
            <a:r>
              <a:rPr lang="en-US" sz="1425" b="1" spc="-1" dirty="0">
                <a:latin typeface="Tinos"/>
                <a:ea typeface="DejaVu Sans"/>
              </a:rPr>
              <a:t>:</a:t>
            </a:r>
            <a:endParaRPr lang="ru-RU" sz="1425" spc="-1" dirty="0">
              <a:latin typeface="Arial"/>
            </a:endParaRPr>
          </a:p>
          <a:p>
            <a:pPr marL="714510" lvl="1" indent="-256230">
              <a:spcBef>
                <a:spcPts val="751"/>
              </a:spcBef>
              <a:buClr>
                <a:srgbClr val="999999"/>
              </a:buClr>
              <a:buSzPct val="80000"/>
              <a:buFont typeface="Wingdings 3" charset="2"/>
              <a:buChar char=""/>
            </a:pPr>
            <a:r>
              <a:rPr lang="ru-RU" sz="1425" b="1" spc="-1" dirty="0">
                <a:latin typeface="Tinos"/>
                <a:ea typeface="DejaVu Sans"/>
              </a:rPr>
              <a:t>Мошенники заменяют буквы символами – например, ЦИФРА 1 вместо БУКВЫ «</a:t>
            </a:r>
            <a:r>
              <a:rPr lang="en-US" sz="1425" b="1" spc="-1" dirty="0">
                <a:latin typeface="Tinos"/>
                <a:ea typeface="DejaVu Sans"/>
              </a:rPr>
              <a:t>I</a:t>
            </a:r>
            <a:r>
              <a:rPr lang="ru-RU" sz="1425" b="1" spc="-1" dirty="0">
                <a:latin typeface="Tinos"/>
                <a:ea typeface="DejaVu Sans"/>
              </a:rPr>
              <a:t>» (</a:t>
            </a:r>
            <a:r>
              <a:rPr lang="en-US" sz="1425" b="1" spc="-1" dirty="0" err="1">
                <a:latin typeface="Tinos"/>
                <a:ea typeface="DejaVu Sans"/>
              </a:rPr>
              <a:t>onL</a:t>
            </a:r>
            <a:r>
              <a:rPr lang="ru-RU" sz="1425" b="1" spc="-1" dirty="0">
                <a:latin typeface="Tinos"/>
                <a:ea typeface="DejaVu Sans"/>
              </a:rPr>
              <a:t>1</a:t>
            </a:r>
            <a:r>
              <a:rPr lang="en-US" sz="1425" b="1" spc="-1" dirty="0">
                <a:latin typeface="Tinos"/>
                <a:ea typeface="DejaVu Sans"/>
              </a:rPr>
              <a:t>ne</a:t>
            </a:r>
            <a:r>
              <a:rPr lang="ru-RU" sz="1425" b="1" spc="-1" dirty="0">
                <a:latin typeface="Tinos"/>
                <a:ea typeface="DejaVu Sans"/>
              </a:rPr>
              <a:t> вместо </a:t>
            </a:r>
            <a:r>
              <a:rPr lang="en-US" sz="1425" b="1" spc="-1" dirty="0" err="1">
                <a:latin typeface="Tinos"/>
                <a:ea typeface="DejaVu Sans"/>
              </a:rPr>
              <a:t>onLIne</a:t>
            </a:r>
            <a:r>
              <a:rPr lang="ru-RU" sz="1425" b="1" spc="-1" dirty="0">
                <a:latin typeface="Tinos"/>
                <a:ea typeface="DejaVu Sans"/>
              </a:rPr>
              <a:t>);</a:t>
            </a:r>
            <a:endParaRPr lang="ru-RU" sz="1425" spc="-1" dirty="0">
              <a:latin typeface="Arial"/>
            </a:endParaRPr>
          </a:p>
          <a:p>
            <a:pPr marL="714510" lvl="1" indent="-256230">
              <a:spcBef>
                <a:spcPts val="751"/>
              </a:spcBef>
              <a:buClr>
                <a:srgbClr val="999999"/>
              </a:buClr>
              <a:buSzPct val="80000"/>
              <a:buFont typeface="Wingdings 3" charset="2"/>
              <a:buChar char=""/>
            </a:pPr>
            <a:r>
              <a:rPr lang="ru-RU" sz="1425" b="1" spc="-1" dirty="0">
                <a:latin typeface="Tinos"/>
                <a:ea typeface="DejaVu Sans"/>
              </a:rPr>
              <a:t>Имя сайта максимально приближено к оригиналу (</a:t>
            </a:r>
            <a:r>
              <a:rPr lang="en-US" sz="1425" b="1" spc="-1" dirty="0" err="1">
                <a:latin typeface="Tinos"/>
                <a:ea typeface="DejaVu Sans"/>
              </a:rPr>
              <a:t>onLLine</a:t>
            </a:r>
            <a:r>
              <a:rPr lang="ru-RU" sz="1425" b="1" spc="-1" dirty="0">
                <a:latin typeface="Tinos"/>
                <a:ea typeface="DejaVu Sans"/>
              </a:rPr>
              <a:t>.</a:t>
            </a:r>
            <a:r>
              <a:rPr lang="en-US" sz="1425" b="1" spc="-1" dirty="0" err="1">
                <a:latin typeface="Tinos"/>
                <a:ea typeface="DejaVu Sans"/>
              </a:rPr>
              <a:t>sberbank</a:t>
            </a:r>
            <a:r>
              <a:rPr lang="ru-RU" sz="1425" b="1" spc="-1" dirty="0">
                <a:latin typeface="Tinos"/>
                <a:ea typeface="DejaVu Sans"/>
              </a:rPr>
              <a:t>.</a:t>
            </a:r>
            <a:r>
              <a:rPr lang="en-US" sz="1425" b="1" spc="-1" dirty="0" err="1">
                <a:latin typeface="Tinos"/>
                <a:ea typeface="DejaVu Sans"/>
              </a:rPr>
              <a:t>ru</a:t>
            </a:r>
            <a:r>
              <a:rPr lang="ru-RU" sz="1425" b="1" spc="-1" dirty="0">
                <a:latin typeface="Tinos"/>
                <a:ea typeface="DejaVu Sans"/>
              </a:rPr>
              <a:t> вместо </a:t>
            </a:r>
            <a:r>
              <a:rPr lang="en-US" sz="1425" b="1" spc="-1" dirty="0" err="1">
                <a:latin typeface="Tinos"/>
                <a:ea typeface="DejaVu Sans"/>
              </a:rPr>
              <a:t>onLine</a:t>
            </a:r>
            <a:r>
              <a:rPr lang="ru-RU" sz="1425" b="1" spc="-1" dirty="0">
                <a:latin typeface="Tinos"/>
                <a:ea typeface="DejaVu Sans"/>
              </a:rPr>
              <a:t>.</a:t>
            </a:r>
            <a:r>
              <a:rPr lang="en-US" sz="1425" b="1" spc="-1" dirty="0" err="1">
                <a:latin typeface="Tinos"/>
                <a:ea typeface="DejaVu Sans"/>
              </a:rPr>
              <a:t>sberbank</a:t>
            </a:r>
            <a:r>
              <a:rPr lang="ru-RU" sz="1425" b="1" spc="-1" dirty="0">
                <a:latin typeface="Tinos"/>
                <a:ea typeface="DejaVu Sans"/>
              </a:rPr>
              <a:t>.</a:t>
            </a:r>
            <a:r>
              <a:rPr lang="en-US" sz="1425" b="1" spc="-1" dirty="0" err="1">
                <a:latin typeface="Tinos"/>
                <a:ea typeface="DejaVu Sans"/>
              </a:rPr>
              <a:t>ru</a:t>
            </a:r>
            <a:r>
              <a:rPr lang="ru-RU" sz="1425" b="1" spc="-1" dirty="0">
                <a:latin typeface="Tinos"/>
                <a:ea typeface="DejaVu Sans"/>
              </a:rPr>
              <a:t>);</a:t>
            </a:r>
            <a:endParaRPr lang="ru-RU" sz="1425" spc="-1" dirty="0">
              <a:latin typeface="Arial"/>
            </a:endParaRPr>
          </a:p>
          <a:p>
            <a:pPr marL="714510" lvl="1" indent="-256230">
              <a:spcBef>
                <a:spcPts val="751"/>
              </a:spcBef>
              <a:buClr>
                <a:srgbClr val="999999"/>
              </a:buClr>
              <a:buSzPct val="80000"/>
              <a:buFont typeface="Wingdings 3" charset="2"/>
              <a:buChar char=""/>
            </a:pPr>
            <a:r>
              <a:rPr lang="ru-RU" sz="1425" b="1" spc="-1" dirty="0">
                <a:latin typeface="Tinos"/>
                <a:ea typeface="DejaVu Sans"/>
              </a:rPr>
              <a:t>В некоторых случаях для написания домена используются буквы похожие на латинские из алфавита другого языка;</a:t>
            </a:r>
            <a:endParaRPr lang="ru-RU" sz="1425" spc="-1" dirty="0">
              <a:latin typeface="Arial"/>
            </a:endParaRPr>
          </a:p>
          <a:p>
            <a:pPr marL="714510" lvl="1" indent="-256230">
              <a:spcBef>
                <a:spcPts val="751"/>
              </a:spcBef>
              <a:buClr>
                <a:srgbClr val="999999"/>
              </a:buClr>
              <a:buSzPct val="80000"/>
              <a:buFont typeface="Wingdings 3" charset="2"/>
              <a:buChar char=""/>
            </a:pPr>
            <a:r>
              <a:rPr lang="ru-RU" sz="1425" b="1" spc="-1" dirty="0">
                <a:latin typeface="Tinos"/>
                <a:ea typeface="DejaVu Sans"/>
              </a:rPr>
              <a:t>Фейковый сайт может располагаться в нестандартной зоне, например </a:t>
            </a:r>
            <a:r>
              <a:rPr lang="en-US" sz="1425" b="1" spc="-1" dirty="0" err="1">
                <a:latin typeface="Tinos"/>
                <a:ea typeface="DejaVu Sans"/>
              </a:rPr>
              <a:t>rzd</a:t>
            </a:r>
            <a:r>
              <a:rPr lang="ru-RU" sz="1425" b="1" spc="-1" dirty="0">
                <a:latin typeface="Tinos"/>
                <a:ea typeface="DejaVu Sans"/>
              </a:rPr>
              <a:t>.</a:t>
            </a:r>
            <a:r>
              <a:rPr lang="en-US" sz="1425" b="1" spc="-1" dirty="0">
                <a:latin typeface="Tinos"/>
                <a:ea typeface="DejaVu Sans"/>
              </a:rPr>
              <a:t>INFO</a:t>
            </a:r>
            <a:r>
              <a:rPr lang="ru-RU" sz="1425" b="1" spc="-1" dirty="0">
                <a:latin typeface="Tinos"/>
                <a:ea typeface="DejaVu Sans"/>
              </a:rPr>
              <a:t> или </a:t>
            </a:r>
            <a:r>
              <a:rPr lang="en-US" sz="1425" b="1" spc="-1" dirty="0" err="1">
                <a:latin typeface="Tinos"/>
                <a:ea typeface="DejaVu Sans"/>
              </a:rPr>
              <a:t>rzd</a:t>
            </a:r>
            <a:r>
              <a:rPr lang="ru-RU" sz="1425" b="1" spc="-1" dirty="0">
                <a:latin typeface="Tinos"/>
                <a:ea typeface="DejaVu Sans"/>
              </a:rPr>
              <a:t>.</a:t>
            </a:r>
            <a:r>
              <a:rPr lang="en-US" sz="1425" b="1" spc="-1" dirty="0">
                <a:latin typeface="Tinos"/>
                <a:ea typeface="DejaVu Sans"/>
              </a:rPr>
              <a:t>NET</a:t>
            </a:r>
            <a:r>
              <a:rPr lang="ru-RU" sz="1425" b="1" spc="-1" dirty="0">
                <a:latin typeface="Tinos"/>
                <a:ea typeface="DejaVu Sans"/>
              </a:rPr>
              <a:t>, когда оригинал: </a:t>
            </a:r>
            <a:r>
              <a:rPr lang="en-US" sz="1425" b="1" spc="-1" dirty="0" err="1">
                <a:latin typeface="Tinos"/>
                <a:ea typeface="DejaVu Sans"/>
              </a:rPr>
              <a:t>rzd</a:t>
            </a:r>
            <a:r>
              <a:rPr lang="ru-RU" sz="1425" b="1" spc="-1" dirty="0">
                <a:latin typeface="Tinos"/>
                <a:ea typeface="DejaVu Sans"/>
              </a:rPr>
              <a:t>.</a:t>
            </a:r>
            <a:r>
              <a:rPr lang="en-US" sz="1425" b="1" spc="-1" dirty="0">
                <a:latin typeface="Tinos"/>
                <a:ea typeface="DejaVu Sans"/>
              </a:rPr>
              <a:t>RU </a:t>
            </a:r>
            <a:endParaRPr lang="ru-RU" sz="1425" spc="-1" dirty="0">
              <a:latin typeface="Arial"/>
            </a:endParaRPr>
          </a:p>
          <a:p>
            <a:pPr>
              <a:spcBef>
                <a:spcPts val="751"/>
              </a:spcBef>
            </a:pPr>
            <a:endParaRPr lang="ru-RU" sz="1425" spc="-1" dirty="0">
              <a:latin typeface="Arial"/>
            </a:endParaRPr>
          </a:p>
        </p:txBody>
      </p:sp>
      <p:pic>
        <p:nvPicPr>
          <p:cNvPr id="87" name="Рисунок 4" descr="http://post.mvd.ru/Session/870976-ovoST0c3EHZ65G63y6n7-kmbduek/MIME/INBOX-MM-1/2718-03-B/Fishingovye-sajty-v-brauzere.jpg"/>
          <p:cNvPicPr/>
          <p:nvPr/>
        </p:nvPicPr>
        <p:blipFill>
          <a:blip r:embed="rId2"/>
          <a:srcRect l="9468" b="8427"/>
          <a:stretch/>
        </p:blipFill>
        <p:spPr>
          <a:xfrm>
            <a:off x="4364820" y="1247130"/>
            <a:ext cx="4678020" cy="2573640"/>
          </a:xfrm>
          <a:prstGeom prst="rect">
            <a:avLst/>
          </a:prstGeom>
          <a:ln>
            <a:noFill/>
          </a:ln>
        </p:spPr>
      </p:pic>
      <p:pic>
        <p:nvPicPr>
          <p:cNvPr id="5" name="Picture 5" descr="C:\Users\Елена\Desktop\10\Орел.gif">
            <a:extLst>
              <a:ext uri="{FF2B5EF4-FFF2-40B4-BE49-F238E27FC236}">
                <a16:creationId xmlns:a16="http://schemas.microsoft.com/office/drawing/2014/main" xmlns="" id="{FD6BB565-F00E-41B8-A412-FD4A4AB6A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5CA01EBF-F746-4A33-88CD-07115D219B30}"/>
              </a:ext>
            </a:extLst>
          </p:cNvPr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7">
            <a:extLst>
              <a:ext uri="{FF2B5EF4-FFF2-40B4-BE49-F238E27FC236}">
                <a16:creationId xmlns:a16="http://schemas.microsoft.com/office/drawing/2014/main" xmlns="" id="{428C87D9-BACC-4C67-AE81-E7805380ACFA}"/>
              </a:ext>
            </a:extLst>
          </p:cNvPr>
          <p:cNvSpPr txBox="1">
            <a:spLocks/>
          </p:cNvSpPr>
          <p:nvPr/>
        </p:nvSpPr>
        <p:spPr>
          <a:xfrm>
            <a:off x="712892" y="124054"/>
            <a:ext cx="7920880" cy="9355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ru-RU" sz="2400" dirty="0">
                <a:effectLst/>
              </a:rPr>
              <a:t>Как распознать сайт двойник</a:t>
            </a:r>
            <a:r>
              <a:rPr lang="en-US" sz="2400" dirty="0">
                <a:effectLst/>
              </a:rPr>
              <a:t>?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7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355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13181"/>
            <a:ext cx="1728192" cy="79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0" y="3435846"/>
            <a:ext cx="9144000" cy="0"/>
          </a:xfrm>
          <a:prstGeom prst="line">
            <a:avLst/>
          </a:prstGeom>
          <a:ln w="10795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4897422"/>
            <a:ext cx="9144000" cy="0"/>
          </a:xfrm>
          <a:prstGeom prst="line">
            <a:avLst/>
          </a:prstGeom>
          <a:ln w="4445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9525" y="4563280"/>
            <a:ext cx="9144000" cy="43204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МВД по Республике Бурятия</a:t>
            </a:r>
          </a:p>
        </p:txBody>
      </p:sp>
      <p:pic>
        <p:nvPicPr>
          <p:cNvPr id="12" name="Picture 2" descr="C:\Мои документы\Личное\Коллегии\2009\1 полугодие\Оформление\Заготовки\Карта Бурятии белая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965" y="4596335"/>
            <a:ext cx="714380" cy="49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526" y="2308413"/>
            <a:ext cx="8810947" cy="98341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200" dirty="0">
                <a:effectLst>
                  <a:reflection blurRad="12700" stA="30000" endPos="45500" dir="5400000" sy="-100000" algn="bl" rotWithShape="0"/>
                </a:effectLst>
              </a:rPr>
              <a:t>Схемы взлома </a:t>
            </a:r>
            <a:br>
              <a:rPr lang="ru-RU" sz="3200" dirty="0">
                <a:effectLst>
                  <a:reflection blurRad="12700" stA="30000" endPos="45500" dir="5400000" sy="-100000" algn="bl" rotWithShape="0"/>
                </a:effectLst>
              </a:rPr>
            </a:br>
            <a:r>
              <a:rPr lang="ru-RU" sz="3200" dirty="0">
                <a:effectLst>
                  <a:reflection blurRad="12700" stA="30000" endPos="45500" dir="5400000" sy="-100000" algn="bl" rotWithShape="0"/>
                </a:effectLst>
              </a:rPr>
              <a:t>и защита от них</a:t>
            </a:r>
          </a:p>
        </p:txBody>
      </p:sp>
      <p:pic>
        <p:nvPicPr>
          <p:cNvPr id="11" name="Объект 5">
            <a:extLst>
              <a:ext uri="{FF2B5EF4-FFF2-40B4-BE49-F238E27FC236}">
                <a16:creationId xmlns:a16="http://schemas.microsoft.com/office/drawing/2014/main" xmlns="" id="{9EB35955-93F5-4D56-B657-4D93AB00B3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435012"/>
            <a:ext cx="1728192" cy="182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54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24054"/>
            <a:ext cx="7920880" cy="935522"/>
          </a:xfrm>
          <a:effectLst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1. Звонок от работника сотового оператора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1DBC890-D401-4554-B572-72B0B813CF65}"/>
              </a:ext>
            </a:extLst>
          </p:cNvPr>
          <p:cNvSpPr/>
          <p:nvPr/>
        </p:nvSpPr>
        <p:spPr>
          <a:xfrm>
            <a:off x="251520" y="954966"/>
            <a:ext cx="33123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1600" dirty="0"/>
              <a:t>Поступает телефонный звонок от оператора сотовой связи, сообщают что необходимо продлить срок действия </a:t>
            </a:r>
            <a:r>
              <a:rPr lang="en-US" sz="1600" dirty="0"/>
              <a:t>SIM</a:t>
            </a:r>
            <a:r>
              <a:rPr lang="ru-RU" sz="1600" dirty="0"/>
              <a:t>-карты или обновить паспортные данные.</a:t>
            </a:r>
            <a:br>
              <a:rPr lang="ru-RU" sz="1600" dirty="0"/>
            </a:br>
            <a:endParaRPr lang="ru-RU" sz="1600" dirty="0"/>
          </a:p>
          <a:p>
            <a:pPr marL="457200" indent="-457200">
              <a:buFont typeface="+mj-lt"/>
              <a:buAutoNum type="arabicPeriod"/>
            </a:pPr>
            <a:r>
              <a:rPr lang="ru-RU" sz="1600" dirty="0"/>
              <a:t>После чего</a:t>
            </a:r>
            <a:r>
              <a:rPr lang="en-US" sz="1600" dirty="0"/>
              <a:t>,</a:t>
            </a:r>
            <a:r>
              <a:rPr lang="ru-RU" sz="1600" dirty="0"/>
              <a:t> в целях подтверждения личности, или под другим </a:t>
            </a:r>
            <a:r>
              <a:rPr lang="ru-RU" sz="1600"/>
              <a:t>предлогом просят </a:t>
            </a:r>
            <a:r>
              <a:rPr lang="ru-RU" sz="1600" dirty="0"/>
              <a:t>сообщить </a:t>
            </a:r>
            <a:r>
              <a:rPr lang="en-US" sz="1600" dirty="0"/>
              <a:t>/</a:t>
            </a:r>
            <a:r>
              <a:rPr lang="ru-RU" sz="1600" dirty="0"/>
              <a:t> продиктовать </a:t>
            </a:r>
            <a:r>
              <a:rPr lang="en-US" sz="1600" dirty="0"/>
              <a:t>SMS</a:t>
            </a:r>
            <a:r>
              <a:rPr lang="ru-RU" sz="1600" dirty="0"/>
              <a:t>-код, поступивший на телефон с портала «Госуслуги»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94668D6-067C-41AD-9E01-5E1A4CEDE54B}"/>
              </a:ext>
            </a:extLst>
          </p:cNvPr>
          <p:cNvSpPr/>
          <p:nvPr/>
        </p:nvSpPr>
        <p:spPr>
          <a:xfrm>
            <a:off x="3563888" y="987574"/>
            <a:ext cx="36724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В это время мошенники, зная абонентский номер жертвы, на сайте «Госуслуги» открывают вкладку</a:t>
            </a:r>
            <a:r>
              <a:rPr lang="en-US" sz="1600" dirty="0"/>
              <a:t>: </a:t>
            </a:r>
            <a:r>
              <a:rPr lang="ru-RU" sz="1600" dirty="0"/>
              <a:t>«Восстановление пароля».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Указывают номер жертвы и ждут когда им сообщат код из </a:t>
            </a:r>
            <a:r>
              <a:rPr lang="en-US" sz="1600" dirty="0"/>
              <a:t>SMS</a:t>
            </a:r>
            <a:r>
              <a:rPr lang="ru-RU" sz="1600" dirty="0"/>
              <a:t>.</a:t>
            </a:r>
            <a:br>
              <a:rPr lang="ru-RU" sz="1600" dirty="0"/>
            </a:b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Для личных кабинетов</a:t>
            </a:r>
            <a:r>
              <a:rPr lang="en-US" sz="1600" dirty="0"/>
              <a:t>,</a:t>
            </a:r>
            <a:r>
              <a:rPr lang="ru-RU" sz="1600" dirty="0"/>
              <a:t> где установлен вход на портал по </a:t>
            </a:r>
            <a:r>
              <a:rPr lang="en-US" sz="1600" dirty="0"/>
              <a:t>SMS</a:t>
            </a:r>
            <a:r>
              <a:rPr lang="ru-RU" sz="1600" dirty="0"/>
              <a:t>-коду, мошенники просят повторно сообщить код, якобы первый код не действителен и не проходит. </a:t>
            </a:r>
            <a:r>
              <a:rPr lang="ru-RU" sz="1600" dirty="0">
                <a:solidFill>
                  <a:srgbClr val="FF0000"/>
                </a:solidFill>
              </a:rPr>
              <a:t>На самом деле повторно приходит КОД для изменения номера телефона.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F5B565E-58B5-4F93-8C3D-68F5A5C1D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" t="14610" r="4453" b="61277"/>
          <a:stretch/>
        </p:blipFill>
        <p:spPr>
          <a:xfrm>
            <a:off x="7188244" y="1077745"/>
            <a:ext cx="1943151" cy="110309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27F20D-2C95-4292-8EB1-6485E52B86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813" r="14659" b="31486"/>
          <a:stretch/>
        </p:blipFill>
        <p:spPr>
          <a:xfrm>
            <a:off x="7188244" y="3038718"/>
            <a:ext cx="1872208" cy="132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731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05882"/>
            <a:ext cx="7920880" cy="953693"/>
          </a:xfrm>
          <a:effectLst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2. Переоформление </a:t>
            </a:r>
            <a:r>
              <a:rPr lang="en-US" sz="2400" dirty="0">
                <a:effectLst/>
              </a:rPr>
              <a:t>SIM</a:t>
            </a:r>
            <a:r>
              <a:rPr lang="ru-RU" sz="2400" dirty="0">
                <a:effectLst/>
              </a:rPr>
              <a:t>-карты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A1B32B54-AE05-4D00-A4AE-9CB8B2A9EF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07E1B14-B756-4E22-A6B7-BE3F9A5D495A}"/>
              </a:ext>
            </a:extLst>
          </p:cNvPr>
          <p:cNvSpPr/>
          <p:nvPr/>
        </p:nvSpPr>
        <p:spPr>
          <a:xfrm>
            <a:off x="395536" y="1059575"/>
            <a:ext cx="50405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SIM</a:t>
            </a:r>
            <a:r>
              <a:rPr lang="ru-RU" dirty="0"/>
              <a:t>-карта оператора сотовой связи может быть  переоформлена через 2-6 месяцев после прекращения пользования предыдущим абонентом.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Тем самым, предоставляя возможность новому пользователю восстановить доступ к личному кабинету от 	портала «Госуслуги», путем ввода </a:t>
            </a:r>
            <a:r>
              <a:rPr lang="en-US" dirty="0"/>
              <a:t>SMS</a:t>
            </a:r>
            <a:r>
              <a:rPr lang="ru-RU" dirty="0"/>
              <a:t>-кодов, поступивших на перевыпущенный номер </a:t>
            </a:r>
            <a:r>
              <a:rPr lang="en-US" dirty="0"/>
              <a:t>SIM</a:t>
            </a:r>
            <a:r>
              <a:rPr lang="ru-RU" dirty="0"/>
              <a:t>-карты, что и делают злоумышленники.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3256A139-974B-4E50-993E-B92AD785B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931" y="1124038"/>
            <a:ext cx="2499741" cy="249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486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6AC8DE1-5485-4A19-9300-4BCB4F8AF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29204"/>
          </a:xfrm>
          <a:prstGeom prst="rect">
            <a:avLst/>
          </a:prstGeom>
        </p:spPr>
      </p:pic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8"/>
          </a:xfrm>
          <a:effectLst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мошеннических действий посредством различных мессенджеров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143272" y="1851670"/>
            <a:ext cx="6063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ущерб составляет </a:t>
            </a:r>
          </a:p>
          <a:p>
            <a:pPr algn="ctr">
              <a:spcBef>
                <a:spcPts val="0"/>
              </a:spcBef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 млн. руб. 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различных </a:t>
            </a:r>
            <a:r>
              <a:rPr lang="ru-RU" sz="2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мессенджеров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dambi\Desktop\Рисунок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285866"/>
            <a:ext cx="3000428" cy="3500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90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>
                <a:effectLst/>
              </a:rPr>
              <a:t>Признаки взлома личного кабинета портала «Госуслуги»</a:t>
            </a:r>
            <a:endParaRPr lang="ru-RU" sz="20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EB539A2E-186C-4005-9529-155207EAFC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DDCBFB9-D66D-4D1C-A440-CB6C21B544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877" y="909835"/>
            <a:ext cx="1986103" cy="39722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0BAAA8C-27C2-4207-8B58-97372C667A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462" y="942746"/>
            <a:ext cx="1987623" cy="3968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88" y="954966"/>
            <a:ext cx="1966562" cy="392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7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FAC28A71-BEA2-4DE5-B183-227E6D35C1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ECDF96A-3BED-47EE-A061-6865CC890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0151"/>
            <a:ext cx="1731428" cy="34628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08DB5C1-21B4-442B-A831-C6620D5902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733" y="1410151"/>
            <a:ext cx="3956643" cy="346285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B28555E-F4D3-4CB7-BE5F-303406AFEDB2}"/>
              </a:ext>
            </a:extLst>
          </p:cNvPr>
          <p:cNvSpPr/>
          <p:nvPr/>
        </p:nvSpPr>
        <p:spPr>
          <a:xfrm>
            <a:off x="643646" y="1025917"/>
            <a:ext cx="2819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Без признаков взлома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3F6BB01-FC83-4793-B66D-8F0C20B94D91}"/>
              </a:ext>
            </a:extLst>
          </p:cNvPr>
          <p:cNvSpPr/>
          <p:nvPr/>
        </p:nvSpPr>
        <p:spPr>
          <a:xfrm>
            <a:off x="4717485" y="1039518"/>
            <a:ext cx="2521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 признаками взлома</a:t>
            </a:r>
          </a:p>
        </p:txBody>
      </p:sp>
      <p:sp>
        <p:nvSpPr>
          <p:cNvPr id="12" name="Заголовок 7">
            <a:extLst>
              <a:ext uri="{FF2B5EF4-FFF2-40B4-BE49-F238E27FC236}">
                <a16:creationId xmlns:a16="http://schemas.microsoft.com/office/drawing/2014/main" xmlns="" id="{9CD3656E-07AF-46F0-AB4A-D302D9E62C9B}"/>
              </a:ext>
            </a:extLst>
          </p:cNvPr>
          <p:cNvSpPr txBox="1">
            <a:spLocks/>
          </p:cNvSpPr>
          <p:nvPr/>
        </p:nvSpPr>
        <p:spPr>
          <a:xfrm>
            <a:off x="712892" y="141968"/>
            <a:ext cx="7920880" cy="91760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2000" dirty="0">
                <a:effectLst/>
              </a:rPr>
              <a:t>Признаки взлома личного кабинета портала «Госуслуги»</a:t>
            </a:r>
            <a:endParaRPr lang="ru-RU" sz="20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: изогнутая вниз 3">
            <a:extLst>
              <a:ext uri="{FF2B5EF4-FFF2-40B4-BE49-F238E27FC236}">
                <a16:creationId xmlns:a16="http://schemas.microsoft.com/office/drawing/2014/main" xmlns="" id="{0D9587BF-388B-4325-A2A9-E282C87817BB}"/>
              </a:ext>
            </a:extLst>
          </p:cNvPr>
          <p:cNvSpPr/>
          <p:nvPr/>
        </p:nvSpPr>
        <p:spPr>
          <a:xfrm rot="16200000" flipH="1">
            <a:off x="-433177" y="1679004"/>
            <a:ext cx="1800194" cy="72365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: изогнутая вниз 13">
            <a:extLst>
              <a:ext uri="{FF2B5EF4-FFF2-40B4-BE49-F238E27FC236}">
                <a16:creationId xmlns:a16="http://schemas.microsoft.com/office/drawing/2014/main" xmlns="" id="{19BBE238-FDC1-4D80-BF55-B7F6113EA7FF}"/>
              </a:ext>
            </a:extLst>
          </p:cNvPr>
          <p:cNvSpPr/>
          <p:nvPr/>
        </p:nvSpPr>
        <p:spPr>
          <a:xfrm rot="16200000" flipH="1" flipV="1">
            <a:off x="7457309" y="1702148"/>
            <a:ext cx="1800194" cy="72365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4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05882"/>
            <a:ext cx="7920880" cy="95369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Как обезопасить личный кабинет от взлома</a:t>
            </a:r>
            <a:r>
              <a:rPr lang="en-US" sz="2400" dirty="0">
                <a:effectLst/>
              </a:rPr>
              <a:t>?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B23A6841-928A-4389-A4B5-C0FB21A3F3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7BAE9E6-9ADD-4543-8CEB-7D37F50A97C4}"/>
              </a:ext>
            </a:extLst>
          </p:cNvPr>
          <p:cNvSpPr/>
          <p:nvPr/>
        </p:nvSpPr>
        <p:spPr>
          <a:xfrm>
            <a:off x="539552" y="1113988"/>
            <a:ext cx="80942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dirty="0"/>
              <a:t>Никому не сообщайте код из </a:t>
            </a:r>
            <a:r>
              <a:rPr lang="en-US" sz="2000" dirty="0"/>
              <a:t>SMS</a:t>
            </a:r>
            <a:r>
              <a:rPr lang="ru-RU" sz="2000" dirty="0"/>
              <a:t>-сообщения, поступившего с портала «Госуслуги»</a:t>
            </a:r>
            <a:r>
              <a:rPr lang="en-US" sz="2000" dirty="0"/>
              <a:t>;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  <a:p>
            <a:pPr marL="342900" indent="-342900">
              <a:buFont typeface="+mj-lt"/>
              <a:buAutoNum type="arabicPeriod"/>
            </a:pPr>
            <a:r>
              <a:rPr lang="ru-RU" sz="2000" dirty="0"/>
              <a:t>Настроить двухэтапную аутентификацию</a:t>
            </a:r>
            <a:r>
              <a:rPr lang="en-US" sz="2000" dirty="0"/>
              <a:t>;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  <a:p>
            <a:pPr marL="342900" indent="-342900">
              <a:buFont typeface="+mj-lt"/>
              <a:buAutoNum type="arabicPeriod"/>
            </a:pPr>
            <a:r>
              <a:rPr lang="ru-RU" sz="2000" dirty="0"/>
              <a:t>Отозвать неизвестные для вас согласия</a:t>
            </a:r>
            <a:r>
              <a:rPr lang="en-US" sz="2000" dirty="0"/>
              <a:t> </a:t>
            </a:r>
            <a:r>
              <a:rPr lang="ru-RU" sz="2000" dirty="0"/>
              <a:t>в личном кабинете</a:t>
            </a:r>
            <a:r>
              <a:rPr lang="en-US" sz="2000" dirty="0"/>
              <a:t>;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  <a:p>
            <a:pPr marL="342900" indent="-342900">
              <a:buFont typeface="+mj-lt"/>
              <a:buAutoNum type="arabicPeriod"/>
            </a:pPr>
            <a:r>
              <a:rPr lang="ru-RU" sz="2000" dirty="0"/>
              <a:t>Регулярно, раз в полгода необходимо менять пароли доступа.</a:t>
            </a:r>
          </a:p>
        </p:txBody>
      </p:sp>
    </p:spTree>
    <p:extLst>
      <p:ext uri="{BB962C8B-B14F-4D97-AF65-F5344CB8AC3E}">
        <p14:creationId xmlns:p14="http://schemas.microsoft.com/office/powerpoint/2010/main" val="24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Дополнительная защита личного кабинета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BF41F53-B33C-4D99-B5AF-4B4DC00FDB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070" y="943067"/>
            <a:ext cx="1956552" cy="391310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7350C9E-672C-464C-B507-E639984DF4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955" y="943067"/>
            <a:ext cx="1956549" cy="391309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E62F523-0270-459A-8594-0269D1E7EB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184" y="954966"/>
            <a:ext cx="1956553" cy="3906143"/>
          </a:xfrm>
          <a:prstGeom prst="rect">
            <a:avLst/>
          </a:prstGeom>
        </p:spPr>
      </p:pic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1E71F8A5-963D-409E-8470-9D9D81142C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89" y="950450"/>
            <a:ext cx="1966562" cy="392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51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Дополнительная защита личного кабинета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20C0E8AC-564B-4A86-A11D-21C2C0176F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B4C5019-4FC8-4886-8EF8-A570DF1582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69" y="925917"/>
            <a:ext cx="1967407" cy="393481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436135F3-ED1E-41EA-88E9-8B76DA79704D}"/>
              </a:ext>
            </a:extLst>
          </p:cNvPr>
          <p:cNvSpPr/>
          <p:nvPr/>
        </p:nvSpPr>
        <p:spPr>
          <a:xfrm>
            <a:off x="2771799" y="967244"/>
            <a:ext cx="620567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Функция входа с двухэтапной аутентификацией.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Войти в личный кабинет с помощью одного только логина и пароля будет недостаточно, при каждом входе в личный кабинет необходимо вводить одноразовый код, поступающий в виде </a:t>
            </a:r>
            <a:r>
              <a:rPr lang="en-US" sz="2000" dirty="0"/>
              <a:t>SMS</a:t>
            </a:r>
            <a:r>
              <a:rPr lang="ru-RU" sz="2000" dirty="0"/>
              <a:t>-сообщения.</a:t>
            </a:r>
          </a:p>
        </p:txBody>
      </p:sp>
    </p:spTree>
    <p:extLst>
      <p:ext uri="{BB962C8B-B14F-4D97-AF65-F5344CB8AC3E}">
        <p14:creationId xmlns:p14="http://schemas.microsoft.com/office/powerpoint/2010/main" val="98185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Дополнительная защита личного кабинета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20C0E8AC-564B-4A86-A11D-21C2C0176F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436135F3-ED1E-41EA-88E9-8B76DA79704D}"/>
              </a:ext>
            </a:extLst>
          </p:cNvPr>
          <p:cNvSpPr/>
          <p:nvPr/>
        </p:nvSpPr>
        <p:spPr>
          <a:xfrm>
            <a:off x="4247751" y="967244"/>
            <a:ext cx="472972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Функция восстановления доступа контрольным вопросом.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  <a:p>
            <a:r>
              <a:rPr lang="ru-RU" sz="2000" dirty="0"/>
              <a:t>После переоформления </a:t>
            </a:r>
            <a:r>
              <a:rPr lang="en-US" sz="2000" dirty="0"/>
              <a:t>SIM</a:t>
            </a:r>
            <a:r>
              <a:rPr lang="ru-RU" sz="2000" dirty="0"/>
              <a:t>-карты, мошенники не смогут восстановить доступ к личному кабинету, так как они не знают ответ на контрольный вопрос.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C8DCA0E-99C8-46E5-9912-D9E7C2A6AF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3" y="915571"/>
            <a:ext cx="1992372" cy="398474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80C094A-6E87-4A15-B217-26CD16DED6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2" y="915571"/>
            <a:ext cx="1992372" cy="398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9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Отзыв</a:t>
            </a:r>
            <a:r>
              <a:rPr lang="ru-RU" sz="2400" dirty="0"/>
              <a:t> </a:t>
            </a:r>
            <a:r>
              <a:rPr lang="ru-RU" sz="2400" dirty="0">
                <a:effectLst/>
              </a:rPr>
              <a:t>согласий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44128A0-FDB3-44C0-BEB7-0E1B5CA84A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332" y="967581"/>
            <a:ext cx="1968611" cy="393722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007AE9D-4DF4-41AE-96F3-E3280C80DB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985" y="944672"/>
            <a:ext cx="1980065" cy="3960130"/>
          </a:xfrm>
          <a:prstGeom prst="rect">
            <a:avLst/>
          </a:prstGeom>
        </p:spPr>
      </p:pic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9B95B798-D105-432E-9B6C-CBF33624B9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12" y="988501"/>
            <a:ext cx="1966562" cy="392707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0125372-4B4D-401A-9570-10A3A248608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16" y="988501"/>
            <a:ext cx="1952197" cy="390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3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Отзыв</a:t>
            </a:r>
            <a:r>
              <a:rPr lang="ru-RU" sz="2400" dirty="0"/>
              <a:t> </a:t>
            </a:r>
            <a:r>
              <a:rPr lang="ru-RU" sz="2400" dirty="0">
                <a:effectLst/>
              </a:rPr>
              <a:t>согласий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9B95B798-D105-432E-9B6C-CBF33624B9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2B43FCC-C50E-4470-BED6-D966A4B7DB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27" y="957248"/>
            <a:ext cx="1977837" cy="395567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87E4F55-1460-40D2-A166-E1C1485863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402" y="957249"/>
            <a:ext cx="1977836" cy="39556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33B3D32-8CA5-4A63-B688-8C0B94668C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957249"/>
            <a:ext cx="1977836" cy="395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461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Способ открепления номера телефона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A499505-59D6-42E9-8F17-9B3021D80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162" y="954967"/>
            <a:ext cx="1973540" cy="39400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2D834E5-E74B-480C-AD52-FDC853DB2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333" y="954966"/>
            <a:ext cx="1973540" cy="395410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660EC0A-41D4-4F0D-B50A-7D048515C3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460" y="949134"/>
            <a:ext cx="1970010" cy="3947081"/>
          </a:xfrm>
          <a:prstGeom prst="rect">
            <a:avLst/>
          </a:prstGeom>
        </p:spPr>
      </p:pic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4F2545F0-9619-4527-B228-7C0D8F25D3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02" y="952408"/>
            <a:ext cx="1966562" cy="392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97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Способ открепления номера телефона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:a16="http://schemas.microsoft.com/office/drawing/2014/main" xmlns="" id="{4F2545F0-9619-4527-B228-7C0D8F25D3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02C4C26-0BB8-452F-B6E2-687622829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493" y="969432"/>
            <a:ext cx="1957013" cy="392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6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691436" y="51470"/>
            <a:ext cx="7920880" cy="917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effectLst/>
              </a:rPr>
              <a:t>Защита от звонков в </a:t>
            </a:r>
            <a:r>
              <a:rPr lang="en-US" sz="3200" i="1" u="sng" dirty="0" err="1" smtClean="0">
                <a:solidFill>
                  <a:schemeClr val="bg2">
                    <a:lumMod val="25000"/>
                  </a:schemeClr>
                </a:solidFill>
                <a:effectLst>
                  <a:reflection blurRad="50800" stA="45000" endPos="66000" dist="76200" dir="5400000" sy="-100000" algn="bl" rotWithShape="0"/>
                </a:effectLst>
                <a:latin typeface="Baskerville Old Face" panose="02020602080505020303" pitchFamily="18" charset="0"/>
              </a:rPr>
              <a:t>Viber</a:t>
            </a:r>
            <a:endParaRPr lang="ru-RU" sz="3200" i="1" u="sng" dirty="0">
              <a:solidFill>
                <a:schemeClr val="bg2">
                  <a:lumMod val="25000"/>
                </a:schemeClr>
              </a:solidFill>
              <a:effectLst>
                <a:reflection blurRad="50800" stA="45000" endPos="66000" dist="762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="" xmlns:a16="http://schemas.microsoft.com/office/drawing/2014/main" id="{1E71F8A5-963D-409E-8470-9D9D81142C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06"/>
          <a:stretch/>
        </p:blipFill>
        <p:spPr>
          <a:xfrm>
            <a:off x="33980" y="914723"/>
            <a:ext cx="2210108" cy="3998526"/>
          </a:xfrm>
          <a:prstGeom prst="rect">
            <a:avLst/>
          </a:prstGeom>
          <a:solidFill>
            <a:schemeClr val="tx1"/>
          </a:solidFill>
          <a:ln cmpd="sng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a:ln>
        </p:spPr>
      </p:pic>
      <p:sp>
        <p:nvSpPr>
          <p:cNvPr id="15" name="Выгнутая вниз стрелка 14"/>
          <p:cNvSpPr/>
          <p:nvPr/>
        </p:nvSpPr>
        <p:spPr>
          <a:xfrm rot="4752517">
            <a:off x="307220" y="3411627"/>
            <a:ext cx="1855001" cy="475361"/>
          </a:xfrm>
          <a:prstGeom prst="curvedUp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809"/>
          <a:stretch/>
        </p:blipFill>
        <p:spPr>
          <a:xfrm>
            <a:off x="4581820" y="946585"/>
            <a:ext cx="2179223" cy="397884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tx1"/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accent6"/>
            </a:solidFill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575" y="946585"/>
            <a:ext cx="2257425" cy="3966666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2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70" y="934404"/>
            <a:ext cx="2266950" cy="3978845"/>
          </a:xfrm>
          <a:prstGeom prst="rect">
            <a:avLst/>
          </a:prstGeom>
          <a:ln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</p:pic>
    </p:spTree>
    <p:extLst>
      <p:ext uri="{BB962C8B-B14F-4D97-AF65-F5344CB8AC3E}">
        <p14:creationId xmlns:p14="http://schemas.microsoft.com/office/powerpoint/2010/main" val="263138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355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13181"/>
            <a:ext cx="1728192" cy="79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0" y="4897422"/>
            <a:ext cx="9144000" cy="0"/>
          </a:xfrm>
          <a:prstGeom prst="line">
            <a:avLst/>
          </a:prstGeom>
          <a:ln w="4445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9525" y="4563280"/>
            <a:ext cx="9144000" cy="43204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МВД по Республике Бурятия</a:t>
            </a:r>
          </a:p>
        </p:txBody>
      </p:sp>
      <p:pic>
        <p:nvPicPr>
          <p:cNvPr id="12" name="Picture 2" descr="C:\Мои документы\Личное\Коллегии\2009\1 полугодие\Оформление\Заготовки\Карта Бурятии белая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965" y="4596335"/>
            <a:ext cx="714380" cy="49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3023" y="1813320"/>
            <a:ext cx="9217023" cy="136815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Мошенники </a:t>
            </a:r>
            <a:b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взломали личный кабинет </a:t>
            </a:r>
            <a:b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портала «</a:t>
            </a:r>
            <a:r>
              <a:rPr lang="ru-RU" sz="3500" dirty="0" err="1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Госуслуги</a:t>
            </a:r>
            <a: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endParaRPr lang="ru-RU" sz="3500" dirty="0"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58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142858"/>
            <a:ext cx="9144000" cy="78581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 пароль от личного кабинета</a:t>
            </a:r>
            <a:b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500" dirty="0"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 txBox="1">
            <a:spLocks/>
          </p:cNvSpPr>
          <p:nvPr/>
        </p:nvSpPr>
        <p:spPr>
          <a:xfrm>
            <a:off x="0" y="928676"/>
            <a:ext cx="3929058" cy="350046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lvl="0" algn="just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Перейдите на сайт или в приложение одного из своих банков</a:t>
            </a:r>
            <a:r>
              <a:rPr lang="en-US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Повторите регистрацию на «</a:t>
            </a:r>
            <a:r>
              <a:rPr lang="ru-RU" sz="2000" b="1" dirty="0" err="1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Госуслуги</a:t>
            </a: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 через банк-номер из личного кабинета банка будет перенесен в личный</a:t>
            </a:r>
            <a:r>
              <a:rPr lang="en-US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Банк вышлет пароль для входа в </a:t>
            </a:r>
            <a:r>
              <a:rPr lang="ru-RU" sz="2000" b="1" dirty="0" err="1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аккаунт</a:t>
            </a: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18288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5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Снимок экрана 2024-09-16 20120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3643320"/>
            <a:ext cx="1495315" cy="12766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6248" y="2285998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00662" y="1071552"/>
            <a:ext cx="36433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Обратитесь в офис МФЦ и попросите оператора восстановить пароль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Сотрудники проверят вашу личность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помогут восстановить доступ к </a:t>
            </a:r>
            <a:r>
              <a:rPr lang="ru-RU" b="1" dirty="0" err="1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аккаунту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сменить пароль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Возьмите с собой паспорт и СНИЛС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 txBox="1">
            <a:spLocks/>
          </p:cNvSpPr>
          <p:nvPr/>
        </p:nvSpPr>
        <p:spPr>
          <a:xfrm>
            <a:off x="0" y="357172"/>
            <a:ext cx="5429256" cy="471490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endParaRPr lang="ru-RU" sz="2000" b="1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18288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5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57172"/>
            <a:ext cx="5202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Определите, где использовалась учетная запись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785801"/>
            <a:ext cx="75110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 можете выйти одновременно на всех устройствах, кроме текущего</a:t>
            </a:r>
            <a:endParaRPr lang="ru-RU" b="1" dirty="0" smtClean="0"/>
          </a:p>
          <a:p>
            <a:pPr algn="ctr"/>
            <a:r>
              <a:rPr lang="ru-RU" b="1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ПЕРСОНАЛЬНОМ КОМПЬЮТЕРЕ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/>
          </a:p>
        </p:txBody>
      </p:sp>
      <p:pic>
        <p:nvPicPr>
          <p:cNvPr id="12" name="Рисунок 11" descr="gosp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6" y="2017275"/>
            <a:ext cx="4143404" cy="2778990"/>
          </a:xfrm>
          <a:prstGeom prst="rect">
            <a:avLst/>
          </a:prstGeom>
        </p:spPr>
      </p:pic>
      <p:pic>
        <p:nvPicPr>
          <p:cNvPr id="13" name="Рисунок 12" descr="gospk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000246"/>
            <a:ext cx="4643438" cy="30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1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14296"/>
            <a:ext cx="9144000" cy="78581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МОБИЛЬНОМ ТЕЛЕФОНЕ</a:t>
            </a:r>
            <a:endParaRPr lang="ru-RU" sz="3500" dirty="0"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 txBox="1">
            <a:spLocks/>
          </p:cNvSpPr>
          <p:nvPr/>
        </p:nvSpPr>
        <p:spPr>
          <a:xfrm>
            <a:off x="0" y="1500180"/>
            <a:ext cx="5643570" cy="250033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lang="ru-RU" sz="2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</a:p>
          <a:p>
            <a:pPr marL="18288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5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71552"/>
            <a:ext cx="2089700" cy="392907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Рисунок 6" descr="22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1" y="1071552"/>
            <a:ext cx="2071702" cy="392905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Рисунок 7" descr="33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9" y="1071552"/>
            <a:ext cx="2214577" cy="392905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948264" y="1285866"/>
            <a:ext cx="219573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Отзовите разрешения, которые не выдавали.</a:t>
            </a:r>
            <a:r>
              <a:rPr lang="ru-RU" sz="1600" dirty="0" smtClean="0">
                <a:solidFill>
                  <a:srgbClr val="FF0000"/>
                </a:soli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FF0000"/>
                </a:soli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FF0000"/>
                </a:soli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FF0000"/>
                </a:soli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 поданные заявления. Это поможет выявить, какие действия хотели совершить мошенники от вашего имени.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6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1" y="50800"/>
            <a:ext cx="9144000" cy="6635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Обратитесь в полицию и подайте заявление.</a:t>
            </a:r>
            <a:endParaRPr lang="ru-RU" sz="3200" dirty="0">
              <a:solidFill>
                <a:schemeClr val="tx1"/>
              </a:solidFill>
              <a:effectLst>
                <a:reflection blurRad="50800" stA="45000" endPos="66000" dist="762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7"/>
          <p:cNvSpPr txBox="1">
            <a:spLocks/>
          </p:cNvSpPr>
          <p:nvPr/>
        </p:nvSpPr>
        <p:spPr>
          <a:xfrm>
            <a:off x="0" y="1357304"/>
            <a:ext cx="9144000" cy="257176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 наличии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данных, указывающих на совершение противоправных действий, в том числе связанных с мошенничеством, подайте заявление в полицию.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endParaRPr lang="ru-RU" sz="2400" b="1" baseline="0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Возьмите с собой копию заявления из МФЦ,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скриншоты СМС – сообщений и другие доказательства.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reflection blurRad="50800" stA="45000" endPos="66000" dist="762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52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 txBox="1">
            <a:spLocks/>
          </p:cNvSpPr>
          <p:nvPr/>
        </p:nvSpPr>
        <p:spPr>
          <a:xfrm>
            <a:off x="0" y="428610"/>
            <a:ext cx="9001156" cy="350046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lang="ru-RU" sz="2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	Проверьте кредитную историю и узнайте</a:t>
            </a:r>
            <a:r>
              <a:rPr lang="en-US" sz="2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ru-RU" sz="2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направлялись ли от вашего имени заявки на займы</a:t>
            </a:r>
          </a:p>
          <a:p>
            <a:pPr marL="18288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5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571618"/>
            <a:ext cx="85011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Выясните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каких бюро хранится ваша кредитная история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их может быть несколько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Сделать это можно на портале «</a:t>
            </a:r>
            <a:r>
              <a:rPr lang="ru-RU" b="1" dirty="0" err="1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Госуслуги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Введите в строке поиска запрос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«узнать свое БКИ»</a:t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Далее зарегистрируйтесь на сайте каждого бюро* и запросите свою кредитную историю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Рекомендуем направить запрос через 2 недели после взлома </a:t>
            </a:r>
            <a:r>
              <a:rPr lang="ru-RU" b="1" dirty="0" err="1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аккаунта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Можно авторизоваться с помощью учетной записи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Госуслуги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10393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2858"/>
            <a:ext cx="4357718" cy="2982677"/>
          </a:xfrm>
          <a:prstGeom prst="rect">
            <a:avLst/>
          </a:prstGeom>
        </p:spPr>
      </p:pic>
      <p:pic>
        <p:nvPicPr>
          <p:cNvPr id="3" name="Рисунок 2" descr="2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357568"/>
            <a:ext cx="4572031" cy="1643056"/>
          </a:xfrm>
          <a:prstGeom prst="rect">
            <a:avLst/>
          </a:prstGeom>
        </p:spPr>
      </p:pic>
      <p:pic>
        <p:nvPicPr>
          <p:cNvPr id="4" name="Рисунок 3" descr="000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1857370"/>
            <a:ext cx="4172737" cy="31654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14942" y="428610"/>
            <a:ext cx="3643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на портале «</a:t>
            </a:r>
            <a:r>
              <a:rPr lang="ru-RU" b="1" dirty="0" err="1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Госуслуги</a:t>
            </a: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в каких бюро хранится ваша кредитная история.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243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14296"/>
            <a:ext cx="9144000" cy="78581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экспертов</a:t>
            </a:r>
            <a:br>
              <a:rPr lang="ru-RU" sz="3500" dirty="0" smtClean="0"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500" dirty="0">
              <a:effectLst>
                <a:reflection blurRad="12700" stA="300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 txBox="1">
            <a:spLocks/>
          </p:cNvSpPr>
          <p:nvPr/>
        </p:nvSpPr>
        <p:spPr>
          <a:xfrm>
            <a:off x="0" y="1000114"/>
            <a:ext cx="8858280" cy="250033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Обратитесь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в </a:t>
            </a:r>
            <a:r>
              <a:rPr lang="ru-RU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</a:t>
            </a:r>
            <a:r>
              <a:rPr kumimoji="0" lang="ru-RU" sz="2000" b="1" i="0" u="none" strike="noStrike" kern="1200" cap="none" spc="0" normalizeH="0" noProof="0" dirty="0" err="1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ентр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правовой помощи гражданам в цифровой среде</a:t>
            </a:r>
            <a:br>
              <a:rPr kumimoji="0" lang="ru-RU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Юристы бесплатно составят заявления в полицию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подготовят досудебные претензии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исковые заявления и взыщут компенсацию морального вреда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kumimoji="0" lang="ru-RU" sz="22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2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2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Сайт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</a:t>
            </a:r>
            <a: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hlinkClick r:id="rId2"/>
              </a:rPr>
              <a:t>4people.grfc.ru</a:t>
            </a:r>
            <a: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Электронная почта</a:t>
            </a:r>
            <a: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</a:t>
            </a:r>
            <a: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hlinkClick r:id="rId3"/>
              </a:rPr>
              <a:t>4people@grfc.ru</a:t>
            </a:r>
            <a: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Номер телефона</a:t>
            </a:r>
            <a:r>
              <a:rPr lang="en-US" sz="22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+7 (499) 550 80 03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12700" stA="300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5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12700" stA="30000" endPos="455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724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effectLst/>
              </a:rPr>
              <a:t>Защита от звонков в </a:t>
            </a:r>
            <a:r>
              <a:rPr lang="en-US" sz="2400" i="1" u="sng" dirty="0" err="1" smtClean="0">
                <a:solidFill>
                  <a:schemeClr val="accent4">
                    <a:lumMod val="50000"/>
                  </a:schemeClr>
                </a:solidFill>
                <a:effectLst/>
                <a:latin typeface="Baskerville Old Face" panose="02020602080505020303" pitchFamily="18" charset="0"/>
              </a:rPr>
              <a:t>WhatsApp</a:t>
            </a:r>
            <a:endParaRPr lang="ru-RU" sz="2400" i="1" u="sng" dirty="0"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Объект 5">
            <a:extLst>
              <a:ext uri="{FF2B5EF4-FFF2-40B4-BE49-F238E27FC236}">
                <a16:creationId xmlns="" xmlns:a16="http://schemas.microsoft.com/office/drawing/2014/main" id="{1E71F8A5-963D-409E-8470-9D9D81142C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72" y="3592917"/>
            <a:ext cx="870801" cy="917607"/>
          </a:xfrm>
          <a:prstGeom prst="rect">
            <a:avLst/>
          </a:prstGeom>
        </p:spPr>
      </p:pic>
      <p:sp>
        <p:nvSpPr>
          <p:cNvPr id="15" name="Выгнутая вниз стрелка 14"/>
          <p:cNvSpPr/>
          <p:nvPr/>
        </p:nvSpPr>
        <p:spPr>
          <a:xfrm rot="4752517">
            <a:off x="307220" y="3411627"/>
            <a:ext cx="1855001" cy="475361"/>
          </a:xfrm>
          <a:prstGeom prst="curvedUp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" y="929063"/>
            <a:ext cx="2111407" cy="3984186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60000">
                <a:schemeClr val="bg2">
                  <a:tint val="95000"/>
                  <a:shade val="100000"/>
                  <a:satMod val="130000"/>
                  <a:lumMod val="70000"/>
                  <a:lumOff val="30000"/>
                </a:schemeClr>
              </a:gs>
              <a:gs pos="100000">
                <a:schemeClr val="bg2">
                  <a:tint val="97000"/>
                  <a:shade val="100000"/>
                  <a:hueMod val="100000"/>
                  <a:satMod val="140000"/>
                  <a:lumMod val="80000"/>
                </a:schemeClr>
              </a:gs>
            </a:gsLst>
            <a:path path="circle">
              <a:fillToRect l="100000" t="100000"/>
            </a:path>
          </a:gradFill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20" y="925706"/>
            <a:ext cx="2220864" cy="3987543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60000">
                <a:schemeClr val="bg2">
                  <a:tint val="95000"/>
                  <a:shade val="100000"/>
                  <a:satMod val="130000"/>
                  <a:lumMod val="70000"/>
                  <a:lumOff val="30000"/>
                </a:schemeClr>
              </a:gs>
              <a:gs pos="100000">
                <a:schemeClr val="bg2">
                  <a:tint val="97000"/>
                  <a:shade val="100000"/>
                  <a:hueMod val="100000"/>
                  <a:satMod val="140000"/>
                  <a:lumMod val="80000"/>
                </a:schemeClr>
              </a:gs>
            </a:gsLst>
            <a:path path="circle">
              <a:fillToRect l="100000" t="100000"/>
            </a:path>
          </a:gradFill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228" y="925706"/>
            <a:ext cx="2402673" cy="3987543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60000">
                <a:schemeClr val="bg2">
                  <a:tint val="95000"/>
                  <a:shade val="100000"/>
                  <a:satMod val="130000"/>
                  <a:lumMod val="70000"/>
                  <a:lumOff val="30000"/>
                </a:schemeClr>
              </a:gs>
              <a:gs pos="100000">
                <a:schemeClr val="bg2">
                  <a:tint val="97000"/>
                  <a:shade val="100000"/>
                  <a:hueMod val="100000"/>
                  <a:satMod val="140000"/>
                  <a:lumMod val="80000"/>
                </a:schemeClr>
              </a:gs>
            </a:gsLst>
            <a:path path="circle">
              <a:fillToRect l="100000" t="100000"/>
            </a:path>
          </a:gradFill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521" y="925706"/>
            <a:ext cx="2060908" cy="3987543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60000">
                <a:schemeClr val="bg2">
                  <a:tint val="95000"/>
                  <a:shade val="100000"/>
                  <a:satMod val="130000"/>
                  <a:lumMod val="70000"/>
                  <a:lumOff val="30000"/>
                </a:schemeClr>
              </a:gs>
              <a:gs pos="100000">
                <a:schemeClr val="bg2">
                  <a:tint val="97000"/>
                  <a:shade val="100000"/>
                  <a:hueMod val="100000"/>
                  <a:satMod val="140000"/>
                  <a:lumMod val="80000"/>
                </a:schemeClr>
              </a:gs>
            </a:gsLst>
            <a:path path="circle">
              <a:fillToRect l="100000" t="100000"/>
            </a:path>
          </a:gradFill>
          <a:ln cmpd="sng"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6744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effectLst/>
              </a:rPr>
              <a:t>Защита от звонков в </a:t>
            </a:r>
            <a:r>
              <a:rPr lang="en-US" sz="2400" i="1" u="sng" dirty="0" smtClean="0">
                <a:solidFill>
                  <a:schemeClr val="accent6"/>
                </a:solidFill>
                <a:effectLst/>
              </a:rPr>
              <a:t>Telegram</a:t>
            </a:r>
            <a:endParaRPr lang="ru-RU" sz="2400" i="1" u="sng" dirty="0">
              <a:solidFill>
                <a:schemeClr val="accent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541"/>
          <a:stretch/>
        </p:blipFill>
        <p:spPr>
          <a:xfrm>
            <a:off x="5883" y="813791"/>
            <a:ext cx="2158617" cy="4223826"/>
          </a:xfrm>
          <a:prstGeom prst="rect">
            <a:avLst/>
          </a:prstGeom>
          <a:solidFill>
            <a:schemeClr val="tx1"/>
          </a:solidFill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b="9653"/>
          <a:stretch/>
        </p:blipFill>
        <p:spPr>
          <a:xfrm>
            <a:off x="2207121" y="813791"/>
            <a:ext cx="2264152" cy="4223826"/>
          </a:xfrm>
          <a:prstGeom prst="rect">
            <a:avLst/>
          </a:prstGeom>
          <a:solidFill>
            <a:schemeClr val="tx1"/>
          </a:solidFill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491" y="813791"/>
            <a:ext cx="2261757" cy="4223826"/>
          </a:xfrm>
          <a:prstGeom prst="rect">
            <a:avLst/>
          </a:prstGeom>
          <a:solidFill>
            <a:schemeClr val="tx1"/>
          </a:solidFill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541"/>
          <a:stretch/>
        </p:blipFill>
        <p:spPr>
          <a:xfrm>
            <a:off x="6875466" y="813791"/>
            <a:ext cx="2233038" cy="4223826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407938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712892" y="141968"/>
            <a:ext cx="7920880" cy="917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effectLst/>
              </a:rPr>
              <a:t>Защита от звонков в </a:t>
            </a:r>
            <a:r>
              <a:rPr lang="en-US" sz="2400" i="1" u="sng" dirty="0" smtClean="0">
                <a:solidFill>
                  <a:schemeClr val="accent6"/>
                </a:solidFill>
                <a:effectLst/>
              </a:rPr>
              <a:t>Telegram</a:t>
            </a:r>
            <a:endParaRPr lang="ru-RU" sz="2400" i="1" u="sng" dirty="0">
              <a:solidFill>
                <a:schemeClr val="accent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037617"/>
            <a:ext cx="9144000" cy="0"/>
          </a:xfrm>
          <a:prstGeom prst="line">
            <a:avLst/>
          </a:prstGeom>
          <a:ln w="2032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85" y="5147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" y="790356"/>
            <a:ext cx="9163639" cy="0"/>
          </a:xfrm>
          <a:prstGeom prst="line">
            <a:avLst/>
          </a:prstGeom>
          <a:ln w="20320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8"/>
          <a:stretch/>
        </p:blipFill>
        <p:spPr>
          <a:xfrm>
            <a:off x="1055855" y="814462"/>
            <a:ext cx="2402673" cy="4133552"/>
          </a:xfrm>
          <a:prstGeom prst="rect">
            <a:avLst/>
          </a:prstGeom>
          <a:solidFill>
            <a:schemeClr val="tx1"/>
          </a:solidFill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6"/>
          <a:stretch/>
        </p:blipFill>
        <p:spPr>
          <a:xfrm>
            <a:off x="4844813" y="814462"/>
            <a:ext cx="2402673" cy="4133552"/>
          </a:xfrm>
          <a:prstGeom prst="rect">
            <a:avLst/>
          </a:prstGeom>
          <a:solidFill>
            <a:schemeClr val="tx1">
              <a:alpha val="78000"/>
            </a:schemeClr>
          </a:solidFill>
          <a:ln cmpd="sng"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2691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41480"/>
            <a:ext cx="9144000" cy="0"/>
          </a:xfrm>
          <a:prstGeom prst="line">
            <a:avLst/>
          </a:prstGeom>
          <a:ln w="222250" cmpd="thickThin">
            <a:solidFill>
              <a:schemeClr val="tx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355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13181"/>
            <a:ext cx="1728192" cy="79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0" y="3435846"/>
            <a:ext cx="9144000" cy="0"/>
          </a:xfrm>
          <a:prstGeom prst="line">
            <a:avLst/>
          </a:prstGeom>
          <a:ln w="10795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4897422"/>
            <a:ext cx="9144000" cy="0"/>
          </a:xfrm>
          <a:prstGeom prst="line">
            <a:avLst/>
          </a:prstGeom>
          <a:ln w="4445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9525" y="4563280"/>
            <a:ext cx="9144000" cy="43204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МВД по Республике Бурятия</a:t>
            </a:r>
          </a:p>
        </p:txBody>
      </p:sp>
      <p:pic>
        <p:nvPicPr>
          <p:cNvPr id="12" name="Picture 2" descr="C:\Мои документы\Личное\Коллегии\2009\1 полугодие\Оформление\Заготовки\Карта Бурятии белая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965" y="4596335"/>
            <a:ext cx="714380" cy="49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26F0F-3D8A-4640-8649-CD9F18EE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3023" y="1697660"/>
            <a:ext cx="9217023" cy="136815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настроить двухфакторную аутентификацию (проверку)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мессенджерах </a:t>
            </a:r>
            <a:endParaRPr lang="ru-RU" sz="3500" dirty="0">
              <a:effectLst>
                <a:reflection blurRad="12700" stA="300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200x630w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2831946"/>
            <a:ext cx="562241" cy="546663"/>
          </a:xfrm>
          <a:prstGeom prst="rect">
            <a:avLst/>
          </a:prstGeom>
        </p:spPr>
      </p:pic>
      <p:pic>
        <p:nvPicPr>
          <p:cNvPr id="11" name="Рисунок 10" descr="1200x630wa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92279" y="2831946"/>
            <a:ext cx="525823" cy="509749"/>
          </a:xfrm>
          <a:prstGeom prst="rect">
            <a:avLst/>
          </a:prstGeom>
        </p:spPr>
      </p:pic>
      <p:pic>
        <p:nvPicPr>
          <p:cNvPr id="13" name="Рисунок 12" descr="whatsapp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18102" y="2835555"/>
            <a:ext cx="778408" cy="50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7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88" y="-8629"/>
            <a:ext cx="9144000" cy="857250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настроить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двухфакторную аутентификацию в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Telegram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4897422"/>
            <a:ext cx="9144000" cy="0"/>
          </a:xfrm>
          <a:prstGeom prst="line">
            <a:avLst/>
          </a:prstGeom>
          <a:ln w="4445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C:\Мои документы\Личное\Коллегии\2009\1 полугодие\Оформление\Заготовки\Карта Бурятии белая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965" y="4596335"/>
            <a:ext cx="714380" cy="49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9525" y="4563280"/>
            <a:ext cx="9144000" cy="43204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МВД по Республике Бурятия</a:t>
            </a:r>
          </a:p>
        </p:txBody>
      </p:sp>
      <p:pic>
        <p:nvPicPr>
          <p:cNvPr id="8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888" y="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photo_2024-11-07_21-35-4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672" y="998220"/>
            <a:ext cx="1878487" cy="3593606"/>
          </a:xfrm>
          <a:prstGeom prst="rect">
            <a:avLst/>
          </a:prstGeom>
          <a:solidFill>
            <a:srgbClr val="44484E"/>
          </a:solidFill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11" name="Рисунок 10" descr="photo_2024-11-07_21-35-4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5771" y="998220"/>
            <a:ext cx="1890541" cy="3593606"/>
          </a:xfrm>
          <a:prstGeom prst="rect">
            <a:avLst/>
          </a:prstGeom>
        </p:spPr>
      </p:pic>
      <p:pic>
        <p:nvPicPr>
          <p:cNvPr id="12" name="Рисунок 11" descr="photo_2024-11-07_21-35-49 (2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2007" y="1005018"/>
            <a:ext cx="1877277" cy="3598115"/>
          </a:xfrm>
          <a:prstGeom prst="rect">
            <a:avLst/>
          </a:prstGeom>
        </p:spPr>
      </p:pic>
      <p:pic>
        <p:nvPicPr>
          <p:cNvPr id="13" name="Рисунок 12" descr="photo_2024-11-07_21-35-49 (3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4567" y="992983"/>
            <a:ext cx="1877277" cy="359811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63864" y="1875442"/>
            <a:ext cx="551485" cy="14804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/>
              <a:t>Тимур</a:t>
            </a:r>
            <a:endParaRPr lang="ru-RU" sz="700" dirty="0"/>
          </a:p>
        </p:txBody>
      </p:sp>
      <p:sp>
        <p:nvSpPr>
          <p:cNvPr id="15" name="Овал 14"/>
          <p:cNvSpPr/>
          <p:nvPr/>
        </p:nvSpPr>
        <p:spPr>
          <a:xfrm>
            <a:off x="254993" y="1218751"/>
            <a:ext cx="286295" cy="30253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760934" y="1094424"/>
            <a:ext cx="286295" cy="30253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30578" y="1855429"/>
            <a:ext cx="261716" cy="21008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32341" y="1517189"/>
            <a:ext cx="596057" cy="72008"/>
          </a:xfrm>
          <a:prstGeom prst="roundRect">
            <a:avLst/>
          </a:prstGeom>
          <a:solidFill>
            <a:schemeClr val="tx2">
              <a:lumMod val="75000"/>
            </a:schemeClr>
          </a:solidFill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555776" y="1771093"/>
            <a:ext cx="596057" cy="72008"/>
          </a:xfrm>
          <a:prstGeom prst="roundRect">
            <a:avLst/>
          </a:prstGeom>
          <a:solidFill>
            <a:schemeClr val="tx2">
              <a:lumMod val="75000"/>
            </a:schemeClr>
          </a:solidFill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44326" y="1603940"/>
            <a:ext cx="511251" cy="15963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/>
              <a:t>Т</a:t>
            </a:r>
            <a:r>
              <a:rPr lang="ru-RU" sz="700" dirty="0" smtClean="0"/>
              <a:t>имур</a:t>
            </a:r>
            <a:endParaRPr lang="ru-RU" sz="7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049173" y="1145535"/>
            <a:ext cx="577801" cy="14223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/>
              <a:t>Т</a:t>
            </a:r>
            <a:r>
              <a:rPr lang="ru-RU" sz="700" dirty="0" smtClean="0"/>
              <a:t>имур</a:t>
            </a:r>
            <a:endParaRPr lang="ru-RU" sz="7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0583" y="4097450"/>
            <a:ext cx="1533110" cy="288032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1331640" y="2931790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 rot="10800000">
            <a:off x="3179153" y="2981861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 rot="10800000">
            <a:off x="5875052" y="1904882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8316416" y="2774150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716334" y="1589197"/>
            <a:ext cx="1727873" cy="217780"/>
          </a:xfrm>
          <a:prstGeom prst="round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472114" y="2672003"/>
            <a:ext cx="1533110" cy="288032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74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525" y="15569"/>
            <a:ext cx="9144000" cy="1142984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настроить двухфакторную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аутентификацию в </a:t>
            </a:r>
            <a:r>
              <a:rPr lang="en-US" sz="2800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Viber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4897422"/>
            <a:ext cx="9144000" cy="0"/>
          </a:xfrm>
          <a:prstGeom prst="line">
            <a:avLst/>
          </a:prstGeom>
          <a:ln w="4445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C:\Мои документы\Личное\Коллегии\2009\1 полугодие\Оформление\Заготовки\Карта Бурятии белая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965" y="4596335"/>
            <a:ext cx="714380" cy="49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9525" y="4563280"/>
            <a:ext cx="9144000" cy="43204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МВД по Республике Бурятия</a:t>
            </a:r>
          </a:p>
        </p:txBody>
      </p:sp>
      <p:pic>
        <p:nvPicPr>
          <p:cNvPr id="9" name="Рисунок 8" descr="photo_2024-11-07_21-37-36.jpg"/>
          <p:cNvPicPr>
            <a:picLocks noChangeAspect="1"/>
          </p:cNvPicPr>
          <p:nvPr/>
        </p:nvPicPr>
        <p:blipFill rotWithShape="1">
          <a:blip r:embed="rId3" cstate="print"/>
          <a:srcRect b="12245"/>
          <a:stretch/>
        </p:blipFill>
        <p:spPr>
          <a:xfrm>
            <a:off x="157950" y="1078426"/>
            <a:ext cx="2037785" cy="354824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" name="Рисунок 9" descr="photo_2024-11-07_21-37-36 (2).jpg"/>
          <p:cNvPicPr>
            <a:picLocks noChangeAspect="1"/>
          </p:cNvPicPr>
          <p:nvPr/>
        </p:nvPicPr>
        <p:blipFill rotWithShape="1">
          <a:blip r:embed="rId4" cstate="print"/>
          <a:srcRect t="-26" r="23439" b="24403"/>
          <a:stretch/>
        </p:blipFill>
        <p:spPr>
          <a:xfrm>
            <a:off x="2511197" y="1078426"/>
            <a:ext cx="1916787" cy="3554075"/>
          </a:xfrm>
          <a:prstGeom prst="rect">
            <a:avLst/>
          </a:prstGeom>
        </p:spPr>
      </p:pic>
      <p:pic>
        <p:nvPicPr>
          <p:cNvPr id="11" name="Рисунок 10" descr="photo_2024-11-07_21-37-36 (3).jpg"/>
          <p:cNvPicPr>
            <a:picLocks noChangeAspect="1"/>
          </p:cNvPicPr>
          <p:nvPr/>
        </p:nvPicPr>
        <p:blipFill rotWithShape="1">
          <a:blip r:embed="rId5" cstate="print"/>
          <a:srcRect b="3472"/>
          <a:stretch/>
        </p:blipFill>
        <p:spPr>
          <a:xfrm>
            <a:off x="4909021" y="1101395"/>
            <a:ext cx="1872208" cy="3519996"/>
          </a:xfrm>
          <a:prstGeom prst="rect">
            <a:avLst/>
          </a:prstGeom>
        </p:spPr>
      </p:pic>
      <p:pic>
        <p:nvPicPr>
          <p:cNvPr id="12" name="Рисунок 11" descr="photo_2024-11-07_21-37-3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1269" y="1079723"/>
            <a:ext cx="1751211" cy="3522745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4909021" y="1779662"/>
            <a:ext cx="1872208" cy="360040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03034" y="2262464"/>
            <a:ext cx="1652941" cy="288032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1876" y="3219822"/>
            <a:ext cx="1533110" cy="288032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1452218" y="2005677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0800000">
            <a:off x="3913390" y="2622812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0800000">
            <a:off x="6156176" y="2177981"/>
            <a:ext cx="372053" cy="11656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40967" y="1848394"/>
            <a:ext cx="511251" cy="159639"/>
          </a:xfrm>
          <a:prstGeom prst="rect">
            <a:avLst/>
          </a:prstGeom>
          <a:solidFill>
            <a:schemeClr val="tx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/>
              <a:t>Т</a:t>
            </a:r>
            <a:r>
              <a:rPr lang="ru-RU" sz="700" dirty="0" smtClean="0"/>
              <a:t>имур</a:t>
            </a:r>
            <a:endParaRPr lang="ru-RU" sz="700" dirty="0"/>
          </a:p>
        </p:txBody>
      </p:sp>
      <p:pic>
        <p:nvPicPr>
          <p:cNvPr id="20" name="Picture 5" descr="C:\Users\Елена\Desktop\10\Орел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888" y="0"/>
            <a:ext cx="1198509" cy="57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62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000099"/>
      </a:lt1>
      <a:dk2>
        <a:srgbClr val="000066"/>
      </a:dk2>
      <a:lt2>
        <a:srgbClr val="C0C0C0"/>
      </a:lt2>
      <a:accent1>
        <a:srgbClr val="FF3399"/>
      </a:accent1>
      <a:accent2>
        <a:srgbClr val="99CCFF"/>
      </a:accent2>
      <a:accent3>
        <a:srgbClr val="AAAACA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000099"/>
      </a:lt1>
      <a:dk2>
        <a:srgbClr val="000066"/>
      </a:dk2>
      <a:lt2>
        <a:srgbClr val="C0C0C0"/>
      </a:lt2>
      <a:accent1>
        <a:srgbClr val="FF3399"/>
      </a:accent1>
      <a:accent2>
        <a:srgbClr val="99CCFF"/>
      </a:accent2>
      <a:accent3>
        <a:srgbClr val="AAAACA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colormaster">
  <a:themeElements>
    <a:clrScheme name="3_colormaster 7">
      <a:dk1>
        <a:srgbClr val="C0C0C0"/>
      </a:dk1>
      <a:lt1>
        <a:srgbClr val="FFFFFF"/>
      </a:lt1>
      <a:dk2>
        <a:srgbClr val="008080"/>
      </a:dk2>
      <a:lt2>
        <a:srgbClr val="CCECFF"/>
      </a:lt2>
      <a:accent1>
        <a:srgbClr val="29A329"/>
      </a:accent1>
      <a:accent2>
        <a:srgbClr val="00FFFF"/>
      </a:accent2>
      <a:accent3>
        <a:srgbClr val="AAC0C0"/>
      </a:accent3>
      <a:accent4>
        <a:srgbClr val="DADADA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0" scaled="1"/>
          <a:tileRect/>
        </a:gradFill>
        <a:ln w="3175">
          <a:solidFill>
            <a:schemeClr val="accent3">
              <a:lumMod val="75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008080"/>
      </a:lt1>
      <a:dk2>
        <a:srgbClr val="003366"/>
      </a:dk2>
      <a:lt2>
        <a:srgbClr val="C0C0C0"/>
      </a:lt2>
      <a:accent1>
        <a:srgbClr val="29A329"/>
      </a:accent1>
      <a:accent2>
        <a:srgbClr val="00FFFF"/>
      </a:accent2>
      <a:accent3>
        <a:srgbClr val="AAC0C0"/>
      </a:accent3>
      <a:accent4>
        <a:srgbClr val="000000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olormaster">
  <a:themeElements>
    <a:clrScheme name="">
      <a:dk1>
        <a:srgbClr val="000000"/>
      </a:dk1>
      <a:lt1>
        <a:srgbClr val="008080"/>
      </a:lt1>
      <a:dk2>
        <a:srgbClr val="003366"/>
      </a:dk2>
      <a:lt2>
        <a:srgbClr val="C0C0C0"/>
      </a:lt2>
      <a:accent1>
        <a:srgbClr val="29A329"/>
      </a:accent1>
      <a:accent2>
        <a:srgbClr val="00FFFF"/>
      </a:accent2>
      <a:accent3>
        <a:srgbClr val="AAC0C0"/>
      </a:accent3>
      <a:accent4>
        <a:srgbClr val="000000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colormaster">
  <a:themeElements>
    <a:clrScheme name="6_colormaster 3">
      <a:dk1>
        <a:srgbClr val="C0C0C0"/>
      </a:dk1>
      <a:lt1>
        <a:srgbClr val="FFFFFF"/>
      </a:lt1>
      <a:dk2>
        <a:srgbClr val="800000"/>
      </a:dk2>
      <a:lt2>
        <a:srgbClr val="FFCC99"/>
      </a:lt2>
      <a:accent1>
        <a:srgbClr val="FF9900"/>
      </a:accent1>
      <a:accent2>
        <a:srgbClr val="CC0000"/>
      </a:accent2>
      <a:accent3>
        <a:srgbClr val="C0AA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colormaster">
  <a:themeElements>
    <a:clrScheme name="">
      <a:dk1>
        <a:srgbClr val="000000"/>
      </a:dk1>
      <a:lt1>
        <a:srgbClr val="800000"/>
      </a:lt1>
      <a:dk2>
        <a:srgbClr val="800000"/>
      </a:dk2>
      <a:lt2>
        <a:srgbClr val="C0C0C0"/>
      </a:lt2>
      <a:accent1>
        <a:srgbClr val="FF9900"/>
      </a:accent1>
      <a:accent2>
        <a:srgbClr val="CC0000"/>
      </a:accent2>
      <a:accent3>
        <a:srgbClr val="C0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colormaster">
  <a:themeElements>
    <a:clrScheme name="">
      <a:dk1>
        <a:srgbClr val="000000"/>
      </a:dk1>
      <a:lt1>
        <a:srgbClr val="800000"/>
      </a:lt1>
      <a:dk2>
        <a:srgbClr val="800000"/>
      </a:dk2>
      <a:lt2>
        <a:srgbClr val="C0C0C0"/>
      </a:lt2>
      <a:accent1>
        <a:srgbClr val="FF9900"/>
      </a:accent1>
      <a:accent2>
        <a:srgbClr val="CC0000"/>
      </a:accent2>
      <a:accent3>
        <a:srgbClr val="C0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022</Template>
  <TotalTime>39873</TotalTime>
  <Words>607</Words>
  <Application>Microsoft Office PowerPoint</Application>
  <PresentationFormat>Экран (16:9)</PresentationFormat>
  <Paragraphs>115</Paragraphs>
  <Slides>37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37</vt:i4>
      </vt:variant>
    </vt:vector>
  </HeadingPairs>
  <TitlesOfParts>
    <vt:vector size="55" baseType="lpstr">
      <vt:lpstr>Arial</vt:lpstr>
      <vt:lpstr>Baskerville Old Face</vt:lpstr>
      <vt:lpstr>Calibri</vt:lpstr>
      <vt:lpstr>DejaVu Sans</vt:lpstr>
      <vt:lpstr>Georgia</vt:lpstr>
      <vt:lpstr>Times New Roman</vt:lpstr>
      <vt:lpstr>Tinos</vt:lpstr>
      <vt:lpstr>Trebuchet MS</vt:lpstr>
      <vt:lpstr>Wingdings 3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Воздушный поток</vt:lpstr>
      <vt:lpstr>ОСНОВНЫЕ СПОСОБЫ МОШЕННИЧЕСТВА И ЗАЩИТА ОТ НИХ</vt:lpstr>
      <vt:lpstr>Пример мошеннических действий посредством различных мессенджеров </vt:lpstr>
      <vt:lpstr>Защита от звонков в Viber</vt:lpstr>
      <vt:lpstr>Защита от звонков в WhatsApp</vt:lpstr>
      <vt:lpstr>Защита от звонков в Telegram</vt:lpstr>
      <vt:lpstr>Защита от звонков в Telegram</vt:lpstr>
      <vt:lpstr>Как настроить двухфакторную аутентификацию (проверку)  в мессенджерах </vt:lpstr>
      <vt:lpstr>Как настроить  двухфакторную аутентификацию в Telegram:</vt:lpstr>
      <vt:lpstr>Как настроить двухфакторную  аутентификацию в Viber:</vt:lpstr>
      <vt:lpstr>Как настроить двухфакторную  аутентификацию в WhatsApp:   </vt:lpstr>
      <vt:lpstr>Как уберечь ребенка от преступных посягательств в цифровой среде</vt:lpstr>
      <vt:lpstr>Как уберечь ребенка от преступных посягательств в цифровой среде</vt:lpstr>
      <vt:lpstr>Презентация PowerPoint</vt:lpstr>
      <vt:lpstr>Презентация PowerPoint</vt:lpstr>
      <vt:lpstr>Будьте бдительны!!!</vt:lpstr>
      <vt:lpstr>Презентация PowerPoint</vt:lpstr>
      <vt:lpstr>Схемы взлома  и защита от них</vt:lpstr>
      <vt:lpstr>1. Звонок от работника сотового оператора</vt:lpstr>
      <vt:lpstr>2. Переоформление SIM-карты</vt:lpstr>
      <vt:lpstr>Признаки взлома личного кабинета портала «Госуслуги»</vt:lpstr>
      <vt:lpstr>Презентация PowerPoint</vt:lpstr>
      <vt:lpstr>Как обезопасить личный кабинет от взлома?</vt:lpstr>
      <vt:lpstr>Дополнительная защита личного кабинета</vt:lpstr>
      <vt:lpstr>Дополнительная защита личного кабинета</vt:lpstr>
      <vt:lpstr>Дополнительная защита личного кабинета</vt:lpstr>
      <vt:lpstr>Отзыв согласий</vt:lpstr>
      <vt:lpstr>Отзыв согласий</vt:lpstr>
      <vt:lpstr>Способ открепления номера телефона</vt:lpstr>
      <vt:lpstr>Способ открепления номера телефона</vt:lpstr>
      <vt:lpstr>Мошенники  взломали личный кабинет  портала «Госуслуги»  </vt:lpstr>
      <vt:lpstr>Восстановите пароль от личного кабинета </vt:lpstr>
      <vt:lpstr>Презентация PowerPoint</vt:lpstr>
      <vt:lpstr>НА МОБИЛЬНОМ ТЕЛЕФОНЕ</vt:lpstr>
      <vt:lpstr>Обратитесь в полицию и подайте заявление.</vt:lpstr>
      <vt:lpstr>Презентация PowerPoint</vt:lpstr>
      <vt:lpstr>Презентация PowerPoint</vt:lpstr>
      <vt:lpstr>Помощь экспертов </vt:lpstr>
    </vt:vector>
  </TitlesOfParts>
  <Company>MultiDVD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начальника штаба МВД Петушинова  Романа Романовича</dc:title>
  <dc:creator>user</dc:creator>
  <cp:lastModifiedBy>sfaibusovich</cp:lastModifiedBy>
  <cp:revision>3866</cp:revision>
  <dcterms:created xsi:type="dcterms:W3CDTF">2015-12-21T01:32:53Z</dcterms:created>
  <dcterms:modified xsi:type="dcterms:W3CDTF">2024-11-22T04:05:58Z</dcterms:modified>
</cp:coreProperties>
</file>