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282"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00AA1259-56BB-4AD7-B287-C3870AD6E1D1}" type="datetimeFigureOut">
              <a:rPr lang="ru-RU" smtClean="0"/>
              <a:t>11.11.2015</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FB321883-624B-4941-8973-443B92FFD45D}"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00AA1259-56BB-4AD7-B287-C3870AD6E1D1}" type="datetimeFigureOut">
              <a:rPr lang="ru-RU" smtClean="0"/>
              <a:t>11.11.2015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B321883-624B-4941-8973-443B92FFD45D}"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00AA1259-56BB-4AD7-B287-C3870AD6E1D1}" type="datetimeFigureOut">
              <a:rPr lang="ru-RU" smtClean="0"/>
              <a:t>11.11.2015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B321883-624B-4941-8973-443B92FFD45D}"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00AA1259-56BB-4AD7-B287-C3870AD6E1D1}" type="datetimeFigureOut">
              <a:rPr lang="ru-RU" smtClean="0"/>
              <a:t>11.11.2015</a:t>
            </a:fld>
            <a:endParaRPr lang="ru-RU"/>
          </a:p>
        </p:txBody>
      </p:sp>
      <p:sp>
        <p:nvSpPr>
          <p:cNvPr id="9" name="Номер слайда 8"/>
          <p:cNvSpPr>
            <a:spLocks noGrp="1"/>
          </p:cNvSpPr>
          <p:nvPr>
            <p:ph type="sldNum" sz="quarter" idx="15"/>
          </p:nvPr>
        </p:nvSpPr>
        <p:spPr/>
        <p:txBody>
          <a:bodyPr rtlCol="0"/>
          <a:lstStyle/>
          <a:p>
            <a:fld id="{FB321883-624B-4941-8973-443B92FFD45D}"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00AA1259-56BB-4AD7-B287-C3870AD6E1D1}" type="datetimeFigureOut">
              <a:rPr lang="ru-RU" smtClean="0"/>
              <a:t>11.11.2015</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FB321883-624B-4941-8973-443B92FFD45D}"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00AA1259-56BB-4AD7-B287-C3870AD6E1D1}" type="datetimeFigureOut">
              <a:rPr lang="ru-RU" smtClean="0"/>
              <a:t>11.11.2015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B321883-624B-4941-8973-443B92FFD45D}" type="slidenum">
              <a:rPr lang="ru-RU" smtClean="0"/>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00AA1259-56BB-4AD7-B287-C3870AD6E1D1}" type="datetimeFigureOut">
              <a:rPr lang="ru-RU" smtClean="0"/>
              <a:t>11.11.2015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B321883-624B-4941-8973-443B92FFD45D}" type="slidenum">
              <a:rPr lang="ru-RU" smtClean="0"/>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00AA1259-56BB-4AD7-B287-C3870AD6E1D1}" type="datetimeFigureOut">
              <a:rPr lang="ru-RU" smtClean="0"/>
              <a:t>11.11.2015</a:t>
            </a:fld>
            <a:endParaRPr lang="ru-RU"/>
          </a:p>
        </p:txBody>
      </p:sp>
      <p:sp>
        <p:nvSpPr>
          <p:cNvPr id="7" name="Номер слайда 6"/>
          <p:cNvSpPr>
            <a:spLocks noGrp="1"/>
          </p:cNvSpPr>
          <p:nvPr>
            <p:ph type="sldNum" sz="quarter" idx="11"/>
          </p:nvPr>
        </p:nvSpPr>
        <p:spPr/>
        <p:txBody>
          <a:bodyPr rtlCol="0"/>
          <a:lstStyle/>
          <a:p>
            <a:fld id="{FB321883-624B-4941-8973-443B92FFD45D}"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0AA1259-56BB-4AD7-B287-C3870AD6E1D1}" type="datetimeFigureOut">
              <a:rPr lang="ru-RU" smtClean="0"/>
              <a:t>11.11.2015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B321883-624B-4941-8973-443B92FFD45D}"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00AA1259-56BB-4AD7-B287-C3870AD6E1D1}" type="datetimeFigureOut">
              <a:rPr lang="ru-RU" smtClean="0"/>
              <a:t>11.11.2015</a:t>
            </a:fld>
            <a:endParaRPr lang="ru-RU"/>
          </a:p>
        </p:txBody>
      </p:sp>
      <p:sp>
        <p:nvSpPr>
          <p:cNvPr id="22" name="Номер слайда 21"/>
          <p:cNvSpPr>
            <a:spLocks noGrp="1"/>
          </p:cNvSpPr>
          <p:nvPr>
            <p:ph type="sldNum" sz="quarter" idx="15"/>
          </p:nvPr>
        </p:nvSpPr>
        <p:spPr/>
        <p:txBody>
          <a:bodyPr rtlCol="0"/>
          <a:lstStyle/>
          <a:p>
            <a:fld id="{FB321883-624B-4941-8973-443B92FFD45D}"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00AA1259-56BB-4AD7-B287-C3870AD6E1D1}" type="datetimeFigureOut">
              <a:rPr lang="ru-RU" smtClean="0"/>
              <a:t>11.11.2015</a:t>
            </a:fld>
            <a:endParaRPr lang="ru-RU"/>
          </a:p>
        </p:txBody>
      </p:sp>
      <p:sp>
        <p:nvSpPr>
          <p:cNvPr id="18" name="Номер слайда 17"/>
          <p:cNvSpPr>
            <a:spLocks noGrp="1"/>
          </p:cNvSpPr>
          <p:nvPr>
            <p:ph type="sldNum" sz="quarter" idx="11"/>
          </p:nvPr>
        </p:nvSpPr>
        <p:spPr/>
        <p:txBody>
          <a:bodyPr rtlCol="0"/>
          <a:lstStyle/>
          <a:p>
            <a:fld id="{FB321883-624B-4941-8973-443B92FFD45D}"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0AA1259-56BB-4AD7-B287-C3870AD6E1D1}" type="datetimeFigureOut">
              <a:rPr lang="ru-RU" smtClean="0"/>
              <a:t>11.11.2015</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B321883-624B-4941-8973-443B92FFD45D}"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Прием денежной наличности в банке</a:t>
            </a:r>
            <a:endParaRPr lang="ru-RU" dirty="0"/>
          </a:p>
        </p:txBody>
      </p:sp>
      <p:sp>
        <p:nvSpPr>
          <p:cNvPr id="3" name="Подзаголовок 2"/>
          <p:cNvSpPr>
            <a:spLocks noGrp="1"/>
          </p:cNvSpPr>
          <p:nvPr>
            <p:ph type="subTitle" idx="1"/>
          </p:nvPr>
        </p:nvSpPr>
        <p:spPr/>
        <p:txBody>
          <a:bodyPr/>
          <a:lstStyle/>
          <a:p>
            <a:r>
              <a:rPr lang="ru-RU" dirty="0" smtClean="0"/>
              <a:t>Выполнила Репина Татьяна Николаевна</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285728"/>
            <a:ext cx="8258204" cy="6188224"/>
          </a:xfrm>
        </p:spPr>
        <p:txBody>
          <a:bodyPr>
            <a:normAutofit/>
          </a:bodyPr>
          <a:lstStyle/>
          <a:p>
            <a:r>
              <a:rPr lang="ru-RU" dirty="0"/>
              <a:t>Банки могут производить предварительную подготовку денежной наличности по заявкам организаций, а также своих филиалов (отделений).</a:t>
            </a:r>
          </a:p>
          <a:p>
            <a:r>
              <a:rPr lang="ru-RU" dirty="0"/>
              <a:t>Предварительная подготовка и упаковка денежной наличности, предназначенной для выдачи организациям (предпринимателям), производится на основании полученных от них не менее чем за один рабочий день до дня выдачи денежных чеков, а филиалам (отделениям) банка – на основании  письменных заявок. </a:t>
            </a:r>
          </a:p>
          <a:p>
            <a:r>
              <a:rPr lang="ru-RU" dirty="0"/>
              <a:t>Для  упрощения процедуры получения денежной наличности клиентами банки устанавливают банкоматы.</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85720" y="285728"/>
            <a:ext cx="8429684" cy="6188224"/>
          </a:xfrm>
        </p:spPr>
        <p:txBody>
          <a:bodyPr>
            <a:normAutofit fontScale="70000" lnSpcReduction="20000"/>
          </a:bodyPr>
          <a:lstStyle/>
          <a:p>
            <a:r>
              <a:rPr lang="ru-RU" dirty="0"/>
              <a:t>Для обслуживания банкомата письменным распоряжением руководителя банка назначаются ответственные работники банка, за которыми закрепляются ключи от банкомата.</a:t>
            </a:r>
          </a:p>
          <a:p>
            <a:r>
              <a:rPr lang="ru-RU" dirty="0"/>
              <a:t>Ключи от кассет банкомата хранятся у заведующего операционной кассой и выдаются кассиру под роспись. </a:t>
            </a:r>
          </a:p>
          <a:p>
            <a:r>
              <a:rPr lang="ru-RU" dirty="0"/>
              <a:t>Подкрепление банкомата денежной наличностью (загрузка банкнот в кассеты) производится по мере необходимости на основании письменной заявки работника, ответственного за обслуживание банкомата. </a:t>
            </a:r>
          </a:p>
          <a:p>
            <a:r>
              <a:rPr lang="ru-RU" dirty="0"/>
              <a:t>Подготовка кассет с денежной наличностью для загрузки их в банкомат осуществляется специально выделенным кассиром, который получает необходимую денежную наличность от заведующего операционной кассой под расписку. </a:t>
            </a:r>
          </a:p>
          <a:p>
            <a:r>
              <a:rPr lang="ru-RU" dirty="0"/>
              <a:t>Загрузка банкнот в кассеты производится кассиром в соответствии с маркировкой каждой кассеты. Каждая загруженная кассета закрывается на ключ, пломбируется пломбиром работника, осуществившего вложение банкнот в кассету, в присутствии работника, осуществляющего контрольные функции. К кассете прикрепляется ярлык с проставлением на нем: номера банкомата, достоинства и количества банкнот, суммы вложения, даты, кода (именного штампа и подписи) работника, осуществившего вложение банкнот в кассету.</a:t>
            </a:r>
          </a:p>
          <a:p>
            <a:r>
              <a:rPr lang="ru-RU" dirty="0"/>
              <a:t>Кассеты, загруженные денежной наличностью, кассир возвращает заведующему операционной кассой под расписку.</a:t>
            </a:r>
          </a:p>
          <a:p>
            <a:r>
              <a:rPr lang="ru-RU" dirty="0"/>
              <a:t>Доставка кассет с денежной наличностью для загрузки их в банкомат производится инкассаторами.</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357166"/>
            <a:ext cx="8258204" cy="6116786"/>
          </a:xfrm>
        </p:spPr>
        <p:txBody>
          <a:bodyPr>
            <a:normAutofit fontScale="92500" lnSpcReduction="20000"/>
          </a:bodyPr>
          <a:lstStyle/>
          <a:p>
            <a:r>
              <a:rPr lang="ru-RU" dirty="0"/>
              <a:t>Утром следующего рабочего дня заведующий операционной кассой выдает инкассатору предварительно подготовленные кассеты для загрузки их в банкомат под расписку в расходном кассовом ордере на перевозку денежной наличности.</a:t>
            </a:r>
          </a:p>
          <a:p>
            <a:r>
              <a:rPr lang="ru-RU" dirty="0"/>
              <a:t>Выгрузка кассет из банкомата и загрузка нового комплекта кассет производятся инкассатором и оператором банкомата.</a:t>
            </a:r>
          </a:p>
          <a:p>
            <a:r>
              <a:rPr lang="ru-RU" dirty="0"/>
              <a:t>Оператор выводит из банкомата распечатку о сумме денежной наличности, выданной клиентам из банкомата и находящейся в банкомате на момент вскрытия, и передает ее инкассатору.</a:t>
            </a:r>
          </a:p>
          <a:p>
            <a:r>
              <a:rPr lang="ru-RU" dirty="0"/>
              <a:t>Инкассатор изымает ранее установленный комплект кассет и устанавливает новые кассеты в </a:t>
            </a:r>
            <a:r>
              <a:rPr lang="ru-RU" dirty="0" err="1"/>
              <a:t>кассетоприемники</a:t>
            </a:r>
            <a:r>
              <a:rPr lang="ru-RU" dirty="0"/>
              <a:t> сейфа банкомата.</a:t>
            </a:r>
          </a:p>
          <a:p>
            <a:r>
              <a:rPr lang="ru-RU" dirty="0"/>
              <a:t>После введения оператором в банкомат данных о достоинстве банкнот и сумме денежной наличности, загруженной в кассеты, банкомат выдает распечатку, подтверждающую факт вложения денежной наличности.</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85720" y="214290"/>
            <a:ext cx="8358246" cy="6259662"/>
          </a:xfrm>
        </p:spPr>
        <p:txBody>
          <a:bodyPr>
            <a:normAutofit fontScale="70000" lnSpcReduction="20000"/>
          </a:bodyPr>
          <a:lstStyle/>
          <a:p>
            <a:r>
              <a:rPr lang="ru-RU" dirty="0"/>
              <a:t>Инкассатор передает заведующему операционной кассой изъятый из банкомата комплект кассет и распечаток банкомата о суммах денежной наличности, выданной клиентам из банкомата и находящейся в нем на момент изъятия кассет, а также при его загрузке.</a:t>
            </a:r>
          </a:p>
          <a:p>
            <a:r>
              <a:rPr lang="ru-RU" dirty="0"/>
              <a:t>Прием кассет от инкассаторов производится заведующим операционной кассой. Содержимое кассет пересчитывается и приходуется в кассу банка на основании приходного кассового ордера.</a:t>
            </a:r>
          </a:p>
          <a:p>
            <a:r>
              <a:rPr lang="ru-RU" dirty="0"/>
              <a:t>Подкрепление банкоматов отражается бухгалтерской проводкой:</a:t>
            </a:r>
          </a:p>
          <a:p>
            <a:r>
              <a:rPr lang="ru-RU" dirty="0"/>
              <a:t>Дебет 1040 «Денежные средства в банкоматах»;       Кредит 1010.</a:t>
            </a:r>
          </a:p>
          <a:p>
            <a:r>
              <a:rPr lang="ru-RU" dirty="0"/>
              <a:t>Выдача наличных через банкомат отражается бухгалтерской  проводкой: </a:t>
            </a:r>
          </a:p>
          <a:p>
            <a:r>
              <a:rPr lang="ru-RU" dirty="0" err="1"/>
              <a:t>Д-т</a:t>
            </a:r>
            <a:r>
              <a:rPr lang="ru-RU" dirty="0"/>
              <a:t> 3802 «Расчеты по операциям с чеками и банковскими пластиковыми карточками»; </a:t>
            </a:r>
          </a:p>
          <a:p>
            <a:r>
              <a:rPr lang="ru-RU" dirty="0" err="1"/>
              <a:t>К-т</a:t>
            </a:r>
            <a:r>
              <a:rPr lang="ru-RU" dirty="0"/>
              <a:t> 1040.</a:t>
            </a:r>
          </a:p>
          <a:p>
            <a:r>
              <a:rPr lang="ru-RU" dirty="0"/>
              <a:t>Списание средств со счетов клиентов:</a:t>
            </a:r>
          </a:p>
          <a:p>
            <a:r>
              <a:rPr lang="ru-RU" dirty="0" err="1"/>
              <a:t>Д-т</a:t>
            </a:r>
            <a:r>
              <a:rPr lang="ru-RU" dirty="0"/>
              <a:t> 3014 «Текущие (расчетные) счета физических лиц»;</a:t>
            </a:r>
          </a:p>
          <a:p>
            <a:r>
              <a:rPr lang="ru-RU" dirty="0"/>
              <a:t>       3114 «</a:t>
            </a:r>
            <a:r>
              <a:rPr lang="ru-RU" dirty="0" err="1"/>
              <a:t>Карт-счета</a:t>
            </a:r>
            <a:r>
              <a:rPr lang="ru-RU" dirty="0"/>
              <a:t> физических лиц»;</a:t>
            </a:r>
          </a:p>
          <a:p>
            <a:r>
              <a:rPr lang="ru-RU" dirty="0"/>
              <a:t>      3414 «Срочные вклады (депозиты) физических лиц»;</a:t>
            </a:r>
          </a:p>
          <a:p>
            <a:r>
              <a:rPr lang="ru-RU" dirty="0" err="1"/>
              <a:t>К-т</a:t>
            </a:r>
            <a:r>
              <a:rPr lang="ru-RU" dirty="0"/>
              <a:t> 3802.</a:t>
            </a:r>
          </a:p>
          <a:p>
            <a:r>
              <a:rPr lang="ru-RU" dirty="0"/>
              <a:t>Выдача наличных через кассу отражается  проводкой: </a:t>
            </a:r>
          </a:p>
          <a:p>
            <a:r>
              <a:rPr lang="ru-RU" dirty="0" err="1"/>
              <a:t>Д-т</a:t>
            </a:r>
            <a:r>
              <a:rPr lang="ru-RU" dirty="0"/>
              <a:t> 3014 «Текущие (расчетные) счета физических лиц»;</a:t>
            </a:r>
          </a:p>
          <a:p>
            <a:r>
              <a:rPr lang="ru-RU" dirty="0"/>
              <a:t>       3404 «Вклады (депозиты) до востребования физических лиц»;</a:t>
            </a:r>
          </a:p>
          <a:p>
            <a:r>
              <a:rPr lang="ru-RU" dirty="0"/>
              <a:t> 3414 «Срочные вклады (депозиты) физических лиц»;    </a:t>
            </a:r>
          </a:p>
          <a:p>
            <a:r>
              <a:rPr lang="ru-RU" dirty="0" err="1"/>
              <a:t>К-т</a:t>
            </a:r>
            <a:r>
              <a:rPr lang="ru-RU" dirty="0"/>
              <a:t> 1010</a:t>
            </a: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Вечерние кассы и инкассирование денежной выручки</a:t>
            </a:r>
            <a:endParaRPr lang="ru-RU" dirty="0"/>
          </a:p>
        </p:txBody>
      </p:sp>
      <p:sp>
        <p:nvSpPr>
          <p:cNvPr id="3" name="Содержимое 2"/>
          <p:cNvSpPr>
            <a:spLocks noGrp="1"/>
          </p:cNvSpPr>
          <p:nvPr>
            <p:ph sz="quarter" idx="1"/>
          </p:nvPr>
        </p:nvSpPr>
        <p:spPr>
          <a:xfrm>
            <a:off x="285720" y="1428736"/>
            <a:ext cx="8429684" cy="5429264"/>
          </a:xfrm>
        </p:spPr>
        <p:txBody>
          <a:bodyPr>
            <a:normAutofit fontScale="77500" lnSpcReduction="20000"/>
          </a:bodyPr>
          <a:lstStyle/>
          <a:p>
            <a:r>
              <a:rPr lang="ru-RU" dirty="0"/>
              <a:t>Для приема денежной выручки от юридических лиц, а также валютных и других ценностей обменных пунктов после завершения банковского дня в банке может быть открыта вечерняя касса.</a:t>
            </a:r>
          </a:p>
          <a:p>
            <a:r>
              <a:rPr lang="ru-RU" dirty="0"/>
              <a:t>Организации и предприниматели могут сдавать денежную выручку в вечернюю кассу самостоятельно через своих представителей или в инкассаторских сумках через работников службы инкассации, а кассиры обменных пунктов - инкассаторские сумки с валютными и другими ценностями только через работников службы инкассации.</a:t>
            </a:r>
          </a:p>
          <a:p>
            <a:r>
              <a:rPr lang="ru-RU" dirty="0"/>
              <a:t>Прием денежной наличности, доставленной в вечернюю кассу через представителя предприятия, осуществляется только по объявлениям на взнос наличными, при этом принятая денежная наличность должна быть зачислена на соответствующие счета не позднее утра следующего рабочего дня.</a:t>
            </a:r>
          </a:p>
          <a:p>
            <a:r>
              <a:rPr lang="ru-RU" dirty="0"/>
              <a:t>Производить какие-либо расходные операции с клиентами банка работникам вечерних касс запрещается.</a:t>
            </a:r>
          </a:p>
          <a:p>
            <a:r>
              <a:rPr lang="ru-RU" dirty="0"/>
              <a:t>Прием денежной наличности в вечерней кассе производится кассиром под контролем бухгалтера-контролера, имеющего право контрольной подписи на приходных кассовых документах.</a:t>
            </a:r>
          </a:p>
          <a:p>
            <a:r>
              <a:rPr lang="ru-RU" dirty="0"/>
              <a:t>Бухгалтеру - контролеру вечерней кассы выдается штамп "Вечерняя касса", оттиск которого проставляется на приходных кассовых документах, принятых вечерней кассой.</a:t>
            </a: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14282" y="285728"/>
            <a:ext cx="8501122" cy="6572272"/>
          </a:xfrm>
        </p:spPr>
        <p:txBody>
          <a:bodyPr>
            <a:normAutofit fontScale="77500" lnSpcReduction="20000"/>
          </a:bodyPr>
          <a:lstStyle/>
          <a:p>
            <a:r>
              <a:rPr lang="ru-RU" dirty="0"/>
              <a:t>При сдаче денежной наличности </a:t>
            </a:r>
            <a:r>
              <a:rPr lang="ru-RU" dirty="0" err="1"/>
              <a:t>вноситель</a:t>
            </a:r>
            <a:r>
              <a:rPr lang="ru-RU" dirty="0"/>
              <a:t> заполняет объявление на взнос наличными и передает его бухгалтеру-контролеру.</a:t>
            </a:r>
          </a:p>
          <a:p>
            <a:r>
              <a:rPr lang="ru-RU" dirty="0"/>
              <a:t>Бухгалтер-контролер проверяет правильность заполнения объявления на взнос наличными, подписывает все его составные части, отражает сумму денежной наличности в кассовом журнале по приходу и передает объявление на взнос наличными в кассу.</a:t>
            </a:r>
          </a:p>
          <a:p>
            <a:r>
              <a:rPr lang="ru-RU" dirty="0"/>
              <a:t>После пересчета денежной наличности кассир сверяет сумму, указанную в составных частях объявления на взнос наличными, с суммой, фактически оказавшейся при пересчете. При соответствии сумм кассир подписывает все составные части объявления на взнос наличными, ставит печать кассы на квитанцию и выдает ее </a:t>
            </a:r>
            <a:r>
              <a:rPr lang="ru-RU" dirty="0" err="1"/>
              <a:t>вносителю</a:t>
            </a:r>
            <a:r>
              <a:rPr lang="ru-RU" dirty="0"/>
              <a:t> денежной наличности. Объявление на взнос наличными и ордер к нему остаются у кассира. </a:t>
            </a:r>
          </a:p>
          <a:p>
            <a:r>
              <a:rPr lang="ru-RU" dirty="0"/>
              <a:t>В случае организации работы вечерней кассы без бухгалтера-контролера прием денежной наличности осуществляется кассиром с применением кассового аппарата. </a:t>
            </a:r>
          </a:p>
          <a:p>
            <a:r>
              <a:rPr lang="ru-RU" dirty="0"/>
              <a:t>После окончания приема денежной наличности кассиром вечерней кассы производится сверка принятой денежной наличности с данными кассового журнала или контрольной ленты кассового аппарата и суммой всех объявлений на взнос наличными. После сверки кассовый журнал подписывается бухгалтером-контролером и кассиром, а контрольная лента - кассиром.</a:t>
            </a:r>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14282" y="285728"/>
            <a:ext cx="8501122" cy="6188224"/>
          </a:xfrm>
        </p:spPr>
        <p:txBody>
          <a:bodyPr>
            <a:normAutofit fontScale="77500" lnSpcReduction="20000"/>
          </a:bodyPr>
          <a:lstStyle/>
          <a:p>
            <a:r>
              <a:rPr lang="ru-RU" dirty="0"/>
              <a:t>Утром следующего рабочего дня работник вечерней кассы сдает денежную наличность и документы вечерней кассы заведующему операционной кассой. Заведующий сверяет сумму принятой денежной наличности с данными кассового журнала (контрольной ленты кассового аппарата) и суммой приходных кассовых документов. При совпадении сумм он подписывает кассовый журнал (контрольную ленту кассового аппарата), который(</a:t>
            </a:r>
            <a:r>
              <a:rPr lang="ru-RU" dirty="0" err="1"/>
              <a:t>ая</a:t>
            </a:r>
            <a:r>
              <a:rPr lang="ru-RU" dirty="0"/>
              <a:t>) вместе с приходными кассовыми документами передается ответственному исполнителю для проверки и осуществления бухгалтерских проводок. </a:t>
            </a:r>
          </a:p>
          <a:p>
            <a:r>
              <a:rPr lang="ru-RU" dirty="0"/>
              <a:t>В случае несоответствия суммы принятой денежной наличности данным кассового журнала (контрольной ленты кассового аппарата) и приходных кассовых документов заведующий операционной кассой выясняет причины и составляет об этом акт произвольной формы, который подписывается им и работником вечерней кассы.</a:t>
            </a:r>
          </a:p>
          <a:p>
            <a:r>
              <a:rPr lang="ru-RU" dirty="0"/>
              <a:t>Для сдачи наличности в вечерние кассы через инкассаторов используется специальный документ – препроводительная ведомость:</a:t>
            </a:r>
          </a:p>
          <a:p>
            <a:r>
              <a:rPr lang="ru-RU" dirty="0"/>
              <a:t>1-й экземпляр препроводительной ведомости вкладывается предприятием в сумку; </a:t>
            </a:r>
          </a:p>
          <a:p>
            <a:r>
              <a:rPr lang="ru-RU" dirty="0"/>
              <a:t>2-й экземпляр вместе с сумками передается инкассатору;</a:t>
            </a:r>
          </a:p>
          <a:p>
            <a:r>
              <a:rPr lang="ru-RU" dirty="0"/>
              <a:t>3-й копия остается на предприятии с распиской инкассатора банка в приеме сумки. </a:t>
            </a: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14282" y="214290"/>
            <a:ext cx="8501122" cy="6259662"/>
          </a:xfrm>
        </p:spPr>
        <p:txBody>
          <a:bodyPr>
            <a:normAutofit fontScale="77500" lnSpcReduction="20000"/>
          </a:bodyPr>
          <a:lstStyle/>
          <a:p>
            <a:r>
              <a:rPr lang="ru-RU" dirty="0"/>
              <a:t>Прием сумок с денежной наличностью от инкассаторов осуществляется двумя сотрудниками банка: бухгалтером-контролером и кассиром. </a:t>
            </a:r>
          </a:p>
          <a:p>
            <a:r>
              <a:rPr lang="ru-RU" dirty="0"/>
              <a:t>Инкассатор-сборщик  предъявляет бухгалтеру-контролеру препроводительные ведомости к сумкам (мешкам) с денежной выручкой. </a:t>
            </a:r>
          </a:p>
          <a:p>
            <a:r>
              <a:rPr lang="ru-RU" dirty="0"/>
              <a:t>Бухгалтер-контролер регистрирует сумки в журналах учета принятых сумок (мешков) с ценностями и порожних сумок и передает  препроводительные ведомости кассиру.</a:t>
            </a:r>
          </a:p>
          <a:p>
            <a:r>
              <a:rPr lang="ru-RU" dirty="0"/>
              <a:t>После этого бухгалтер-контролер проверяет соответствие количества сдаваемых инкассаторами сумок (мешков) в вечернюю кассу данным справки о выданных инкассаторам сумках (мешках), явочных карточках и возвращает явочные карточки инкассаторам. </a:t>
            </a:r>
          </a:p>
          <a:p>
            <a:r>
              <a:rPr lang="ru-RU" dirty="0"/>
              <a:t>После приема сумок (мешков) с денежной выручкой  составляется справка о принятых вечерней кассой сумках (мешках) с ценностями и порожних сумках.</a:t>
            </a:r>
          </a:p>
          <a:p>
            <a:r>
              <a:rPr lang="ru-RU" dirty="0"/>
              <a:t>Кассир под контролем бухгалтера-контролера производит подсчет количества вкладываемых в хранилище вечерней кассы сумок. Документы, на основании которых производился прием сумок (мешков), вкладываются  вместе  с  ними  в  хранилище  вечерней кассы.</a:t>
            </a:r>
          </a:p>
          <a:p>
            <a:r>
              <a:rPr lang="ru-RU" dirty="0"/>
              <a:t>На сумки с валютными и другими ценностями составляется отдельный журнал учета принятых сумок (мешков) с ценностями и порожних сумок в двух экземплярах</a:t>
            </a:r>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14282" y="285728"/>
            <a:ext cx="8572560" cy="6188224"/>
          </a:xfrm>
        </p:spPr>
        <p:txBody>
          <a:bodyPr>
            <a:normAutofit fontScale="77500" lnSpcReduction="20000"/>
          </a:bodyPr>
          <a:lstStyle/>
          <a:p>
            <a:r>
              <a:rPr lang="ru-RU" dirty="0"/>
              <a:t>Утром следующего рабочего дня кассир и бухгалтер-контролер вечерней кассы сдают сумки с </a:t>
            </a:r>
            <a:r>
              <a:rPr lang="ru-RU" dirty="0" err="1"/>
              <a:t>проинкассированной</a:t>
            </a:r>
            <a:r>
              <a:rPr lang="ru-RU" dirty="0"/>
              <a:t> денежной выручкой в кассу пересчета, а препроводительные ведомости - ответственным исполнителям для предварительного зачисления денежной выручки на счета предприятий. </a:t>
            </a:r>
          </a:p>
          <a:p>
            <a:r>
              <a:rPr lang="ru-RU" dirty="0"/>
              <a:t>Сумма препроводительных ведомостей с промежуточными итогами по счетам отдельных клиентов до пересчета выручки относится в дебет счета 1050 «Инкассированные денежные знаки» и кредит счетов отдельных клиентов (301Х, 302Х и пр.). </a:t>
            </a:r>
          </a:p>
          <a:p>
            <a:r>
              <a:rPr lang="ru-RU" dirty="0"/>
              <a:t>Учет сумок с денежной выручкой и результатов их пересчета ведется  контролером в контрольной ведомости по пересчету денежной выручки в одном экземпляре. </a:t>
            </a:r>
          </a:p>
          <a:p>
            <a:r>
              <a:rPr lang="ru-RU" dirty="0"/>
              <a:t>Контролер выдает кассирам для пересчета по одной сумке. </a:t>
            </a:r>
          </a:p>
          <a:p>
            <a:r>
              <a:rPr lang="ru-RU" dirty="0"/>
              <a:t>После пересчета ценностей каждой сумки кассир сообщает контролеру суммы денежной наличности и расчетных чеков, фактически оказавшихся в сумке.</a:t>
            </a:r>
          </a:p>
          <a:p>
            <a:r>
              <a:rPr lang="ru-RU" dirty="0"/>
              <a:t>Контролер сверяет суммы, названные кассиром, с суммами, указанными на лицевой и оборотной сторонах препроводительной ведомости.</a:t>
            </a:r>
          </a:p>
          <a:p>
            <a:r>
              <a:rPr lang="ru-RU" dirty="0"/>
              <a:t>При тождестве сумм контролер передает для подписи кассиру препроводительную ведомость. После этого контролер скрепляет препроводительную ведомость своей подписью и записывает суммы в контрольную или сводную ведомость (вводит данные в компьютер). </a:t>
            </a:r>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85720" y="214290"/>
            <a:ext cx="8429684" cy="6259662"/>
          </a:xfrm>
        </p:spPr>
        <p:txBody>
          <a:bodyPr>
            <a:normAutofit fontScale="92500" lnSpcReduction="10000"/>
          </a:bodyPr>
          <a:lstStyle/>
          <a:p>
            <a:r>
              <a:rPr lang="ru-RU" dirty="0"/>
              <a:t>Если зачисление </a:t>
            </a:r>
            <a:r>
              <a:rPr lang="ru-RU" dirty="0" err="1"/>
              <a:t>проинкассированной</a:t>
            </a:r>
            <a:r>
              <a:rPr lang="ru-RU" dirty="0"/>
              <a:t> денежной выручки на счета предприятий производится после фактического ее пересчета, контролер передает кассиру для подписи также и накладную к  сумкам  с </a:t>
            </a:r>
            <a:r>
              <a:rPr lang="ru-RU" dirty="0" err="1"/>
              <a:t>проинкассированной</a:t>
            </a:r>
            <a:r>
              <a:rPr lang="ru-RU" dirty="0"/>
              <a:t> денежной выручкой. В этом случае  кассир  и  контролер подписывают препроводительную ведомость и накладную. Накладные к сумкам (мешкам) с денежной выручкой после пересчета всех сумок передаются  ответственным  исполнителям для зачисления выручки на счета предприятий:</a:t>
            </a:r>
          </a:p>
          <a:p>
            <a:r>
              <a:rPr lang="ru-RU" dirty="0" err="1"/>
              <a:t>Д-т</a:t>
            </a:r>
            <a:r>
              <a:rPr lang="ru-RU" dirty="0"/>
              <a:t> 1010 или 1030;       </a:t>
            </a:r>
            <a:r>
              <a:rPr lang="ru-RU" dirty="0" err="1"/>
              <a:t>К-т</a:t>
            </a:r>
            <a:r>
              <a:rPr lang="ru-RU" dirty="0"/>
              <a:t> расчетные счета клиентов (301Х, 302Х и пр.).</a:t>
            </a:r>
          </a:p>
          <a:p>
            <a:r>
              <a:rPr lang="ru-RU" dirty="0"/>
              <a:t>После пересчета ценностей контролер сверяет </a:t>
            </a:r>
            <a:r>
              <a:rPr lang="ru-RU" dirty="0" smtClean="0"/>
              <a:t>фактически </a:t>
            </a:r>
            <a:r>
              <a:rPr lang="ru-RU" dirty="0"/>
              <a:t>обнаруженные средства с суммами, указанными на лицевой и оборотной сторонах препроводительной ведомости.</a:t>
            </a:r>
          </a:p>
          <a:p>
            <a:r>
              <a:rPr lang="ru-RU" dirty="0"/>
              <a:t>При подтверждении недостачи или излишка составляется акт на лицевой стороне препроводительной ведомости за подписями кассира и контролера. </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Введение</a:t>
            </a:r>
            <a:endParaRPr lang="ru-RU" dirty="0"/>
          </a:p>
        </p:txBody>
      </p:sp>
      <p:sp>
        <p:nvSpPr>
          <p:cNvPr id="3" name="Содержимое 2"/>
          <p:cNvSpPr>
            <a:spLocks noGrp="1"/>
          </p:cNvSpPr>
          <p:nvPr>
            <p:ph sz="quarter" idx="1"/>
          </p:nvPr>
        </p:nvSpPr>
        <p:spPr/>
        <p:txBody>
          <a:bodyPr>
            <a:normAutofit fontScale="92500" lnSpcReduction="20000"/>
          </a:bodyPr>
          <a:lstStyle/>
          <a:p>
            <a:r>
              <a:rPr lang="ru-RU" dirty="0"/>
              <a:t>Привлечение юридических и физических лиц на расчетно-кассовое обслуживание связано с тем, что деньги, находящиеся на банковском счете, представляют собой ресурсную базу банка, в соответствии с объемом которой строится его деятельность.</a:t>
            </a:r>
          </a:p>
          <a:p>
            <a:r>
              <a:rPr lang="ru-RU" dirty="0"/>
              <a:t>Операционно-кассовое обслуживание - одна из базовых функций коммерческого кредитного учреждения. Понятие операционно-кассового обслуживание организации обычно включает в себя следующий набор услуг: открытие и ведение расчетного счета; прием платежных поручений; выдача выписок по счету; прием наличных денег для зачисления на счет; выдача наличных по чеку. Широкий спектр банковских услуг предлагается и при обслуживании частных лиц.</a:t>
            </a:r>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14282" y="214290"/>
            <a:ext cx="8572560" cy="6259662"/>
          </a:xfrm>
        </p:spPr>
        <p:txBody>
          <a:bodyPr>
            <a:normAutofit fontScale="77500" lnSpcReduction="20000"/>
          </a:bodyPr>
          <a:lstStyle/>
          <a:p>
            <a:r>
              <a:rPr lang="ru-RU" dirty="0"/>
              <a:t>В случае зачисления </a:t>
            </a:r>
            <a:r>
              <a:rPr lang="ru-RU" dirty="0" err="1"/>
              <a:t>проинкассированной</a:t>
            </a:r>
            <a:r>
              <a:rPr lang="ru-RU" dirty="0"/>
              <a:t> денежной выручки на счета предприятий до ее фактического пересчета на недостачи или излишки, выявленные в процессе пересчета, составляются дополнительные проводки:</a:t>
            </a:r>
          </a:p>
          <a:p>
            <a:pPr lvl="0"/>
            <a:r>
              <a:rPr lang="ru-RU" dirty="0"/>
              <a:t>по излишкам: </a:t>
            </a:r>
            <a:r>
              <a:rPr lang="ru-RU" dirty="0" err="1"/>
              <a:t>Д-т</a:t>
            </a:r>
            <a:r>
              <a:rPr lang="ru-RU" dirty="0"/>
              <a:t> 1050, </a:t>
            </a:r>
            <a:r>
              <a:rPr lang="ru-RU" dirty="0" err="1"/>
              <a:t>К-т</a:t>
            </a:r>
            <a:r>
              <a:rPr lang="ru-RU" dirty="0"/>
              <a:t> расчетные счета клиентов (301Х, 302Х и пр.);</a:t>
            </a:r>
          </a:p>
          <a:p>
            <a:pPr lvl="0"/>
            <a:r>
              <a:rPr lang="ru-RU" dirty="0"/>
              <a:t>по недостачам: </a:t>
            </a:r>
            <a:r>
              <a:rPr lang="ru-RU" dirty="0" err="1"/>
              <a:t>Д-т</a:t>
            </a:r>
            <a:r>
              <a:rPr lang="ru-RU" dirty="0"/>
              <a:t> расчетные счета клиентов (301Х, 302Х и пр.), </a:t>
            </a:r>
            <a:r>
              <a:rPr lang="ru-RU" dirty="0" err="1"/>
              <a:t>К-т</a:t>
            </a:r>
            <a:r>
              <a:rPr lang="ru-RU" dirty="0"/>
              <a:t> 1050;</a:t>
            </a:r>
          </a:p>
          <a:p>
            <a:pPr lvl="0"/>
            <a:r>
              <a:rPr lang="ru-RU" dirty="0"/>
              <a:t>фактическая сумма пересчитанной инкассированной выручки относится в дебет счета 1010 или 1030 и кредит счета 1050.</a:t>
            </a:r>
          </a:p>
          <a:p>
            <a:r>
              <a:rPr lang="ru-RU" dirty="0"/>
              <a:t>Причины недостачи или излишков выясняют с участием заведующего кассой и представителей организации.</a:t>
            </a:r>
          </a:p>
          <a:p>
            <a:r>
              <a:rPr lang="ru-RU" dirty="0"/>
              <a:t>В конце дня кассир производит сверку соответствия сумм пересчитанной им денежной наличности с суммами, указанными в контрольной или сводной ведомости. Эта сверка оформляется подписями кассира и контролера в контрольной или сводной ведомости. </a:t>
            </a:r>
          </a:p>
          <a:p>
            <a:r>
              <a:rPr lang="ru-RU" dirty="0"/>
              <a:t>После сдачи кассирами денежной наличности контролеры сверяют выведенные в контрольных и сводных ведомостях суммы пересчитанной денежной наличности по каждому кассиру и передают контрольные ведомости, вторые экземпляры сводных ведомостей, контрольные листы кассиров и порожние сумки (мешки) работнику, возглавляющему кассу пересчета для дальнейшего формирования папки с кассовыми документами дня.</a:t>
            </a:r>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Хранение и учет ценностей и документов в денежном хранилище</a:t>
            </a:r>
            <a:endParaRPr lang="ru-RU" dirty="0"/>
          </a:p>
        </p:txBody>
      </p:sp>
      <p:sp>
        <p:nvSpPr>
          <p:cNvPr id="3" name="Содержимое 2"/>
          <p:cNvSpPr>
            <a:spLocks noGrp="1"/>
          </p:cNvSpPr>
          <p:nvPr>
            <p:ph sz="quarter" idx="1"/>
          </p:nvPr>
        </p:nvSpPr>
        <p:spPr/>
        <p:txBody>
          <a:bodyPr>
            <a:normAutofit fontScale="92500" lnSpcReduction="20000"/>
          </a:bodyPr>
          <a:lstStyle/>
          <a:p>
            <a:r>
              <a:rPr lang="ru-RU" dirty="0"/>
              <a:t>Денежная наличность и другие ценности банка должны храниться в кладовой под ответственностью уполномоченных  лиц.</a:t>
            </a:r>
          </a:p>
          <a:p>
            <a:r>
              <a:rPr lang="ru-RU" dirty="0"/>
              <a:t>Внутри кладовой денежная наличность и другие ценности могут храниться в сейфах, металлических шкафах или на металлических стеллажах, в контейнерах при условии, если такие стеллажи (контейнеры) имеют решетки и запираются на замок. </a:t>
            </a:r>
          </a:p>
          <a:p>
            <a:r>
              <a:rPr lang="ru-RU" dirty="0"/>
              <a:t>В кладовой должны раздельно храниться</a:t>
            </a:r>
            <a:r>
              <a:rPr lang="ru-RU" dirty="0" smtClean="0"/>
              <a:t>:</a:t>
            </a:r>
          </a:p>
          <a:p>
            <a:r>
              <a:rPr lang="ru-RU" dirty="0" smtClean="0"/>
              <a:t> </a:t>
            </a:r>
            <a:r>
              <a:rPr lang="ru-RU" dirty="0"/>
              <a:t>рубли;</a:t>
            </a:r>
          </a:p>
          <a:p>
            <a:pPr lvl="0"/>
            <a:r>
              <a:rPr lang="ru-RU" dirty="0"/>
              <a:t>иностранная валюта, платежные документы в иностранной валюте;</a:t>
            </a:r>
          </a:p>
          <a:p>
            <a:pPr lvl="0"/>
            <a:r>
              <a:rPr lang="ru-RU" dirty="0"/>
              <a:t>драгоценные металлы;</a:t>
            </a:r>
          </a:p>
          <a:p>
            <a:pPr lvl="0"/>
            <a:r>
              <a:rPr lang="ru-RU" dirty="0"/>
              <a:t>прочие ценности.</a:t>
            </a:r>
          </a:p>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85720" y="285728"/>
            <a:ext cx="8429684" cy="6188224"/>
          </a:xfrm>
        </p:spPr>
        <p:txBody>
          <a:bodyPr>
            <a:normAutofit fontScale="70000" lnSpcReduction="20000"/>
          </a:bodyPr>
          <a:lstStyle/>
          <a:p>
            <a:r>
              <a:rPr lang="ru-RU" dirty="0"/>
              <a:t>Годная денежная наличность в </a:t>
            </a:r>
            <a:r>
              <a:rPr lang="ru-RU" dirty="0" smtClean="0"/>
              <a:t> </a:t>
            </a:r>
            <a:r>
              <a:rPr lang="ru-RU" dirty="0"/>
              <a:t>рублях, находящаяся в кладовой, должна храниться отдельно от ветхой.</a:t>
            </a:r>
          </a:p>
          <a:p>
            <a:r>
              <a:rPr lang="ru-RU" dirty="0"/>
              <a:t>Ценности, принятые на банковское хранение, а также разные документы и ценности, учитываемые на </a:t>
            </a:r>
            <a:r>
              <a:rPr lang="ru-RU" dirty="0" err="1"/>
              <a:t>внебалансовых</a:t>
            </a:r>
            <a:r>
              <a:rPr lang="ru-RU" dirty="0"/>
              <a:t> счетах, хранятся разложенными по датам в порядке поступления, а внутри одной даты - в порядке номеров ценностей. К упаковке с ценностями по каждому владельцу прикрепляется ярлык - 3-й экземпляр комплекта </a:t>
            </a:r>
            <a:r>
              <a:rPr lang="ru-RU" dirty="0" err="1"/>
              <a:t>внебалансового</a:t>
            </a:r>
            <a:r>
              <a:rPr lang="ru-RU" dirty="0"/>
              <a:t> ордера.</a:t>
            </a:r>
          </a:p>
          <a:p>
            <a:r>
              <a:rPr lang="ru-RU" dirty="0"/>
              <a:t>Ценные бумаги и бланки ценных бумаг хранятся упакованными в пачки и корешки по наименованиям, а также по выпускам и достоинствам (в случае их наличия). </a:t>
            </a:r>
          </a:p>
          <a:p>
            <a:r>
              <a:rPr lang="ru-RU" dirty="0"/>
              <a:t>Все бланки строгой отчетности хранятся упакованными по их видам в пачки. </a:t>
            </a:r>
          </a:p>
          <a:p>
            <a:r>
              <a:rPr lang="ru-RU" dirty="0"/>
              <a:t>Денежная наличность и другие ценности могут выноситься из кладовой для осуществления операций по их обработке и ревизии только в помещение касс.</a:t>
            </a:r>
          </a:p>
          <a:p>
            <a:r>
              <a:rPr lang="ru-RU" dirty="0"/>
              <a:t>Выдача ценностей из кладовой осуществляется под расписку в книге учета принятых и выданных ценностей заведующего операционной кассой.</a:t>
            </a:r>
          </a:p>
          <a:p>
            <a:r>
              <a:rPr lang="ru-RU" dirty="0"/>
              <a:t>Денежная наличность и другие ценности, находящиеся в кладовой операционной кассы, учитываются в книгах учета денежной наличности и других ценностей. Листы в указанных книгах должны быть пронумерованы, прошнурованы. Последний лист этих книг должен быть подписан должностными лицами банка  и скреплен печатью банка. Данные книги в течение рабочего дня хранятся  у заведующего операционной кассой, а по окончании рабочего дня - в кладовой.</a:t>
            </a:r>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85720" y="214290"/>
            <a:ext cx="8501122" cy="6259662"/>
          </a:xfrm>
        </p:spPr>
        <p:txBody>
          <a:bodyPr>
            <a:normAutofit fontScale="85000" lnSpcReduction="20000"/>
          </a:bodyPr>
          <a:lstStyle/>
          <a:p>
            <a:r>
              <a:rPr lang="ru-RU" dirty="0"/>
              <a:t>В книгах учета денежной наличности и других ценностей в </a:t>
            </a:r>
            <a:r>
              <a:rPr lang="ru-RU" dirty="0" smtClean="0"/>
              <a:t> </a:t>
            </a:r>
            <a:r>
              <a:rPr lang="ru-RU" dirty="0"/>
              <a:t>рублях, а также иностранной валюты, платежных документов и других ценностей в иностранной валюте, находящихся в кладовой, производятся записи общих остатков ценностей по каждому счету на каждый банковский день до закрытия кладовой.</a:t>
            </a:r>
          </a:p>
          <a:p>
            <a:r>
              <a:rPr lang="ru-RU" dirty="0"/>
              <a:t>Наличная иностранная валюта учитывается по каждому наименованию валюты с указанием общей суммы остатка по данному наименованию валюты, а платежные документы - по их видам и наименованиям валют.</a:t>
            </a:r>
          </a:p>
          <a:p>
            <a:r>
              <a:rPr lang="ru-RU" dirty="0"/>
              <a:t>Ревизия ценностей операционной кассы, находящихся в кладовой и кассах банков </a:t>
            </a:r>
            <a:r>
              <a:rPr lang="ru-RU" dirty="0" smtClean="0"/>
              <a:t>РФ, </a:t>
            </a:r>
            <a:r>
              <a:rPr lang="ru-RU" dirty="0"/>
              <a:t>и проверка порядка их хранения производятся:</a:t>
            </a:r>
          </a:p>
          <a:p>
            <a:pPr lvl="0"/>
            <a:r>
              <a:rPr lang="ru-RU" dirty="0"/>
              <a:t>ежегодно по состоянию на 1 января нового года;</a:t>
            </a:r>
          </a:p>
          <a:p>
            <a:pPr lvl="0"/>
            <a:r>
              <a:rPr lang="ru-RU" dirty="0"/>
              <a:t>не реже одного раза в квартал (внезапная ревизия);</a:t>
            </a:r>
          </a:p>
          <a:p>
            <a:pPr lvl="0"/>
            <a:r>
              <a:rPr lang="ru-RU" dirty="0"/>
              <a:t>при смене руководителя банка, главного бухгалтера и лиц, ответственных за сохранность ценностей;</a:t>
            </a:r>
          </a:p>
          <a:p>
            <a:pPr lvl="0"/>
            <a:r>
              <a:rPr lang="ru-RU" dirty="0"/>
              <a:t>при временной смене лиц, ответственных за сохранность ценностей;</a:t>
            </a:r>
          </a:p>
          <a:p>
            <a:pPr lvl="0"/>
            <a:r>
              <a:rPr lang="ru-RU" dirty="0"/>
              <a:t>в других случаях - по распоряжениям руководителя головного учреждения банка.</a:t>
            </a:r>
          </a:p>
          <a:p>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14282" y="214290"/>
            <a:ext cx="8572560" cy="6259662"/>
          </a:xfrm>
        </p:spPr>
        <p:txBody>
          <a:bodyPr>
            <a:normAutofit fontScale="77500" lnSpcReduction="20000"/>
          </a:bodyPr>
          <a:lstStyle/>
          <a:p>
            <a:r>
              <a:rPr lang="ru-RU" dirty="0"/>
              <a:t>Ревизия ценностей производится составом лиц не менее 3 человек, назначаемых приказом руководителя банка. </a:t>
            </a:r>
          </a:p>
          <a:p>
            <a:r>
              <a:rPr lang="ru-RU" dirty="0"/>
              <a:t>К проведению ревизии ценностей привлекаются подготовленные работники, не связанные с выполнением операций с ценностями, от которых приняты зачеты по знанию нормативных правовых актов </a:t>
            </a:r>
            <a:r>
              <a:rPr lang="ru-RU" dirty="0" smtClean="0"/>
              <a:t>Государственного банка РФ </a:t>
            </a:r>
            <a:r>
              <a:rPr lang="ru-RU" dirty="0"/>
              <a:t>по кассовой работе, а также подписавшие письменное обязательство о неразглашении коммерческой тайны, связанной с осуществлением кассовых операций банка, расположением кладовой и организацией хранения ценностей.</a:t>
            </a:r>
          </a:p>
          <a:p>
            <a:r>
              <a:rPr lang="ru-RU" dirty="0"/>
              <a:t>Ответственность за правильную организацию и выполнение установленных правил проведения ревизий ценностей несут как руководитель банка, назначивший ревизию, так и руководитель ревизии.</a:t>
            </a:r>
          </a:p>
          <a:p>
            <a:r>
              <a:rPr lang="ru-RU" dirty="0"/>
              <a:t>Руководитель банка должен планировать проведение ежеквартальных ревизий ценностей таким образом, чтобы соблюдался фактор внезапности.</a:t>
            </a:r>
          </a:p>
          <a:p>
            <a:r>
              <a:rPr lang="ru-RU" dirty="0"/>
              <a:t>Ежеквартальная ревизия ценностей операционной кассы может не производиться в следующих случаях:</a:t>
            </a:r>
          </a:p>
          <a:p>
            <a:pPr lvl="0"/>
            <a:r>
              <a:rPr lang="ru-RU" dirty="0"/>
              <a:t>когда в данном квартале в банке была произведена ревизия ценностей работниками головного учреждения банка;</a:t>
            </a:r>
          </a:p>
          <a:p>
            <a:pPr lvl="0"/>
            <a:r>
              <a:rPr lang="ru-RU" dirty="0"/>
              <a:t>когда в данном квартале в банке была уже произведена ревизия ценностей при смене руководителя, главного бухгалтера или лиц, ответственных за сохранность ценностей.</a:t>
            </a:r>
          </a:p>
          <a:p>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14282" y="285728"/>
            <a:ext cx="8501122" cy="6188224"/>
          </a:xfrm>
        </p:spPr>
        <p:txBody>
          <a:bodyPr>
            <a:normAutofit fontScale="92500" lnSpcReduction="10000"/>
          </a:bodyPr>
          <a:lstStyle/>
          <a:p>
            <a:r>
              <a:rPr lang="ru-RU" dirty="0"/>
              <a:t>Разрыв во времени между ревизиями ценностей операционной кассы не должен превышать трех месяцев. </a:t>
            </a:r>
          </a:p>
          <a:p>
            <a:r>
              <a:rPr lang="ru-RU" dirty="0"/>
              <a:t>Ревизия ценностей операционной кассы производится в присутствии лиц, ответственных за сохранность ценностей. </a:t>
            </a:r>
          </a:p>
          <a:p>
            <a:r>
              <a:rPr lang="ru-RU" dirty="0"/>
              <a:t>Проводимые ревизии ценностей не должны нарушать обычного хода операций банков. </a:t>
            </a:r>
          </a:p>
          <a:p>
            <a:r>
              <a:rPr lang="ru-RU" dirty="0"/>
              <a:t>Приступив к ревизии ценностей, ее руководитель:</a:t>
            </a:r>
          </a:p>
          <a:p>
            <a:pPr lvl="0"/>
            <a:r>
              <a:rPr lang="ru-RU" dirty="0"/>
              <a:t>опечатывает своей печатью (одноразовым пломбирующим материалом) все хранилища, находящиеся в кассовом помещении, независимо от наличия в них ценностей на момент начала ревизии;</a:t>
            </a:r>
          </a:p>
          <a:p>
            <a:pPr lvl="0"/>
            <a:r>
              <a:rPr lang="ru-RU" dirty="0"/>
              <a:t>берет под свой контроль все ценности операционной кассы;</a:t>
            </a:r>
          </a:p>
          <a:p>
            <a:pPr lvl="0"/>
            <a:r>
              <a:rPr lang="ru-RU" dirty="0"/>
              <a:t>выясняет, не имеется ли денежной наличности и других ценностей, а также сумок с </a:t>
            </a:r>
            <a:r>
              <a:rPr lang="ru-RU" dirty="0" err="1"/>
              <a:t>проинкассированной</a:t>
            </a:r>
            <a:r>
              <a:rPr lang="ru-RU" dirty="0"/>
              <a:t> денежной выручкой, валютными и другими ценностями в вечерней кассе и под ответственностью инкассаторов (кассиров), и при наличии - производит их </a:t>
            </a:r>
            <a:r>
              <a:rPr lang="ru-RU" dirty="0" err="1"/>
              <a:t>обревизование</a:t>
            </a:r>
            <a:r>
              <a:rPr lang="ru-RU" dirty="0"/>
              <a:t> наряду с другими ценностями.</a:t>
            </a:r>
          </a:p>
          <a:p>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85720" y="285728"/>
            <a:ext cx="8501122" cy="6188224"/>
          </a:xfrm>
        </p:spPr>
        <p:txBody>
          <a:bodyPr>
            <a:normAutofit fontScale="77500" lnSpcReduction="20000"/>
          </a:bodyPr>
          <a:lstStyle/>
          <a:p>
            <a:r>
              <a:rPr lang="ru-RU" dirty="0"/>
              <a:t>До полного </a:t>
            </a:r>
            <a:r>
              <a:rPr lang="ru-RU" dirty="0" err="1"/>
              <a:t>обревизования</a:t>
            </a:r>
            <a:r>
              <a:rPr lang="ru-RU" dirty="0"/>
              <a:t> всех ценностей доступ лиц, ответственных за сохранность ценностей, в кладовую разрешается лишь в присутствии руководителя ревизии, причем вложение или изъятие ценностей в этот период производится под его контролем. </a:t>
            </a:r>
          </a:p>
          <a:p>
            <a:r>
              <a:rPr lang="ru-RU" dirty="0"/>
              <a:t>Ревизия ценностей операционной кассы, находящихся в кладовой, производится в следующем порядке:</a:t>
            </a:r>
          </a:p>
          <a:p>
            <a:pPr lvl="0"/>
            <a:r>
              <a:rPr lang="ru-RU" dirty="0"/>
              <a:t>банкноты и монета как в белорусских рублях, так и в иностранной валюте проверяются членами комиссии по пачкам, корешкам и надписям на накладках, ярлыках, прикрепленных к мешкам (сумкам), а не упакованные установленным порядком в пачки (мешки) - полистно (поштучно);</a:t>
            </a:r>
          </a:p>
          <a:p>
            <a:pPr lvl="0"/>
            <a:r>
              <a:rPr lang="ru-RU" dirty="0"/>
              <a:t>предварительно подготовленная денежная наличность, упакованная в мешки (сумки), проверяется по надписям на ярлыках, прикрепленных к мешкам (сумкам);</a:t>
            </a:r>
          </a:p>
          <a:p>
            <a:pPr lvl="0"/>
            <a:r>
              <a:rPr lang="ru-RU" dirty="0"/>
              <a:t>бланки строгой отчетности, упакованные по видам ценностей в пачки, проверяются по надписям верхних накладок пачек;</a:t>
            </a:r>
          </a:p>
          <a:p>
            <a:pPr lvl="0"/>
            <a:r>
              <a:rPr lang="ru-RU" dirty="0"/>
              <a:t>ценные бумаги и бланки ценных бумаг, упакованные по их видам в пачки, проверяются по надписям на верхних накладках пачек;</a:t>
            </a:r>
          </a:p>
          <a:p>
            <a:pPr lvl="0"/>
            <a:r>
              <a:rPr lang="ru-RU" dirty="0"/>
              <a:t>драгоценные металлы проверяются в порядке, установленном нормативным правовым актом </a:t>
            </a:r>
            <a:r>
              <a:rPr lang="ru-RU" dirty="0" smtClean="0"/>
              <a:t>Центрального банка РФ </a:t>
            </a:r>
            <a:r>
              <a:rPr lang="ru-RU" dirty="0"/>
              <a:t>по операциям с драгоценными металлами;</a:t>
            </a:r>
          </a:p>
          <a:p>
            <a:pPr lvl="0"/>
            <a:r>
              <a:rPr lang="ru-RU" dirty="0"/>
              <a:t>все другие ценности проверяются по их номинальной или условной оценке полистно (поштучно).</a:t>
            </a:r>
          </a:p>
          <a:p>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14282" y="285728"/>
            <a:ext cx="8572560" cy="6188224"/>
          </a:xfrm>
        </p:spPr>
        <p:txBody>
          <a:bodyPr>
            <a:normAutofit fontScale="70000" lnSpcReduction="20000"/>
          </a:bodyPr>
          <a:lstStyle/>
          <a:p>
            <a:r>
              <a:rPr lang="ru-RU" dirty="0"/>
              <a:t>В случае обнаружения недостачи или излишка денежной наличности все пачки (мешки, сумки), сформированные кассиром, у которого обнаружена недостача или излишек, подлежат полистному (поштучному) пересчету не позднее трех рабочих дней.</a:t>
            </a:r>
          </a:p>
          <a:p>
            <a:r>
              <a:rPr lang="ru-RU" dirty="0"/>
              <a:t>При обнаружении излишков денежной наличности независимо от суммы, а также недостач денежной наличности в размере до 10 базовых величин составляется акт в двух экземплярах, первый из которых остается при кассовом ордере, а второй помещается в дело с  документами  о  просчетах кассиров или высылается  вместе  с  упаковочным материалом в  банк, формировавший ценности. </a:t>
            </a:r>
          </a:p>
          <a:p>
            <a:r>
              <a:rPr lang="ru-RU" dirty="0"/>
              <a:t>При недостаче денежной наличности в размере от 10 базовых величин и выше акт составляется в трех экземплярах, первый - остается при кассовом ордере, второй - отсылается в головное учреждение банка, а третий - направляется в дело с документами о просчетах кассиров или высылается вместе с упаковочным материалом в банк, формировавший ценности.</a:t>
            </a:r>
          </a:p>
          <a:p>
            <a:r>
              <a:rPr lang="ru-RU" dirty="0"/>
              <a:t>Обнаруженные излишки денежной наличности приходуются по кассе и относятся на соответствующий счет: </a:t>
            </a:r>
          </a:p>
          <a:p>
            <a:r>
              <a:rPr lang="ru-RU" dirty="0"/>
              <a:t>Дебет 1010, кредит 8399 «Прочие операционные доходы». </a:t>
            </a:r>
          </a:p>
          <a:p>
            <a:r>
              <a:rPr lang="ru-RU" dirty="0"/>
              <a:t>Все недостачи денежной наличности независимо от суммы списываются в расход по кассе и записываются на соответствующий счет по лицевому счету кассира, у которого обнаружена недостача, и учитываются на этом счете до полного их погашения:</a:t>
            </a:r>
          </a:p>
          <a:p>
            <a:r>
              <a:rPr lang="ru-RU" dirty="0"/>
              <a:t>Дебет 6570 "Расчеты с прочими дебиторами" (по лицевому счету кассира);</a:t>
            </a:r>
          </a:p>
          <a:p>
            <a:r>
              <a:rPr lang="ru-RU" dirty="0"/>
              <a:t>Кредит 1010 – на сумму недостачи. </a:t>
            </a:r>
          </a:p>
          <a:p>
            <a:r>
              <a:rPr lang="ru-RU" dirty="0"/>
              <a:t>Поступление денежных средств в возмещение причиненного ущерба: Дебет 1010, Кредит 6570.</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500042"/>
            <a:ext cx="8186766" cy="5973910"/>
          </a:xfrm>
        </p:spPr>
        <p:txBody>
          <a:bodyPr>
            <a:normAutofit/>
          </a:bodyPr>
          <a:lstStyle/>
          <a:p>
            <a:r>
              <a:rPr lang="ru-RU" dirty="0"/>
              <a:t>Выбор клиентом банка для расчетно-кассового обслуживания обязывает и банк к обеспечению высокого качества оказания расчетных услуг, которые должны выполняться своевременно, экономично и надежно. Поскольку контакты с банком по расчетно-кассовому обслуживанию регулярны, то в зависимости от качества работы банка клиенты принимают решение о целесообразности дальнейшего сотрудничества с банком, о степени обоснованности установленных банком тарифов на расчетно-кассовые услуги. Организация расчетно-кассового обслуживания является "визитной карточкой" любого банка. </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68346"/>
          </a:xfrm>
        </p:spPr>
        <p:txBody>
          <a:bodyPr>
            <a:normAutofit fontScale="90000"/>
          </a:bodyPr>
          <a:lstStyle/>
          <a:p>
            <a:r>
              <a:rPr lang="ru-RU" b="1" dirty="0"/>
              <a:t>Учет и документооборот приходных кассовых операций</a:t>
            </a:r>
            <a:endParaRPr lang="ru-RU" dirty="0"/>
          </a:p>
        </p:txBody>
      </p:sp>
      <p:sp>
        <p:nvSpPr>
          <p:cNvPr id="3" name="Содержимое 2"/>
          <p:cNvSpPr>
            <a:spLocks noGrp="1"/>
          </p:cNvSpPr>
          <p:nvPr>
            <p:ph sz="quarter" idx="1"/>
          </p:nvPr>
        </p:nvSpPr>
        <p:spPr>
          <a:xfrm>
            <a:off x="142844" y="1214422"/>
            <a:ext cx="8786874" cy="5643578"/>
          </a:xfrm>
        </p:spPr>
        <p:txBody>
          <a:bodyPr>
            <a:normAutofit fontScale="40000" lnSpcReduction="20000"/>
          </a:bodyPr>
          <a:lstStyle/>
          <a:p>
            <a:endParaRPr lang="ru-RU" i="1" dirty="0" smtClean="0"/>
          </a:p>
          <a:p>
            <a:r>
              <a:rPr lang="ru-RU" sz="4000" b="1" i="1" dirty="0" smtClean="0"/>
              <a:t>Кассовые </a:t>
            </a:r>
            <a:r>
              <a:rPr lang="ru-RU" sz="4000" b="1" i="1" dirty="0"/>
              <a:t>операции банка –</a:t>
            </a:r>
            <a:r>
              <a:rPr lang="ru-RU" sz="4000" dirty="0"/>
              <a:t> это операции по приему и выдаче наличных денег и ценностей клиентам банка.</a:t>
            </a:r>
          </a:p>
          <a:p>
            <a:r>
              <a:rPr lang="ru-RU" sz="4000" dirty="0"/>
              <a:t>Для  комплексного обслуживания клиентов и обработки денежной наличности банки создают у себя приходные, расходные, </a:t>
            </a:r>
            <a:r>
              <a:rPr lang="ru-RU" sz="4000" dirty="0" err="1" smtClean="0"/>
              <a:t>приходно‑расходные</a:t>
            </a:r>
            <a:r>
              <a:rPr lang="ru-RU" sz="4000" dirty="0"/>
              <a:t>, валютные, вечерние кассы, кассы по подготовке авансов, кассы пересчета денежной наличности, операционные кассы банка вне кассового узла за пределами здания банка.</a:t>
            </a:r>
          </a:p>
          <a:p>
            <a:r>
              <a:rPr lang="ru-RU" sz="4000" dirty="0"/>
              <a:t>Учет денежных средств в кассах банка ведется на счетах группы 10 "Денежные средства". </a:t>
            </a:r>
          </a:p>
          <a:p>
            <a:r>
              <a:rPr lang="ru-RU" sz="4000" dirty="0"/>
              <a:t>По состоянию на 1, 8, 15 и 22-е числа отчетного месяца банк составляет отчет о кассовых оборотах (ф.0520) в тысячах рублей (в целых  единицах) в виде текстового файла.</a:t>
            </a:r>
          </a:p>
          <a:p>
            <a:r>
              <a:rPr lang="ru-RU" sz="4000" dirty="0"/>
              <a:t>Для приема денежной наличности от клиентов в течение банковского дня в банке создаются приходные кассы.</a:t>
            </a:r>
          </a:p>
          <a:p>
            <a:r>
              <a:rPr lang="ru-RU" sz="4000" dirty="0"/>
              <a:t>Прием денежной наличности от клиентов в кассу банка производится по следующим документам:</a:t>
            </a:r>
          </a:p>
          <a:p>
            <a:pPr lvl="0"/>
            <a:r>
              <a:rPr lang="ru-RU" sz="4000" dirty="0"/>
              <a:t>объявлению  на  взнос наличными, представляющему собой комплект документов,  состоящий  из  объявления,  ордера и квитанции;</a:t>
            </a:r>
          </a:p>
          <a:p>
            <a:pPr lvl="0"/>
            <a:r>
              <a:rPr lang="ru-RU" sz="4000" dirty="0"/>
              <a:t>приходному ордеру;</a:t>
            </a:r>
          </a:p>
          <a:p>
            <a:pPr lvl="0"/>
            <a:r>
              <a:rPr lang="ru-RU" sz="4000" dirty="0"/>
              <a:t>извещению, представляющему собой комплект документов, состоящий из извещения и квитанции;</a:t>
            </a:r>
          </a:p>
          <a:p>
            <a:pPr lvl="0"/>
            <a:r>
              <a:rPr lang="ru-RU" sz="4000" dirty="0"/>
              <a:t>комплект квитанций;</a:t>
            </a:r>
          </a:p>
          <a:p>
            <a:pPr lvl="0"/>
            <a:r>
              <a:rPr lang="ru-RU" sz="4000" dirty="0"/>
              <a:t>приходный кассовый ордер.</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214290"/>
            <a:ext cx="8258204" cy="6259662"/>
          </a:xfrm>
        </p:spPr>
        <p:txBody>
          <a:bodyPr>
            <a:normAutofit fontScale="77500" lnSpcReduction="20000"/>
          </a:bodyPr>
          <a:lstStyle/>
          <a:p>
            <a:r>
              <a:rPr lang="ru-RU" dirty="0"/>
              <a:t>Документооборот по приходным кассовым операциям должен быть организован так, чтобы выдача квитанций клиентам и зачисление сумм на их счета производилась только после фактического поступления денег в кассу.</a:t>
            </a:r>
          </a:p>
          <a:p>
            <a:r>
              <a:rPr lang="ru-RU" dirty="0"/>
              <a:t>Кассир, получив от ответственного исполнителя приходный кассовый документ, проверяет наличие и тождественность подписи ответственных исполнителей банка и лиц, имеющих право контрольной подписи, имеющимся у него образцам, сверяет соответствие указанных в них сумм цифрами и прописью, а также тождественность суммы, указанной в составных частях приходных кассовых документах.</a:t>
            </a:r>
          </a:p>
          <a:p>
            <a:r>
              <a:rPr lang="ru-RU" dirty="0"/>
              <a:t>После проверки приходных кассовых документов кассир принимает от </a:t>
            </a:r>
            <a:r>
              <a:rPr lang="ru-RU" dirty="0" err="1"/>
              <a:t>вносителя</a:t>
            </a:r>
            <a:r>
              <a:rPr lang="ru-RU" dirty="0"/>
              <a:t> денежные средства, пересчитывает их, подписывает приходный кассовый документ (квитанцию, извещение), ставит печать и второй экземпляр приходного кассового ордера (квитанцию, извещение)  выдает </a:t>
            </a:r>
            <a:r>
              <a:rPr lang="ru-RU" dirty="0" err="1"/>
              <a:t>вносителю</a:t>
            </a:r>
            <a:r>
              <a:rPr lang="ru-RU" dirty="0"/>
              <a:t> денежной наличности.</a:t>
            </a:r>
          </a:p>
          <a:p>
            <a:r>
              <a:rPr lang="ru-RU" dirty="0"/>
              <a:t>Объявление из комплекта объявления на взнос наличными, уведомление из комплекта квитанций или первый экземпляр приходного кассового ордера кассир оставляет у себя. Ордер к объявлению на взнос наличными, ордер из комплекта квитанций, приходный ордер, третий экземпляр приходного кассового ордера, а также извещение передаются соответствующему ответственному исполнителю для отражения по счетам бухгалтерского учета.</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0" y="285728"/>
            <a:ext cx="8715404" cy="6572272"/>
          </a:xfrm>
        </p:spPr>
        <p:txBody>
          <a:bodyPr>
            <a:normAutofit fontScale="70000" lnSpcReduction="20000"/>
          </a:bodyPr>
          <a:lstStyle/>
          <a:p>
            <a:r>
              <a:rPr lang="ru-RU" dirty="0"/>
              <a:t>В бухгалтерском учете банка операции по поступлению наличных денежных средств отражаются следующим образом:</a:t>
            </a:r>
          </a:p>
          <a:p>
            <a:r>
              <a:rPr lang="ru-RU" dirty="0"/>
              <a:t>Дебет 1010 «Денежные средства в кассе»;</a:t>
            </a:r>
          </a:p>
          <a:p>
            <a:r>
              <a:rPr lang="ru-RU" dirty="0"/>
              <a:t>Кредит 301Х «Текущие (расчетные) счета клиентов» - при внесении средств на текущий счет;</a:t>
            </a:r>
          </a:p>
          <a:p>
            <a:r>
              <a:rPr lang="ru-RU" dirty="0"/>
              <a:t>Кредит 2Х20, 2Х30 -  при внесении средств в счет погашения кредитов и пр.</a:t>
            </a:r>
          </a:p>
          <a:p>
            <a:r>
              <a:rPr lang="ru-RU" dirty="0"/>
              <a:t>В конце рабочего дня на основании приходных кассовых документов кассир составляет отчетную справку о кассовых оборотах за день и остатках ценностей.</a:t>
            </a:r>
          </a:p>
          <a:p>
            <a:r>
              <a:rPr lang="ru-RU" dirty="0"/>
              <a:t>Принятую в течение банковского дня денежную наличность кассир формирует и упаковывает и сдает ее вместе с отчетной справкой и приходными кассовыми  документами  заведующему  операционной  кассой.</a:t>
            </a:r>
          </a:p>
          <a:p>
            <a:r>
              <a:rPr lang="ru-RU" dirty="0"/>
              <a:t>В случае расхождения между фактическим наличием ценностей и данными отчетных документов кассир сообщает об этом руководителю кассового подразделения. При подтверждении излишка или недостачи составляется акт произвольной формы, а кассир представляет объяснительную записку руководителю кассового подразделения, которая в последующем рассматривается руководителем банка (заместителем руководителя).</a:t>
            </a:r>
          </a:p>
          <a:p>
            <a:r>
              <a:rPr lang="ru-RU" dirty="0"/>
              <a:t>Заведующий операционной кассой сверяет сумму принятой денежной наличности с отчетной справкой и приходными кассовыми документами и подписывает отчетную справку.</a:t>
            </a:r>
          </a:p>
          <a:p>
            <a:r>
              <a:rPr lang="ru-RU" dirty="0"/>
              <a:t>Поступившая в приходную кассу денежная наличность может передаваться заведующему операционной кассой в течение банковского дня несколько раз под расписку в книге учета принятых и выданных ценностей или контрольном листе.</a:t>
            </a:r>
          </a:p>
          <a:p>
            <a:r>
              <a:rPr lang="ru-RU" dirty="0"/>
              <a:t> </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a:t>Учет и документооборот расходных кассовых операций</a:t>
            </a:r>
            <a:endParaRPr lang="ru-RU" dirty="0"/>
          </a:p>
        </p:txBody>
      </p:sp>
      <p:sp>
        <p:nvSpPr>
          <p:cNvPr id="3" name="Содержимое 2"/>
          <p:cNvSpPr>
            <a:spLocks noGrp="1"/>
          </p:cNvSpPr>
          <p:nvPr>
            <p:ph sz="quarter" idx="1"/>
          </p:nvPr>
        </p:nvSpPr>
        <p:spPr>
          <a:xfrm>
            <a:off x="214282" y="1357298"/>
            <a:ext cx="8572560" cy="5500702"/>
          </a:xfrm>
        </p:spPr>
        <p:txBody>
          <a:bodyPr>
            <a:normAutofit fontScale="70000" lnSpcReduction="20000"/>
          </a:bodyPr>
          <a:lstStyle/>
          <a:p>
            <a:r>
              <a:rPr lang="ru-RU" dirty="0"/>
              <a:t>Для выдачи денежной наличности клиентам в течение банковского дня в банке создаются расходные кассы.</a:t>
            </a:r>
          </a:p>
          <a:p>
            <a:r>
              <a:rPr lang="ru-RU" dirty="0"/>
              <a:t>Выдача денежной наличности из кассы банка осуществляется по следующим документам:</a:t>
            </a:r>
          </a:p>
          <a:p>
            <a:pPr lvl="0"/>
            <a:r>
              <a:rPr lang="ru-RU" dirty="0"/>
              <a:t>чекам из  денежных  чековых  книжек;</a:t>
            </a:r>
          </a:p>
          <a:p>
            <a:pPr lvl="0"/>
            <a:r>
              <a:rPr lang="ru-RU" dirty="0"/>
              <a:t>расходному ордеру;</a:t>
            </a:r>
          </a:p>
          <a:p>
            <a:pPr lvl="0"/>
            <a:r>
              <a:rPr lang="ru-RU" dirty="0"/>
              <a:t>расходному кассовому ордеру.</a:t>
            </a:r>
          </a:p>
          <a:p>
            <a:r>
              <a:rPr lang="ru-RU" dirty="0"/>
              <a:t>Для совершения расходных операций кассир получает от заведующего операционной кассой под отчет необходимую сумму денежной наличности.</a:t>
            </a:r>
          </a:p>
          <a:p>
            <a:r>
              <a:rPr lang="ru-RU" dirty="0"/>
              <a:t>Все полученные в течение банковского дня под отчет суммы денежной наличности, количество и суммы расходных документов, а также остаток подотчетных сумм денежной наличности, сдаваемый им обратно под расписку заведующему операционной кассой, кассир записывает в книгу учета принятых и выданных ценностей или контрольный лист.</a:t>
            </a:r>
          </a:p>
          <a:p>
            <a:r>
              <a:rPr lang="ru-RU" dirty="0"/>
              <a:t>Денежные чеки и другие документы на получение денежной наличности клиенты банка предъявляют ответственным исполнителям, которые после соответствующей их проверки выдают лицу, получающему денежную наличность, контрольную марку от денежного чека или отрывной талон от расходного кассового ордера для предъявления в кассу.</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14282" y="357166"/>
            <a:ext cx="8429684" cy="6116786"/>
          </a:xfrm>
        </p:spPr>
        <p:txBody>
          <a:bodyPr>
            <a:normAutofit fontScale="77500" lnSpcReduction="20000"/>
          </a:bodyPr>
          <a:lstStyle/>
          <a:p>
            <a:r>
              <a:rPr lang="ru-RU" dirty="0"/>
              <a:t>Получив от ответственных исполнителей расходный кассовый документ кассир обязан:</a:t>
            </a:r>
          </a:p>
          <a:p>
            <a:pPr lvl="0"/>
            <a:r>
              <a:rPr lang="ru-RU" dirty="0"/>
              <a:t>проверить наличие подписей ответственных исполнителей и лиц, имеющих право контрольной подписи, а также тождественность этих подписей имеющимся образцам;</a:t>
            </a:r>
          </a:p>
          <a:p>
            <a:pPr lvl="0"/>
            <a:r>
              <a:rPr lang="ru-RU" dirty="0"/>
              <a:t>сверить сумму,  проставленную на расходном кассовом документе цифрами, с суммой, указанной прописью;</a:t>
            </a:r>
          </a:p>
          <a:p>
            <a:pPr lvl="0"/>
            <a:r>
              <a:rPr lang="ru-RU" dirty="0"/>
              <a:t>проверить, есть ли расписка в получении денежной наличности на расходном кассовом документе;</a:t>
            </a:r>
          </a:p>
          <a:p>
            <a:pPr lvl="0"/>
            <a:r>
              <a:rPr lang="ru-RU" dirty="0"/>
              <a:t>проверить наличие данных документа, удостоверяющего личность (паспорт, удостоверение беженца, вид на жительство) получателя денежной наличности, на расходном кассовом документе (исключение составляют работники банка);</a:t>
            </a:r>
          </a:p>
          <a:p>
            <a:pPr lvl="0"/>
            <a:r>
              <a:rPr lang="ru-RU" dirty="0"/>
              <a:t>подготовить сумму денежной наличности, указанную в расходном кассовом документе;</a:t>
            </a:r>
          </a:p>
          <a:p>
            <a:pPr lvl="0"/>
            <a:r>
              <a:rPr lang="ru-RU" dirty="0"/>
              <a:t>вызвать получателя денежной наличности по номеру расходного кассового документа и спросить у него получаемую сумму;</a:t>
            </a:r>
          </a:p>
          <a:p>
            <a:pPr lvl="0"/>
            <a:r>
              <a:rPr lang="ru-RU" dirty="0"/>
              <a:t>сверить номер контрольной марки или отрывного талона с номером на расходном кассовом документе и приклеить контрольную марку или талон соответственно к денежному чеку или ордеру;</a:t>
            </a:r>
          </a:p>
          <a:p>
            <a:pPr lvl="0"/>
            <a:r>
              <a:rPr lang="ru-RU" dirty="0"/>
              <a:t>уточнить у получателя, будет ли он пересчитывать денежную наличность в присутствии работника банка, выдать ее получателю и подписать расходный кассовый документ. </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642918"/>
            <a:ext cx="8329642" cy="5831034"/>
          </a:xfrm>
        </p:spPr>
        <p:txBody>
          <a:bodyPr>
            <a:normAutofit lnSpcReduction="10000"/>
          </a:bodyPr>
          <a:lstStyle/>
          <a:p>
            <a:r>
              <a:rPr lang="ru-RU" dirty="0"/>
              <a:t>В конце банковского дня кассир сверяет сумму денежной наличности, принятой под отчет, с суммой расходных кассовых документов и остатком денежной наличности, после чего составляет отчетную справку, подписывает ее и приведенные в ней кассовые обороты сверяет с записями в кассовых журналах ответственных исполнителей. Сверка оформляется подписями кассира в кассовых журналах и ответственных исполнителей на справке кассира.</a:t>
            </a:r>
          </a:p>
          <a:p>
            <a:r>
              <a:rPr lang="ru-RU" dirty="0"/>
              <a:t>Остаток денежной наличности кассир вместе с расходными кассовыми документами за день и отчетной справкой сдает под расписку в книге учета принятых и выданных ценностей заведующему операционной кассой, который, проверив отчетную справку, подписывает ее и направляет в кассовые документы дня. </a:t>
            </a: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26</TotalTime>
  <Words>4047</Words>
  <Application>Microsoft Office PowerPoint</Application>
  <PresentationFormat>Экран (4:3)</PresentationFormat>
  <Paragraphs>182</Paragraphs>
  <Slides>27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27</vt:i4>
      </vt:variant>
    </vt:vector>
  </HeadingPairs>
  <TitlesOfParts>
    <vt:vector size="28" baseType="lpstr">
      <vt:lpstr>Эркер</vt:lpstr>
      <vt:lpstr>Прием денежной наличности в банке</vt:lpstr>
      <vt:lpstr>Введение</vt:lpstr>
      <vt:lpstr>Слайд 3</vt:lpstr>
      <vt:lpstr>Учет и документооборот приходных кассовых операций</vt:lpstr>
      <vt:lpstr>Слайд 5</vt:lpstr>
      <vt:lpstr>Слайд 6</vt:lpstr>
      <vt:lpstr>Учет и документооборот расходных кассовых операций</vt:lpstr>
      <vt:lpstr>Слайд 8</vt:lpstr>
      <vt:lpstr>Слайд 9</vt:lpstr>
      <vt:lpstr>Слайд 10</vt:lpstr>
      <vt:lpstr>Слайд 11</vt:lpstr>
      <vt:lpstr>Слайд 12</vt:lpstr>
      <vt:lpstr>Слайд 13</vt:lpstr>
      <vt:lpstr>Вечерние кассы и инкассирование денежной выручки</vt:lpstr>
      <vt:lpstr>Слайд 15</vt:lpstr>
      <vt:lpstr>Слайд 16</vt:lpstr>
      <vt:lpstr>Слайд 17</vt:lpstr>
      <vt:lpstr>Слайд 18</vt:lpstr>
      <vt:lpstr>Слайд 19</vt:lpstr>
      <vt:lpstr>Слайд 20</vt:lpstr>
      <vt:lpstr>Хранение и учет ценностей и документов в денежном хранилище</vt:lpstr>
      <vt:lpstr>Слайд 22</vt:lpstr>
      <vt:lpstr>Слайд 23</vt:lpstr>
      <vt:lpstr>Слайд 24</vt:lpstr>
      <vt:lpstr>Слайд 25</vt:lpstr>
      <vt:lpstr>Слайд 26</vt:lpstr>
      <vt:lpstr>Слайд 27</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Прием денежной наличности в банке</dc:title>
  <dc:creator>пк</dc:creator>
  <cp:lastModifiedBy>пк</cp:lastModifiedBy>
  <cp:revision>3</cp:revision>
  <dcterms:created xsi:type="dcterms:W3CDTF">2015-11-11T02:52:04Z</dcterms:created>
  <dcterms:modified xsi:type="dcterms:W3CDTF">2015-11-11T03:18:12Z</dcterms:modified>
</cp:coreProperties>
</file>