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6" r:id="rId1"/>
  </p:sldMasterIdLst>
  <p:notesMasterIdLst>
    <p:notesMasterId r:id="rId12"/>
  </p:notesMasterIdLst>
  <p:sldIdLst>
    <p:sldId id="256" r:id="rId2"/>
    <p:sldId id="272" r:id="rId3"/>
    <p:sldId id="257" r:id="rId4"/>
    <p:sldId id="258" r:id="rId5"/>
    <p:sldId id="259" r:id="rId6"/>
    <p:sldId id="260" r:id="rId7"/>
    <p:sldId id="262" r:id="rId8"/>
    <p:sldId id="269" r:id="rId9"/>
    <p:sldId id="270" r:id="rId10"/>
    <p:sldId id="27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0099"/>
    <a:srgbClr val="003399"/>
    <a:srgbClr val="99CCFF"/>
    <a:srgbClr val="FFCC99"/>
    <a:srgbClr val="CCFFCC"/>
    <a:srgbClr val="FCAFA2"/>
    <a:srgbClr val="CC0000"/>
    <a:srgbClr val="008000"/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556" autoAdjust="0"/>
    <p:restoredTop sz="89667" autoAdjust="0"/>
  </p:normalViewPr>
  <p:slideViewPr>
    <p:cSldViewPr>
      <p:cViewPr varScale="1">
        <p:scale>
          <a:sx n="82" d="100"/>
          <a:sy n="82" d="100"/>
        </p:scale>
        <p:origin x="-13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E269B1A-EA8F-4E77-832C-E1CC2C44BBDF}" type="datetimeFigureOut">
              <a:rPr lang="ru-RU"/>
              <a:pPr>
                <a:defRPr/>
              </a:pPr>
              <a:t>10.06.2020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DA330B1-6F71-4FDE-BFE0-B391348610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CA4D805-BDEE-4DC2-B6A6-1C2E3277C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F18BC-6E83-4526-A563-CACCFDEC57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702F1-8A76-4137-91FA-9BB82CA978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50D21-3CC5-4B76-AB7F-F4443D033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1939772-3A04-47F6-8BA6-ECBA143B2D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2B5DBB9-1A2F-423C-B49E-09940B4753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29FA3A5-13C4-49B6-805F-60FC9D6124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5A83D-E257-42C2-BE44-5E6CB81F6F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E30FF8F-BC70-48A6-9536-3A16CE5012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C8741-5864-43B8-BC12-1537ADB9AD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4961BDCF-242F-485E-AF05-9FB2BBFCF3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43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B2776EE-6578-4166-988B-9F2BE41124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15" r:id="rId2"/>
    <p:sldLayoutId id="2147484120" r:id="rId3"/>
    <p:sldLayoutId id="2147484121" r:id="rId4"/>
    <p:sldLayoutId id="2147484122" r:id="rId5"/>
    <p:sldLayoutId id="2147484116" r:id="rId6"/>
    <p:sldLayoutId id="2147484123" r:id="rId7"/>
    <p:sldLayoutId id="2147484117" r:id="rId8"/>
    <p:sldLayoutId id="2147484124" r:id="rId9"/>
    <p:sldLayoutId id="2147484118" r:id="rId10"/>
    <p:sldLayoutId id="2147484125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895600"/>
            <a:ext cx="7239000" cy="8382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Неравенства с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модулями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42" name="Text Box 31"/>
          <p:cNvSpPr txBox="1">
            <a:spLocks noChangeArrowheads="1"/>
          </p:cNvSpPr>
          <p:nvPr/>
        </p:nvSpPr>
        <p:spPr bwMode="auto">
          <a:xfrm>
            <a:off x="762000" y="304800"/>
            <a:ext cx="7683500" cy="5847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002">
            <a:schemeClr val="lt2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Обучающая самостоятельная работа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221" name="Text Box 39"/>
          <p:cNvSpPr txBox="1">
            <a:spLocks noChangeArrowheads="1"/>
          </p:cNvSpPr>
          <p:nvPr/>
        </p:nvSpPr>
        <p:spPr bwMode="auto">
          <a:xfrm>
            <a:off x="4624388" y="304006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3316" name="Номер слайда 4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BFBDEC5-B17D-4D07-AFA6-1D125E0A5866}" type="slidenum">
              <a:rPr lang="ru-RU"/>
              <a:pPr>
                <a:defRPr/>
              </a:pPr>
              <a:t>10</a:t>
            </a:fld>
            <a:endParaRPr lang="ru-RU"/>
          </a:p>
        </p:txBody>
      </p:sp>
      <p:graphicFrame>
        <p:nvGraphicFramePr>
          <p:cNvPr id="44" name="Таблица 43"/>
          <p:cNvGraphicFramePr>
            <a:graphicFrameLocks noGrp="1"/>
          </p:cNvGraphicFramePr>
          <p:nvPr/>
        </p:nvGraphicFramePr>
        <p:xfrm>
          <a:off x="457200" y="1981200"/>
          <a:ext cx="8534400" cy="32642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15491"/>
                <a:gridCol w="2560320"/>
                <a:gridCol w="3258589"/>
              </a:tblGrid>
              <a:tr h="42058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C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Метод</a:t>
                      </a:r>
                      <a:r>
                        <a:rPr lang="ru-RU" b="1" baseline="0" dirty="0" smtClean="0">
                          <a:solidFill>
                            <a:srgbClr val="CC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решения</a:t>
                      </a:r>
                      <a:endParaRPr lang="ru-RU" b="1" dirty="0">
                        <a:solidFill>
                          <a:srgbClr val="CC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C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условие</a:t>
                      </a:r>
                      <a:endParaRPr lang="ru-RU" b="1" dirty="0">
                        <a:solidFill>
                          <a:srgbClr val="CC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C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ответы</a:t>
                      </a:r>
                      <a:endParaRPr lang="ru-RU" b="1" dirty="0">
                        <a:solidFill>
                          <a:srgbClr val="CC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 По определению модуля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79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 Возведение обеих частей в квадрат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56808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Раскрытие модуля на промежутках знакопостоянства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05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 Замена переменной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05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5. Замена совокупностью систем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229" name="Picture 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2438400"/>
            <a:ext cx="1219200" cy="295275"/>
          </a:xfrm>
          <a:prstGeom prst="rect">
            <a:avLst/>
          </a:prstGeom>
          <a:noFill/>
        </p:spPr>
      </p:pic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56" name="Picture 4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2971800"/>
            <a:ext cx="1638300" cy="266700"/>
          </a:xfrm>
          <a:prstGeom prst="rect">
            <a:avLst/>
          </a:prstGeom>
          <a:noFill/>
        </p:spPr>
      </p:pic>
      <p:sp>
        <p:nvSpPr>
          <p:cNvPr id="9264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65" name="Picture 4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3581400"/>
            <a:ext cx="990600" cy="266700"/>
          </a:xfrm>
          <a:prstGeom prst="rect">
            <a:avLst/>
          </a:prstGeom>
          <a:noFill/>
        </p:spPr>
      </p:pic>
      <p:pic>
        <p:nvPicPr>
          <p:cNvPr id="9271" name="Picture 5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4114800"/>
            <a:ext cx="1733550" cy="276225"/>
          </a:xfrm>
          <a:prstGeom prst="rect">
            <a:avLst/>
          </a:prstGeom>
          <a:noFill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4724400"/>
            <a:ext cx="1628775" cy="266700"/>
          </a:xfrm>
          <a:prstGeom prst="rect">
            <a:avLst/>
          </a:prstGeom>
          <a:noFill/>
        </p:spPr>
      </p:pic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style>
          <a:lnRef idx="3">
            <a:schemeClr val="lt1"/>
          </a:lnRef>
          <a:fillRef idx="1002">
            <a:schemeClr val="lt2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Способы решения неравенств с модулями: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772400" cy="4848225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По определению модуля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Возведение обоих частей неравенства в квадрат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Замена переменной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Раскрытие модуля на промежутке знакопостоянства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Равносильность неравенств системам</a:t>
            </a:r>
            <a:endParaRPr lang="en-US" sz="3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Важный частный случай</a:t>
            </a: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BB6673F-6C1E-4326-A4F9-76E82134679A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style>
          <a:lnRef idx="3">
            <a:schemeClr val="lt1"/>
          </a:lnRef>
          <a:fillRef idx="1002">
            <a:schemeClr val="l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36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1.По определению модуля</a:t>
            </a:r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6E31475-C9BB-47D1-9B45-9097C61BE29F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09600" y="1600200"/>
            <a:ext cx="14510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410200" y="1600200"/>
            <a:ext cx="12971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|&gt;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609600" y="2590800"/>
            <a:ext cx="251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2209800" y="25146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6" name="Oval 12"/>
          <p:cNvSpPr>
            <a:spLocks noChangeArrowheads="1"/>
          </p:cNvSpPr>
          <p:nvPr/>
        </p:nvSpPr>
        <p:spPr bwMode="auto">
          <a:xfrm>
            <a:off x="1371600" y="25146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5410200" y="2590800"/>
            <a:ext cx="251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7" name="Oval 13"/>
          <p:cNvSpPr>
            <a:spLocks noChangeArrowheads="1"/>
          </p:cNvSpPr>
          <p:nvPr/>
        </p:nvSpPr>
        <p:spPr bwMode="auto">
          <a:xfrm>
            <a:off x="6172200" y="25146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>
            <a:off x="7010400" y="25146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1219200" y="2590800"/>
            <a:ext cx="390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99"/>
                </a:solidFill>
              </a:rPr>
              <a:t>-a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2133600" y="25908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a</a:t>
            </a:r>
            <a:endParaRPr lang="ru-RU">
              <a:solidFill>
                <a:srgbClr val="000099"/>
              </a:solidFill>
            </a:endParaRP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6019800" y="2590800"/>
            <a:ext cx="390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-a</a:t>
            </a:r>
            <a:endParaRPr lang="ru-RU">
              <a:solidFill>
                <a:srgbClr val="000099"/>
              </a:solidFill>
            </a:endParaRP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6934200" y="25908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a</a:t>
            </a:r>
            <a:endParaRPr lang="ru-RU">
              <a:solidFill>
                <a:srgbClr val="000099"/>
              </a:solidFill>
            </a:endParaRP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365124" y="3124200"/>
            <a:ext cx="2073275" cy="1865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|3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-1|&lt;7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-7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&lt;7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-6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&lt;8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72" name="Object 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4419600"/>
            <a:ext cx="155575" cy="666750"/>
          </a:xfrm>
          <a:prstGeom prst="rect">
            <a:avLst/>
          </a:prstGeom>
          <a:noFill/>
        </p:spPr>
      </p:pic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288925" y="5334000"/>
            <a:ext cx="1111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Ответ:</a:t>
            </a:r>
          </a:p>
        </p:txBody>
      </p:sp>
      <p:pic>
        <p:nvPicPr>
          <p:cNvPr id="6175" name="Object 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4125" y="5197475"/>
            <a:ext cx="955675" cy="787400"/>
          </a:xfrm>
          <a:prstGeom prst="rect">
            <a:avLst/>
          </a:prstGeom>
          <a:noFill/>
        </p:spPr>
      </p:pic>
      <p:pic>
        <p:nvPicPr>
          <p:cNvPr id="6178" name="Object 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2895600"/>
            <a:ext cx="3581400" cy="3457575"/>
          </a:xfrm>
          <a:prstGeom prst="rect">
            <a:avLst/>
          </a:prstGeom>
          <a:noFill/>
        </p:spPr>
      </p:pic>
      <p:sp>
        <p:nvSpPr>
          <p:cNvPr id="6180" name="Line 36"/>
          <p:cNvSpPr>
            <a:spLocks noChangeShapeType="1"/>
          </p:cNvSpPr>
          <p:nvPr/>
        </p:nvSpPr>
        <p:spPr bwMode="auto">
          <a:xfrm>
            <a:off x="5410200" y="2590800"/>
            <a:ext cx="762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81" name="Line 37"/>
          <p:cNvSpPr>
            <a:spLocks noChangeShapeType="1"/>
          </p:cNvSpPr>
          <p:nvPr/>
        </p:nvSpPr>
        <p:spPr bwMode="auto">
          <a:xfrm>
            <a:off x="7162800" y="2590800"/>
            <a:ext cx="762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82" name="Line 38"/>
          <p:cNvSpPr>
            <a:spLocks noChangeShapeType="1"/>
          </p:cNvSpPr>
          <p:nvPr/>
        </p:nvSpPr>
        <p:spPr bwMode="auto">
          <a:xfrm>
            <a:off x="1524000" y="2590800"/>
            <a:ext cx="685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1725195"/>
            <a:ext cx="1893570" cy="332205"/>
          </a:xfrm>
          <a:prstGeom prst="rect">
            <a:avLst/>
          </a:prstGeom>
          <a:noFill/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1600200"/>
            <a:ext cx="1371600" cy="566531"/>
          </a:xfrm>
          <a:prstGeom prst="rect">
            <a:avLst/>
          </a:prstGeom>
          <a:noFill/>
        </p:spPr>
      </p:pic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819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2" grpId="0"/>
      <p:bldP spid="6153" grpId="0" animBg="1"/>
      <p:bldP spid="6155" grpId="0" animBg="1"/>
      <p:bldP spid="6156" grpId="0" animBg="1"/>
      <p:bldP spid="6159" grpId="0" animBg="1"/>
      <p:bldP spid="6157" grpId="0" animBg="1"/>
      <p:bldP spid="6158" grpId="0" animBg="1"/>
      <p:bldP spid="6165" grpId="0"/>
      <p:bldP spid="6166" grpId="0"/>
      <p:bldP spid="6167" grpId="0"/>
      <p:bldP spid="6168" grpId="0"/>
      <p:bldP spid="6169" grpId="0"/>
      <p:bldP spid="6174" grpId="0"/>
      <p:bldP spid="6180" grpId="0" animBg="1"/>
      <p:bldP spid="6181" grpId="0" animBg="1"/>
      <p:bldP spid="618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457200" y="4535488"/>
            <a:ext cx="3200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style>
          <a:lnRef idx="3">
            <a:schemeClr val="lt1"/>
          </a:lnRef>
          <a:fillRef idx="1002">
            <a:schemeClr val="l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Возведение обеих частей в квадрат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70513F8-3692-4716-B463-76033C3A2ABA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533400" y="1600200"/>
            <a:ext cx="8305800" cy="1865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|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равносильность не  нарушена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-1+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-1-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разность квадратов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-1)(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8" name="Oval 20"/>
          <p:cNvSpPr>
            <a:spLocks noChangeArrowheads="1"/>
          </p:cNvSpPr>
          <p:nvPr/>
        </p:nvSpPr>
        <p:spPr bwMode="auto">
          <a:xfrm>
            <a:off x="1295400" y="4459288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2803525" y="4114800"/>
            <a:ext cx="319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  <a:endParaRPr lang="ru-RU"/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1736725" y="4114800"/>
            <a:ext cx="319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  <a:endParaRPr lang="ru-RU"/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746125" y="4114800"/>
            <a:ext cx="261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</a:t>
            </a:r>
            <a:endParaRPr lang="ru-RU"/>
          </a:p>
        </p:txBody>
      </p:sp>
      <p:pic>
        <p:nvPicPr>
          <p:cNvPr id="7193" name="Object 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648200"/>
            <a:ext cx="336550" cy="520700"/>
          </a:xfrm>
          <a:prstGeom prst="rect">
            <a:avLst/>
          </a:prstGeom>
          <a:noFill/>
        </p:spPr>
      </p:pic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2209800" y="46482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ru-RU"/>
          </a:p>
        </p:txBody>
      </p:sp>
      <p:sp>
        <p:nvSpPr>
          <p:cNvPr id="7189" name="Oval 21"/>
          <p:cNvSpPr>
            <a:spLocks noChangeArrowheads="1"/>
          </p:cNvSpPr>
          <p:nvPr/>
        </p:nvSpPr>
        <p:spPr bwMode="auto">
          <a:xfrm>
            <a:off x="2286000" y="4459288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5257800"/>
            <a:ext cx="2563837" cy="685800"/>
          </a:xfrm>
          <a:prstGeom prst="rect">
            <a:avLst/>
          </a:prstGeom>
          <a:noFill/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5715000"/>
            <a:ext cx="3200400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7" grpId="0" animBg="1"/>
      <p:bldP spid="7188" grpId="0" animBg="1"/>
      <p:bldP spid="7190" grpId="0"/>
      <p:bldP spid="7191" grpId="0"/>
      <p:bldP spid="7192" grpId="0"/>
      <p:bldP spid="7204" grpId="0"/>
      <p:bldP spid="718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Rectangle 10" descr="Светлый диагональный 2"/>
          <p:cNvSpPr>
            <a:spLocks noChangeArrowheads="1"/>
          </p:cNvSpPr>
          <p:nvPr/>
        </p:nvSpPr>
        <p:spPr bwMode="auto">
          <a:xfrm>
            <a:off x="2438400" y="4572000"/>
            <a:ext cx="2971800" cy="200025"/>
          </a:xfrm>
          <a:prstGeom prst="rect">
            <a:avLst/>
          </a:prstGeom>
          <a:pattFill prst="ltUpDiag">
            <a:fgClr>
              <a:srgbClr val="0070C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style>
          <a:lnRef idx="3">
            <a:schemeClr val="lt1"/>
          </a:lnRef>
          <a:fillRef idx="1002">
            <a:schemeClr val="l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Замена переменной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E571DB6-559E-4D5A-87A8-AC6BC92F263F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3505200"/>
            <a:ext cx="5057775" cy="419100"/>
          </a:xfrm>
          <a:prstGeom prst="rect">
            <a:avLst/>
          </a:prstGeom>
          <a:noFill/>
        </p:spPr>
      </p:pic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1752600"/>
            <a:ext cx="1962150" cy="381000"/>
          </a:xfrm>
          <a:prstGeom prst="rect">
            <a:avLst/>
          </a:prstGeom>
          <a:noFill/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2362200"/>
            <a:ext cx="1571625" cy="381000"/>
          </a:xfrm>
          <a:prstGeom prst="rect">
            <a:avLst/>
          </a:prstGeom>
          <a:noFill/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3048000"/>
            <a:ext cx="1714500" cy="381000"/>
          </a:xfrm>
          <a:prstGeom prst="rect">
            <a:avLst/>
          </a:prstGeom>
          <a:noFill/>
        </p:spPr>
      </p:pic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533400" y="4800600"/>
            <a:ext cx="4724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1447800" y="4724400"/>
            <a:ext cx="762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362200" y="4724400"/>
            <a:ext cx="762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581400" y="4724400"/>
            <a:ext cx="762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5029200" y="4343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</a:t>
            </a:r>
            <a:endParaRPr lang="ru-RU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209800" y="4953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1295400" y="495300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3429000" y="4953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762000" y="42672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   +    -    -      -         +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581400"/>
            <a:ext cx="2190750" cy="381000"/>
          </a:xfrm>
          <a:prstGeom prst="rect">
            <a:avLst/>
          </a:prstGeom>
          <a:noFill/>
        </p:spPr>
      </p:pic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81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5410200"/>
            <a:ext cx="1152525" cy="381000"/>
          </a:xfrm>
          <a:prstGeom prst="rect">
            <a:avLst/>
          </a:prstGeom>
          <a:noFill/>
        </p:spPr>
      </p:pic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83" name="Picture 1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5943600"/>
            <a:ext cx="857250" cy="381000"/>
          </a:xfrm>
          <a:prstGeom prst="rect">
            <a:avLst/>
          </a:prstGeom>
          <a:noFill/>
        </p:spPr>
      </p:pic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85" name="Picture 1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5943600"/>
            <a:ext cx="1323975" cy="381000"/>
          </a:xfrm>
          <a:prstGeom prst="rect">
            <a:avLst/>
          </a:prstGeom>
          <a:noFill/>
        </p:spPr>
      </p:pic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87" name="Picture 19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5943600"/>
            <a:ext cx="1800225" cy="381000"/>
          </a:xfrm>
          <a:prstGeom prst="rect">
            <a:avLst/>
          </a:prstGeom>
          <a:noFill/>
        </p:spPr>
      </p:pic>
      <p:sp>
        <p:nvSpPr>
          <p:cNvPr id="44" name="Двойная стрелка влево/вправо 43"/>
          <p:cNvSpPr/>
          <p:nvPr/>
        </p:nvSpPr>
        <p:spPr>
          <a:xfrm>
            <a:off x="1828800" y="6019800"/>
            <a:ext cx="609600" cy="152400"/>
          </a:xfrm>
          <a:prstGeom prst="left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Прямая соединительная линия 45"/>
          <p:cNvCxnSpPr/>
          <p:nvPr/>
        </p:nvCxnSpPr>
        <p:spPr>
          <a:xfrm rot="5400000" flipH="1" flipV="1">
            <a:off x="838200" y="52578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914400"/>
          </a:xfrm>
        </p:spPr>
        <p:style>
          <a:lnRef idx="3">
            <a:schemeClr val="lt1"/>
          </a:lnRef>
          <a:fillRef idx="1002">
            <a:schemeClr val="l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Раскрытие модуля на промежутках знакопостоянства</a:t>
            </a:r>
          </a:p>
        </p:txBody>
      </p:sp>
      <p:sp>
        <p:nvSpPr>
          <p:cNvPr id="83" name="Номер слайда 8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36D4480-7765-4598-8AF1-890A07EA5412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28600" y="1600200"/>
            <a:ext cx="868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Нули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подмодульных выражений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=1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457200" y="2706688"/>
            <a:ext cx="350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1295400" y="26304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2667000" y="26304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12725" y="2286000"/>
            <a:ext cx="5116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212725" y="2743200"/>
            <a:ext cx="4908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889125" y="2286000"/>
            <a:ext cx="319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  <a:endParaRPr lang="ru-RU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3336925" y="2743200"/>
            <a:ext cx="261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</a:t>
            </a:r>
            <a:endParaRPr lang="ru-RU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838200" y="2300288"/>
            <a:ext cx="269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-</a:t>
            </a:r>
            <a:endParaRPr lang="ru-RU" sz="2000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276600" y="2286000"/>
            <a:ext cx="319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  <a:endParaRPr lang="ru-RU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1905000" y="2706688"/>
            <a:ext cx="319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  <a:endParaRPr lang="ru-RU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838200" y="2706688"/>
            <a:ext cx="319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  <a:endParaRPr lang="ru-RU"/>
          </a:p>
        </p:txBody>
      </p:sp>
      <p:pic>
        <p:nvPicPr>
          <p:cNvPr id="10244" name="Object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124200"/>
            <a:ext cx="2128838" cy="1998663"/>
          </a:xfrm>
          <a:prstGeom prst="rect">
            <a:avLst/>
          </a:prstGeom>
          <a:noFill/>
        </p:spPr>
      </p:pic>
      <p:pic>
        <p:nvPicPr>
          <p:cNvPr id="10252" name="Object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3124200"/>
            <a:ext cx="1914525" cy="2347913"/>
          </a:xfrm>
          <a:prstGeom prst="rect">
            <a:avLst/>
          </a:prstGeom>
          <a:noFill/>
        </p:spPr>
      </p:pic>
      <p:pic>
        <p:nvPicPr>
          <p:cNvPr id="10255" name="Object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3124200"/>
            <a:ext cx="1366838" cy="2278062"/>
          </a:xfrm>
          <a:prstGeom prst="rect">
            <a:avLst/>
          </a:prstGeom>
          <a:noFill/>
        </p:spPr>
      </p:pic>
      <p:pic>
        <p:nvPicPr>
          <p:cNvPr id="10268" name="Object 2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4600" y="6096000"/>
            <a:ext cx="3429000" cy="492125"/>
          </a:xfrm>
          <a:prstGeom prst="rect">
            <a:avLst/>
          </a:prstGeom>
          <a:noFill/>
        </p:spPr>
      </p:pic>
      <p:cxnSp>
        <p:nvCxnSpPr>
          <p:cNvPr id="22" name="Прямая со стрелкой 21"/>
          <p:cNvCxnSpPr/>
          <p:nvPr/>
        </p:nvCxnSpPr>
        <p:spPr>
          <a:xfrm>
            <a:off x="304800" y="5257800"/>
            <a:ext cx="22860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Oval 6"/>
          <p:cNvSpPr>
            <a:spLocks noChangeArrowheads="1"/>
          </p:cNvSpPr>
          <p:nvPr/>
        </p:nvSpPr>
        <p:spPr bwMode="auto">
          <a:xfrm>
            <a:off x="838200" y="51816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16200000" flipV="1">
            <a:off x="762000" y="51816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6200000" flipV="1">
            <a:off x="685800" y="51816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V="1">
            <a:off x="609600" y="51816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6200000" flipV="1">
            <a:off x="533400" y="51816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V="1">
            <a:off x="457200" y="51816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6200000" flipV="1">
            <a:off x="381000" y="51816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 flipV="1">
            <a:off x="304800" y="51816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 flipH="1" flipV="1">
            <a:off x="1676400" y="52578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 flipH="1" flipV="1">
            <a:off x="1600200" y="52578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 flipH="1" flipV="1">
            <a:off x="1524000" y="52578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 flipH="1" flipV="1">
            <a:off x="1447800" y="52578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 flipH="1" flipV="1">
            <a:off x="1371600" y="52578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 flipH="1" flipV="1">
            <a:off x="1295400" y="52578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 flipH="1" flipV="1">
            <a:off x="1219200" y="52578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 flipH="1" flipV="1">
            <a:off x="1143000" y="52578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 flipH="1" flipV="1">
            <a:off x="1066800" y="52578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 flipH="1" flipV="1">
            <a:off x="990600" y="52578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 flipH="1" flipV="1">
            <a:off x="762000" y="52578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 flipH="1" flipV="1">
            <a:off x="685800" y="52578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 flipH="1" flipV="1">
            <a:off x="609600" y="52578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 flipH="1" flipV="1">
            <a:off x="533400" y="52578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 flipH="1" flipV="1">
            <a:off x="457200" y="52578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 flipH="1" flipV="1">
            <a:off x="381000" y="52578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 flipH="1" flipV="1">
            <a:off x="304800" y="52578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5867400" y="5181600"/>
            <a:ext cx="22860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Oval 6"/>
          <p:cNvSpPr>
            <a:spLocks noChangeArrowheads="1"/>
          </p:cNvSpPr>
          <p:nvPr/>
        </p:nvSpPr>
        <p:spPr bwMode="auto">
          <a:xfrm>
            <a:off x="7391400" y="51054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" name="Oval 6"/>
          <p:cNvSpPr>
            <a:spLocks noChangeArrowheads="1"/>
          </p:cNvSpPr>
          <p:nvPr/>
        </p:nvSpPr>
        <p:spPr bwMode="auto">
          <a:xfrm>
            <a:off x="6477000" y="51054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84" name="Прямая соединительная линия 83"/>
          <p:cNvCxnSpPr/>
          <p:nvPr/>
        </p:nvCxnSpPr>
        <p:spPr>
          <a:xfrm rot="5400000" flipH="1" flipV="1">
            <a:off x="6629400" y="51054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5400000" flipH="1" flipV="1">
            <a:off x="6705600" y="51054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rot="5400000" flipH="1" flipV="1">
            <a:off x="6781800" y="51054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5400000" flipH="1" flipV="1">
            <a:off x="6858000" y="51054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5400000" flipH="1" flipV="1">
            <a:off x="6934200" y="51054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rot="5400000" flipH="1" flipV="1">
            <a:off x="7010400" y="51054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rot="5400000" flipH="1" flipV="1">
            <a:off x="7086600" y="51054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rot="5400000" flipH="1" flipV="1">
            <a:off x="7162800" y="51054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rot="5400000" flipH="1" flipV="1">
            <a:off x="7239000" y="51054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rot="5400000" flipH="1" flipV="1">
            <a:off x="7315200" y="51054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 rot="5400000" flipH="1" flipV="1">
            <a:off x="7467600" y="51054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rot="5400000" flipH="1" flipV="1">
            <a:off x="7543800" y="51054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rot="5400000" flipH="1" flipV="1">
            <a:off x="7620000" y="51054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rot="5400000" flipH="1" flipV="1">
            <a:off x="7696200" y="51054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rot="5400000" flipH="1" flipV="1">
            <a:off x="7772400" y="51054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rot="5400000" flipH="1" flipV="1">
            <a:off x="7848600" y="51054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rot="5400000" flipH="1" flipV="1">
            <a:off x="7924800" y="51054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 rot="5400000" flipH="1" flipV="1">
            <a:off x="8001000" y="51054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rot="16200000" flipH="1">
            <a:off x="7543800" y="51816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rot="16200000" flipH="1">
            <a:off x="7620000" y="51816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 rot="16200000" flipH="1">
            <a:off x="7696200" y="51816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rot="16200000" flipH="1">
            <a:off x="7772400" y="51816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rot="16200000" flipH="1">
            <a:off x="7848600" y="51816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rot="16200000" flipH="1">
            <a:off x="7924800" y="51816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rot="16200000" flipH="1">
            <a:off x="8001000" y="51816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6"/>
          <p:cNvSpPr>
            <a:spLocks noChangeArrowheads="1"/>
          </p:cNvSpPr>
          <p:nvPr/>
        </p:nvSpPr>
        <p:spPr bwMode="auto">
          <a:xfrm>
            <a:off x="1676400" y="5181600"/>
            <a:ext cx="152400" cy="152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762000" y="5334000"/>
            <a:ext cx="22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0</a:t>
            </a:r>
          </a:p>
        </p:txBody>
      </p:sp>
      <p:sp>
        <p:nvSpPr>
          <p:cNvPr id="114" name="TextBox 113"/>
          <p:cNvSpPr txBox="1">
            <a:spLocks noChangeArrowheads="1"/>
          </p:cNvSpPr>
          <p:nvPr/>
        </p:nvSpPr>
        <p:spPr bwMode="auto">
          <a:xfrm>
            <a:off x="1600200" y="5334000"/>
            <a:ext cx="22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115" name="TextBox 114"/>
          <p:cNvSpPr txBox="1">
            <a:spLocks noChangeArrowheads="1"/>
          </p:cNvSpPr>
          <p:nvPr/>
        </p:nvSpPr>
        <p:spPr bwMode="auto">
          <a:xfrm>
            <a:off x="6400800" y="5257800"/>
            <a:ext cx="228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2</a:t>
            </a:r>
          </a:p>
        </p:txBody>
      </p:sp>
      <p:sp>
        <p:nvSpPr>
          <p:cNvPr id="116" name="TextBox 115"/>
          <p:cNvSpPr txBox="1">
            <a:spLocks noChangeArrowheads="1"/>
          </p:cNvSpPr>
          <p:nvPr/>
        </p:nvSpPr>
        <p:spPr bwMode="auto">
          <a:xfrm>
            <a:off x="7315200" y="5257800"/>
            <a:ext cx="228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3</a:t>
            </a:r>
          </a:p>
        </p:txBody>
      </p:sp>
      <p:pic>
        <p:nvPicPr>
          <p:cNvPr id="2" name="Object 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5791200"/>
            <a:ext cx="1633538" cy="533400"/>
          </a:xfrm>
          <a:prstGeom prst="rect">
            <a:avLst/>
          </a:prstGeom>
          <a:noFill/>
        </p:spPr>
      </p:pic>
      <p:pic>
        <p:nvPicPr>
          <p:cNvPr id="3" name="Object 2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24600" y="5562600"/>
            <a:ext cx="1573213" cy="533400"/>
          </a:xfrm>
          <a:prstGeom prst="rect">
            <a:avLst/>
          </a:prstGeom>
          <a:noFill/>
        </p:spPr>
      </p:pic>
      <p:sp>
        <p:nvSpPr>
          <p:cNvPr id="96" name="TextBox 95"/>
          <p:cNvSpPr txBox="1"/>
          <p:nvPr/>
        </p:nvSpPr>
        <p:spPr>
          <a:xfrm>
            <a:off x="1219200" y="2286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103" name="TextBox 102"/>
          <p:cNvSpPr txBox="1"/>
          <p:nvPr/>
        </p:nvSpPr>
        <p:spPr>
          <a:xfrm>
            <a:off x="2667000" y="2286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20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22" grpId="0" animBg="1"/>
      <p:bldP spid="9223" grpId="0" animBg="1"/>
      <p:bldP spid="9227" grpId="0"/>
      <p:bldP spid="9228" grpId="0"/>
      <p:bldP spid="9229" grpId="0"/>
      <p:bldP spid="9230" grpId="0"/>
      <p:bldP spid="9231" grpId="0"/>
      <p:bldP spid="9232" grpId="0"/>
      <p:bldP spid="9233" grpId="0"/>
      <p:bldP spid="9234" grpId="0"/>
      <p:bldP spid="25" grpId="0" animBg="1"/>
      <p:bldP spid="57" grpId="0" animBg="1"/>
      <p:bldP spid="82" grpId="0" animBg="1"/>
      <p:bldP spid="24" grpId="0" animBg="1"/>
      <p:bldP spid="113" grpId="0"/>
      <p:bldP spid="114" grpId="0"/>
      <p:bldP spid="115" grpId="0"/>
      <p:bldP spid="116" grpId="0"/>
      <p:bldP spid="96" grpId="0"/>
      <p:bldP spid="1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8229600" cy="1143000"/>
          </a:xfrm>
        </p:spPr>
        <p:style>
          <a:lnRef idx="3">
            <a:schemeClr val="lt1"/>
          </a:lnRef>
          <a:fillRef idx="1002">
            <a:schemeClr val="lt2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Равносильность неравенств системам или их совокупности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BD82FFE-5E5D-4AFE-B29B-A160A1784FE4}" type="slidenum">
              <a:rPr lang="ru-RU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7</a:t>
            </a:fld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8" name="Line 9"/>
          <p:cNvSpPr>
            <a:spLocks noChangeShapeType="1"/>
          </p:cNvSpPr>
          <p:nvPr/>
        </p:nvSpPr>
        <p:spPr bwMode="auto">
          <a:xfrm flipV="1">
            <a:off x="4114800" y="1524000"/>
            <a:ext cx="0" cy="51054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5800" y="3505200"/>
            <a:ext cx="4362450" cy="390525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1752600"/>
            <a:ext cx="1962150" cy="390525"/>
          </a:xfrm>
          <a:prstGeom prst="rect">
            <a:avLst/>
          </a:prstGeom>
          <a:noFill/>
        </p:spPr>
      </p:pic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1828800"/>
            <a:ext cx="1962150" cy="390525"/>
          </a:xfrm>
          <a:prstGeom prst="rect">
            <a:avLst/>
          </a:prstGeom>
          <a:noFill/>
        </p:spPr>
      </p:pic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4648200"/>
            <a:ext cx="2124075" cy="790575"/>
          </a:xfrm>
          <a:prstGeom prst="rect">
            <a:avLst/>
          </a:prstGeom>
          <a:noFill/>
        </p:spPr>
      </p:pic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4648200"/>
            <a:ext cx="2124075" cy="790575"/>
          </a:xfrm>
          <a:prstGeom prst="rect">
            <a:avLst/>
          </a:prstGeom>
          <a:noFill/>
        </p:spPr>
      </p:pic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67200" y="4114800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Можно записать в виде совокупности</a:t>
            </a:r>
            <a:endParaRPr lang="ru-RU" sz="2000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" y="3657600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Можно записать в виде системы</a:t>
            </a:r>
            <a:endParaRPr lang="ru-RU" sz="2000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43400" y="2362200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Неравенство равносильно двум неравенствам:</a:t>
            </a:r>
            <a:endParaRPr lang="ru-RU" sz="2000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2971800"/>
            <a:ext cx="3095625" cy="390525"/>
          </a:xfrm>
          <a:prstGeom prst="rect">
            <a:avLst/>
          </a:prstGeom>
          <a:noFill/>
        </p:spPr>
      </p:pic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4800" y="2362200"/>
            <a:ext cx="365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Равносильно неравенству:</a:t>
            </a:r>
            <a:endParaRPr lang="ru-RU" sz="2000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67000" y="1219200"/>
            <a:ext cx="41910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См. решение по определению</a:t>
            </a:r>
            <a:endParaRPr lang="ru-RU" i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Line 9"/>
          <p:cNvSpPr>
            <a:spLocks noChangeShapeType="1"/>
          </p:cNvSpPr>
          <p:nvPr/>
        </p:nvSpPr>
        <p:spPr bwMode="auto">
          <a:xfrm flipV="1">
            <a:off x="4572000" y="1524000"/>
            <a:ext cx="0" cy="51054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6CEFF14-457C-4CE6-B86E-755EFBF7E4F5}" type="slidenum">
              <a:rPr lang="ru-RU"/>
              <a:pPr>
                <a:defRPr/>
              </a:pPr>
              <a:t>8</a:t>
            </a:fld>
            <a:endParaRPr lang="ru-RU"/>
          </a:p>
        </p:txBody>
      </p:sp>
      <p:pic>
        <p:nvPicPr>
          <p:cNvPr id="6" name="Object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76400"/>
            <a:ext cx="2376488" cy="4724400"/>
          </a:xfrm>
          <a:prstGeom prst="rect">
            <a:avLst/>
          </a:prstGeom>
          <a:noFill/>
        </p:spPr>
      </p:pic>
      <p:pic>
        <p:nvPicPr>
          <p:cNvPr id="38915" name="Object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752600"/>
            <a:ext cx="2459038" cy="4724400"/>
          </a:xfrm>
          <a:prstGeom prst="rect">
            <a:avLst/>
          </a:prstGeom>
          <a:noFill/>
        </p:spPr>
      </p:pic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53400" cy="990600"/>
          </a:xfrm>
        </p:spPr>
        <p:style>
          <a:lnRef idx="3">
            <a:schemeClr val="lt1"/>
          </a:lnRef>
          <a:fillRef idx="1002">
            <a:schemeClr val="l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6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6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.  Равносильность неравенств системам</a:t>
            </a:r>
            <a:br>
              <a:rPr lang="ru-RU" sz="36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ru-RU" sz="28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(примеры)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1828800"/>
            <a:ext cx="62388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№ 1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29200" y="1752600"/>
            <a:ext cx="59182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№ 2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Заголовок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153400" cy="838200"/>
          </a:xfrm>
        </p:spPr>
        <p:style>
          <a:lnRef idx="3">
            <a:schemeClr val="lt1"/>
          </a:lnRef>
          <a:fillRef idx="1002">
            <a:schemeClr val="l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36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6. Один частный случай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911E9BB-FD73-4752-A763-312488A1E561}" type="slidenum">
              <a:rPr lang="ru-RU"/>
              <a:pPr>
                <a:defRPr/>
              </a:pPr>
              <a:t>9</a:t>
            </a:fld>
            <a:endParaRPr lang="ru-RU"/>
          </a:p>
        </p:txBody>
      </p:sp>
      <p:pic>
        <p:nvPicPr>
          <p:cNvPr id="7170" name="Object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371600"/>
            <a:ext cx="3703638" cy="5248275"/>
          </a:xfrm>
          <a:prstGeom prst="rect">
            <a:avLst/>
          </a:prstGeom>
          <a:noFill/>
        </p:spPr>
      </p:pic>
      <p:pic>
        <p:nvPicPr>
          <p:cNvPr id="7171" name="Object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524000"/>
            <a:ext cx="838200" cy="396875"/>
          </a:xfrm>
          <a:prstGeom prst="rect">
            <a:avLst/>
          </a:prstGeom>
          <a:noFill/>
        </p:spPr>
      </p:pic>
      <p:pic>
        <p:nvPicPr>
          <p:cNvPr id="7172" name="Object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1524000"/>
            <a:ext cx="952500" cy="3810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sp>
        <p:nvSpPr>
          <p:cNvPr id="7175" name="TextBox 7"/>
          <p:cNvSpPr txBox="1">
            <a:spLocks noChangeArrowheads="1"/>
          </p:cNvSpPr>
          <p:nvPr/>
        </p:nvSpPr>
        <p:spPr bwMode="auto">
          <a:xfrm>
            <a:off x="2743200" y="2438400"/>
            <a:ext cx="457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умножим </a:t>
            </a:r>
            <a:r>
              <a:rPr lang="ru-RU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+2|&gt;0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ОДЗ</a:t>
            </a:r>
          </a:p>
        </p:txBody>
      </p:sp>
      <p:sp>
        <p:nvSpPr>
          <p:cNvPr id="7176" name="TextBox 8"/>
          <p:cNvSpPr txBox="1">
            <a:spLocks noChangeArrowheads="1"/>
          </p:cNvSpPr>
          <p:nvPr/>
        </p:nvSpPr>
        <p:spPr bwMode="auto">
          <a:xfrm>
            <a:off x="2362200" y="5105400"/>
            <a:ext cx="304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Учитывая  ОДЗ, получим: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7" name="TextBox 9"/>
          <p:cNvSpPr txBox="1">
            <a:spLocks noChangeArrowheads="1"/>
          </p:cNvSpPr>
          <p:nvPr/>
        </p:nvSpPr>
        <p:spPr bwMode="auto">
          <a:xfrm>
            <a:off x="3429000" y="3200400"/>
            <a:ext cx="3505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возведем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квадрат, обе части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724400" y="4038600"/>
            <a:ext cx="4038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преобразования используем разность квадратов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бычная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1280</TotalTime>
  <Words>310</Words>
  <Application>Microsoft Office PowerPoint</Application>
  <PresentationFormat>Экран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Обычная</vt:lpstr>
      <vt:lpstr>Слайд 1</vt:lpstr>
      <vt:lpstr>Способы решения неравенств с модулями:</vt:lpstr>
      <vt:lpstr>1.По определению модуля</vt:lpstr>
      <vt:lpstr>2.Возведение обеих частей в квадрат</vt:lpstr>
      <vt:lpstr>3.Замена переменной</vt:lpstr>
      <vt:lpstr>4. Раскрытие модуля на промежутках знакопостоянства</vt:lpstr>
      <vt:lpstr>5. Равносильность неравенств системам или их совокупности</vt:lpstr>
      <vt:lpstr>5.  Равносильность неравенств системам                                         (примеры)</vt:lpstr>
      <vt:lpstr>6. Один частный случай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Решение неравенств с модулем</dc:subject>
  <dc:creator>Грязнова АК</dc:creator>
  <cp:keywords>неравенства с модулем</cp:keywords>
  <cp:lastModifiedBy>SERGEY</cp:lastModifiedBy>
  <cp:revision>129</cp:revision>
  <cp:lastPrinted>1601-01-01T00:00:00Z</cp:lastPrinted>
  <dcterms:created xsi:type="dcterms:W3CDTF">1601-01-01T00:00:00Z</dcterms:created>
  <dcterms:modified xsi:type="dcterms:W3CDTF">2020-06-10T10:25:11Z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