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3"/>
  </p:notesMasterIdLst>
  <p:sldIdLst>
    <p:sldId id="658" r:id="rId2"/>
    <p:sldId id="653" r:id="rId3"/>
    <p:sldId id="654" r:id="rId4"/>
    <p:sldId id="655" r:id="rId5"/>
    <p:sldId id="656" r:id="rId6"/>
    <p:sldId id="304" r:id="rId7"/>
    <p:sldId id="427" r:id="rId8"/>
    <p:sldId id="428" r:id="rId9"/>
    <p:sldId id="442" r:id="rId10"/>
    <p:sldId id="568" r:id="rId11"/>
    <p:sldId id="65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34" autoAdjust="0"/>
    <p:restoredTop sz="92015" autoAdjust="0"/>
  </p:normalViewPr>
  <p:slideViewPr>
    <p:cSldViewPr>
      <p:cViewPr>
        <p:scale>
          <a:sx n="90" d="100"/>
          <a:sy n="90" d="100"/>
        </p:scale>
        <p:origin x="-86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0.bin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4.bin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8229600" cy="1706562"/>
          </a:xfrm>
        </p:spPr>
        <p:txBody>
          <a:bodyPr vert="horz" anchor="b">
            <a:normAutofit fontScale="90000"/>
          </a:bodyPr>
          <a:lstStyle/>
          <a:p>
            <a:pPr algn="r"/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Физическое п</a:t>
            </a:r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риложение </a:t>
            </a:r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производной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6746" name="Object 2"/>
          <p:cNvGraphicFramePr>
            <a:graphicFrameLocks noChangeAspect="1"/>
          </p:cNvGraphicFramePr>
          <p:nvPr/>
        </p:nvGraphicFramePr>
        <p:xfrm>
          <a:off x="915988" y="1143000"/>
          <a:ext cx="4311650" cy="576263"/>
        </p:xfrm>
        <a:graphic>
          <a:graphicData uri="http://schemas.openxmlformats.org/presentationml/2006/ole">
            <p:oleObj spid="_x0000_s1846274" name="Формула" r:id="rId3" imgW="1396800" imgH="228600" progId="Equation.3">
              <p:embed/>
            </p:oleObj>
          </a:graphicData>
        </a:graphic>
      </p:graphicFrame>
      <p:sp>
        <p:nvSpPr>
          <p:cNvPr id="21" name="Прямоугольник 31"/>
          <p:cNvSpPr>
            <a:spLocks noChangeArrowheads="1"/>
          </p:cNvSpPr>
          <p:nvPr/>
        </p:nvSpPr>
        <p:spPr bwMode="auto">
          <a:xfrm>
            <a:off x="285720" y="714356"/>
            <a:ext cx="6929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1)  Найти скорость и ускорение при</a:t>
            </a:r>
            <a:endParaRPr lang="ru-RU" sz="24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756747" name="Object 11"/>
          <p:cNvGraphicFramePr>
            <a:graphicFrameLocks noChangeAspect="1"/>
          </p:cNvGraphicFramePr>
          <p:nvPr/>
        </p:nvGraphicFramePr>
        <p:xfrm>
          <a:off x="5429256" y="714356"/>
          <a:ext cx="1385887" cy="493712"/>
        </p:xfrm>
        <a:graphic>
          <a:graphicData uri="http://schemas.openxmlformats.org/presentationml/2006/ole">
            <p:oleObj spid="_x0000_s1846275" name="Формула" r:id="rId4" imgW="406080" imgH="177480" progId="Equation.3">
              <p:embed/>
            </p:oleObj>
          </a:graphicData>
        </a:graphic>
      </p:graphicFrame>
      <p:graphicFrame>
        <p:nvGraphicFramePr>
          <p:cNvPr id="756748" name="Object 2"/>
          <p:cNvGraphicFramePr>
            <a:graphicFrameLocks noChangeAspect="1"/>
          </p:cNvGraphicFramePr>
          <p:nvPr/>
        </p:nvGraphicFramePr>
        <p:xfrm>
          <a:off x="785786" y="2214554"/>
          <a:ext cx="4129088" cy="619125"/>
        </p:xfrm>
        <a:graphic>
          <a:graphicData uri="http://schemas.openxmlformats.org/presentationml/2006/ole">
            <p:oleObj spid="_x0000_s1846276" name="Формула" r:id="rId5" imgW="1244520" imgH="228600" progId="Equation.3">
              <p:embed/>
            </p:oleObj>
          </a:graphicData>
        </a:graphic>
      </p:graphicFrame>
      <p:sp>
        <p:nvSpPr>
          <p:cNvPr id="25" name="Прямоугольник 31"/>
          <p:cNvSpPr>
            <a:spLocks noChangeArrowheads="1"/>
          </p:cNvSpPr>
          <p:nvPr/>
        </p:nvSpPr>
        <p:spPr bwMode="auto">
          <a:xfrm>
            <a:off x="285720" y="1785926"/>
            <a:ext cx="8858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2)  В какой момент времени скорость окажется равной нулю?</a:t>
            </a:r>
            <a:endParaRPr lang="ru-RU" sz="24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31"/>
          <p:cNvSpPr>
            <a:spLocks noChangeArrowheads="1"/>
          </p:cNvSpPr>
          <p:nvPr/>
        </p:nvSpPr>
        <p:spPr bwMode="auto">
          <a:xfrm>
            <a:off x="214282" y="2857496"/>
            <a:ext cx="8286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3) Тело массой 48 кг движется прямолинейно по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закону:</a:t>
            </a:r>
            <a:endParaRPr lang="ru-RU" sz="24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756749" name="Object 2"/>
          <p:cNvGraphicFramePr>
            <a:graphicFrameLocks noChangeAspect="1"/>
          </p:cNvGraphicFramePr>
          <p:nvPr/>
        </p:nvGraphicFramePr>
        <p:xfrm>
          <a:off x="857224" y="3286124"/>
          <a:ext cx="3141662" cy="576263"/>
        </p:xfrm>
        <a:graphic>
          <a:graphicData uri="http://schemas.openxmlformats.org/presentationml/2006/ole">
            <p:oleObj spid="_x0000_s1846277" name="Формула" r:id="rId6" imgW="1015920" imgH="228600" progId="Equation.3">
              <p:embed/>
            </p:oleObj>
          </a:graphicData>
        </a:graphic>
      </p:graphicFrame>
      <p:sp>
        <p:nvSpPr>
          <p:cNvPr id="27" name="Прямоугольник 31"/>
          <p:cNvSpPr>
            <a:spLocks noChangeArrowheads="1"/>
          </p:cNvSpPr>
          <p:nvPr/>
        </p:nvSpPr>
        <p:spPr bwMode="auto">
          <a:xfrm>
            <a:off x="142844" y="3857628"/>
            <a:ext cx="87868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кинетическую энергию тела через 6с после начала движения.</a:t>
            </a:r>
            <a:endParaRPr lang="ru-RU" sz="24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1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4714884"/>
            <a:ext cx="8715436" cy="92869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4)  Даны два уравнения движения. Найти значения их ускорений в момент времени когда их скорости равны: </a:t>
            </a:r>
          </a:p>
          <a:p>
            <a:endParaRPr lang="ru-RU" dirty="0"/>
          </a:p>
        </p:txBody>
      </p:sp>
      <p:graphicFrame>
        <p:nvGraphicFramePr>
          <p:cNvPr id="994310" name="Object 2"/>
          <p:cNvGraphicFramePr>
            <a:graphicFrameLocks noChangeAspect="1"/>
          </p:cNvGraphicFramePr>
          <p:nvPr/>
        </p:nvGraphicFramePr>
        <p:xfrm>
          <a:off x="214282" y="5572140"/>
          <a:ext cx="4235450" cy="573087"/>
        </p:xfrm>
        <a:graphic>
          <a:graphicData uri="http://schemas.openxmlformats.org/presentationml/2006/ole">
            <p:oleObj spid="_x0000_s1846278" name="Формула" r:id="rId7" imgW="1371600" imgH="228600" progId="Equation.3">
              <p:embed/>
            </p:oleObj>
          </a:graphicData>
        </a:graphic>
      </p:graphicFrame>
      <p:graphicFrame>
        <p:nvGraphicFramePr>
          <p:cNvPr id="994311" name="Object 7"/>
          <p:cNvGraphicFramePr>
            <a:graphicFrameLocks noChangeAspect="1"/>
          </p:cNvGraphicFramePr>
          <p:nvPr/>
        </p:nvGraphicFramePr>
        <p:xfrm>
          <a:off x="4214810" y="6143644"/>
          <a:ext cx="4090988" cy="549275"/>
        </p:xfrm>
        <a:graphic>
          <a:graphicData uri="http://schemas.openxmlformats.org/presentationml/2006/ole">
            <p:oleObj spid="_x0000_s1846279" name="Формула" r:id="rId8" imgW="1384200" imgH="228600" progId="Equation.3">
              <p:embed/>
            </p:oleObj>
          </a:graphicData>
        </a:graphic>
      </p:graphicFrame>
      <p:sp>
        <p:nvSpPr>
          <p:cNvPr id="17" name="Прямоугольник 31"/>
          <p:cNvSpPr>
            <a:spLocks noChangeArrowheads="1"/>
          </p:cNvSpPr>
          <p:nvPr/>
        </p:nvSpPr>
        <p:spPr bwMode="auto">
          <a:xfrm>
            <a:off x="142844" y="142852"/>
            <a:ext cx="88583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i="1" u="sng" dirty="0" smtClean="0">
                <a:solidFill>
                  <a:srgbClr val="FF0000"/>
                </a:solidFill>
                <a:latin typeface="Cambria" pitchFamily="18" charset="0"/>
              </a:rPr>
              <a:t>Задания  для самостоятельного решения:</a:t>
            </a:r>
            <a:endParaRPr lang="ru-RU" sz="3600" i="1" u="sng" baseline="30000" dirty="0">
              <a:solidFill>
                <a:srgbClr val="FF000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Законспектировать и выполнить задания  для самостоятельного решения в тетради. Выполненную работу в отсканированном виде отправить преподавателю на электронную почту </a:t>
            </a:r>
            <a:r>
              <a:rPr lang="ru-RU" u="sng" dirty="0" smtClean="0">
                <a:hlinkClick r:id="rId2"/>
              </a:rPr>
              <a:t>olgadumnova80@mail.ru</a:t>
            </a:r>
            <a:r>
              <a:rPr lang="ru-RU" dirty="0" smtClean="0"/>
              <a:t> или сфотографировать работу и отправить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313" y="908050"/>
            <a:ext cx="8929687" cy="1241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1) </a:t>
            </a:r>
            <a:r>
              <a:rPr lang="ru-RU" sz="2800" dirty="0">
                <a:latin typeface="+mn-lt"/>
              </a:rPr>
              <a:t>Рассмотрим движение материальной точки, координата которой изменяется по закону: </a:t>
            </a:r>
            <a:r>
              <a:rPr lang="en-US" sz="2800" dirty="0">
                <a:latin typeface="+mn-lt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S(t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defRPr/>
            </a:pPr>
            <a:endParaRPr lang="ru-RU" sz="28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428596" y="214290"/>
            <a:ext cx="813873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Физический  смысл  производной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grpSp>
        <p:nvGrpSpPr>
          <p:cNvPr id="4" name="Группа 48"/>
          <p:cNvGrpSpPr>
            <a:grpSpLocks/>
          </p:cNvGrpSpPr>
          <p:nvPr/>
        </p:nvGrpSpPr>
        <p:grpSpPr bwMode="auto">
          <a:xfrm>
            <a:off x="285720" y="1857364"/>
            <a:ext cx="8570744" cy="1643074"/>
            <a:chOff x="4427984" y="4073827"/>
            <a:chExt cx="4464496" cy="2460947"/>
          </a:xfrm>
          <a:solidFill>
            <a:schemeClr val="bg2">
              <a:lumMod val="20000"/>
              <a:lumOff val="80000"/>
            </a:schemeClr>
          </a:solidFill>
        </p:grpSpPr>
        <p:sp>
          <p:nvSpPr>
            <p:cNvPr id="47" name="Скругленный прямоугольник 46"/>
            <p:cNvSpPr/>
            <p:nvPr/>
          </p:nvSpPr>
          <p:spPr bwMode="auto">
            <a:xfrm>
              <a:off x="4427984" y="4073827"/>
              <a:ext cx="4464496" cy="2460947"/>
            </a:xfrm>
            <a:prstGeom prst="roundRect">
              <a:avLst/>
            </a:prstGeom>
            <a:grp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7652" name="Object 7"/>
            <p:cNvGraphicFramePr>
              <a:graphicFrameLocks noChangeAspect="1"/>
            </p:cNvGraphicFramePr>
            <p:nvPr/>
          </p:nvGraphicFramePr>
          <p:xfrm>
            <a:off x="4502408" y="4822811"/>
            <a:ext cx="964061" cy="1069977"/>
          </p:xfrm>
          <a:graphic>
            <a:graphicData uri="http://schemas.openxmlformats.org/presentationml/2006/ole">
              <p:oleObj spid="_x0000_s2555906" name="Формула" r:id="rId3" imgW="571320" imgH="203040" progId="Equation.3">
                <p:embed/>
              </p:oleObj>
            </a:graphicData>
          </a:graphic>
        </p:graphicFrame>
        <p:sp>
          <p:nvSpPr>
            <p:cNvPr id="27672" name="TextBox 3"/>
            <p:cNvSpPr txBox="1">
              <a:spLocks noChangeArrowheads="1"/>
            </p:cNvSpPr>
            <p:nvPr/>
          </p:nvSpPr>
          <p:spPr bwMode="auto">
            <a:xfrm>
              <a:off x="5381936" y="4270704"/>
              <a:ext cx="3437066" cy="197206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2900" b="1" i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Физический смысл производной первого порядка - это скорость </a:t>
              </a:r>
              <a:r>
                <a:rPr lang="ru-RU" sz="2900" b="1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движения</a:t>
              </a:r>
              <a:endParaRPr lang="ru-RU" sz="2900" b="1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14313" y="3643314"/>
            <a:ext cx="8929687" cy="1241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2) </a:t>
            </a:r>
            <a:r>
              <a:rPr lang="ru-RU" sz="2800" dirty="0">
                <a:latin typeface="+mn-lt"/>
              </a:rPr>
              <a:t>Ускорение движения – это скорость изменения скорости, значит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8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Группа 12"/>
          <p:cNvGrpSpPr>
            <a:grpSpLocks/>
          </p:cNvGrpSpPr>
          <p:nvPr/>
        </p:nvGrpSpPr>
        <p:grpSpPr bwMode="auto">
          <a:xfrm>
            <a:off x="214282" y="4714884"/>
            <a:ext cx="8501122" cy="1428759"/>
            <a:chOff x="4427984" y="4737398"/>
            <a:chExt cx="4713450" cy="1492142"/>
          </a:xfrm>
          <a:solidFill>
            <a:schemeClr val="bg2">
              <a:lumMod val="20000"/>
              <a:lumOff val="80000"/>
            </a:schemeClr>
          </a:solidFill>
        </p:grpSpPr>
        <p:sp>
          <p:nvSpPr>
            <p:cNvPr id="26" name="Скругленный прямоугольник 25"/>
            <p:cNvSpPr/>
            <p:nvPr/>
          </p:nvSpPr>
          <p:spPr bwMode="auto">
            <a:xfrm>
              <a:off x="4427984" y="4737398"/>
              <a:ext cx="4713450" cy="1492142"/>
            </a:xfrm>
            <a:prstGeom prst="roundRect">
              <a:avLst/>
            </a:prstGeom>
            <a:grp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7" name="Object 5"/>
            <p:cNvGraphicFramePr>
              <a:graphicFrameLocks noChangeAspect="1"/>
            </p:cNvGraphicFramePr>
            <p:nvPr/>
          </p:nvGraphicFramePr>
          <p:xfrm>
            <a:off x="4507202" y="5094554"/>
            <a:ext cx="1019736" cy="636528"/>
          </p:xfrm>
          <a:graphic>
            <a:graphicData uri="http://schemas.openxmlformats.org/presentationml/2006/ole">
              <p:oleObj spid="_x0000_s2555907" name="Формула" r:id="rId4" imgW="571320" imgH="203040" progId="Equation.3">
                <p:embed/>
              </p:oleObj>
            </a:graphicData>
          </a:graphic>
        </p:graphicFrame>
        <p:sp>
          <p:nvSpPr>
            <p:cNvPr id="28" name="TextBox 3"/>
            <p:cNvSpPr txBox="1">
              <a:spLocks noChangeArrowheads="1"/>
            </p:cNvSpPr>
            <p:nvPr/>
          </p:nvSpPr>
          <p:spPr bwMode="auto">
            <a:xfrm>
              <a:off x="5537031" y="5094553"/>
              <a:ext cx="3525185" cy="95401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2800" b="1" i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Физический смысл производной второго порядка - это ускорение</a:t>
              </a:r>
              <a:endParaRPr lang="ru-RU" sz="2800" b="1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357158" y="214290"/>
            <a:ext cx="828680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Физический  смысл  производной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1571612"/>
            <a:ext cx="5643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>
                <a:latin typeface="+mn-lt"/>
              </a:rPr>
              <a:t>А так </a:t>
            </a:r>
            <a:r>
              <a:rPr lang="ru-RU" sz="2800" dirty="0" smtClean="0">
                <a:latin typeface="+mn-lt"/>
              </a:rPr>
              <a:t>как    </a:t>
            </a:r>
            <a:r>
              <a:rPr lang="ru-RU" sz="2800" dirty="0">
                <a:latin typeface="+mn-lt"/>
              </a:rPr>
              <a:t>		</a:t>
            </a:r>
            <a:r>
              <a:rPr lang="ru-RU" sz="2800" dirty="0" smtClean="0">
                <a:latin typeface="+mn-lt"/>
              </a:rPr>
              <a:t>    то</a:t>
            </a:r>
            <a:endParaRPr lang="ru-RU" sz="28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674" name="Object 7"/>
          <p:cNvGraphicFramePr>
            <a:graphicFrameLocks noChangeAspect="1"/>
          </p:cNvGraphicFramePr>
          <p:nvPr/>
        </p:nvGraphicFramePr>
        <p:xfrm>
          <a:off x="2357422" y="1571612"/>
          <a:ext cx="2166938" cy="520700"/>
        </p:xfrm>
        <a:graphic>
          <a:graphicData uri="http://schemas.openxmlformats.org/presentationml/2006/ole">
            <p:oleObj spid="_x0000_s2556930" name="Формула" r:id="rId3" imgW="609480" imgH="203040" progId="Equation.3">
              <p:embed/>
            </p:oleObj>
          </a:graphicData>
        </a:graphic>
      </p:graphicFrame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2143109" y="2643183"/>
            <a:ext cx="3055787" cy="928694"/>
            <a:chOff x="4429124" y="3646483"/>
            <a:chExt cx="3357586" cy="1798087"/>
          </a:xfrm>
          <a:solidFill>
            <a:schemeClr val="bg2">
              <a:lumMod val="20000"/>
              <a:lumOff val="80000"/>
            </a:schemeClr>
          </a:solidFill>
        </p:grpSpPr>
        <p:sp>
          <p:nvSpPr>
            <p:cNvPr id="25" name="Скругленный прямоугольник 24"/>
            <p:cNvSpPr/>
            <p:nvPr/>
          </p:nvSpPr>
          <p:spPr bwMode="auto">
            <a:xfrm>
              <a:off x="4429124" y="3646483"/>
              <a:ext cx="3357586" cy="1798087"/>
            </a:xfrm>
            <a:prstGeom prst="roundRect">
              <a:avLst/>
            </a:prstGeom>
            <a:grp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8675" name="Object 8"/>
            <p:cNvGraphicFramePr>
              <a:graphicFrameLocks noChangeAspect="1"/>
            </p:cNvGraphicFramePr>
            <p:nvPr/>
          </p:nvGraphicFramePr>
          <p:xfrm>
            <a:off x="4721241" y="3923120"/>
            <a:ext cx="2847619" cy="1312440"/>
          </p:xfrm>
          <a:graphic>
            <a:graphicData uri="http://schemas.openxmlformats.org/presentationml/2006/ole">
              <p:oleObj spid="_x0000_s2556931" name="Формула" r:id="rId4" imgW="54576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260648"/>
            <a:ext cx="2463662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Задача 1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47112" name="Прямоугольник 31"/>
          <p:cNvSpPr>
            <a:spLocks noChangeArrowheads="1"/>
          </p:cNvSpPr>
          <p:nvPr/>
        </p:nvSpPr>
        <p:spPr bwMode="auto">
          <a:xfrm>
            <a:off x="2771775" y="260350"/>
            <a:ext cx="5832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Координата точки при падении изменяется по закону: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492500" y="1052513"/>
          <a:ext cx="2232025" cy="1116012"/>
        </p:xfrm>
        <a:graphic>
          <a:graphicData uri="http://schemas.openxmlformats.org/presentationml/2006/ole">
            <p:oleObj spid="_x0000_s2557954" name="Формула" r:id="rId3" imgW="787320" imgH="393480" progId="Equation.3">
              <p:embed/>
            </p:oleObj>
          </a:graphicData>
        </a:graphic>
      </p:graphicFrame>
      <p:sp>
        <p:nvSpPr>
          <p:cNvPr id="27" name="Прямоугольник 31"/>
          <p:cNvSpPr>
            <a:spLocks noChangeArrowheads="1"/>
          </p:cNvSpPr>
          <p:nvPr/>
        </p:nvSpPr>
        <p:spPr bwMode="auto">
          <a:xfrm>
            <a:off x="142844" y="2071678"/>
            <a:ext cx="58324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1) Найти закон изменения скорости.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428596" y="2714620"/>
          <a:ext cx="2016125" cy="576263"/>
        </p:xfrm>
        <a:graphic>
          <a:graphicData uri="http://schemas.openxmlformats.org/presentationml/2006/ole">
            <p:oleObj spid="_x0000_s2557955" name="Формула" r:id="rId4" imgW="711000" imgH="203040" progId="Equation.3">
              <p:embed/>
            </p:oleObj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357422" y="2428868"/>
          <a:ext cx="2913062" cy="1116012"/>
        </p:xfrm>
        <a:graphic>
          <a:graphicData uri="http://schemas.openxmlformats.org/presentationml/2006/ole">
            <p:oleObj spid="_x0000_s2557956" name="Формула" r:id="rId5" imgW="1028520" imgH="393480" progId="Equation.3">
              <p:embed/>
            </p:oleObj>
          </a:graphicData>
        </a:graphic>
      </p:graphicFrame>
      <p:sp>
        <p:nvSpPr>
          <p:cNvPr id="28" name="Прямоугольник 31"/>
          <p:cNvSpPr>
            <a:spLocks noChangeArrowheads="1"/>
          </p:cNvSpPr>
          <p:nvPr/>
        </p:nvSpPr>
        <p:spPr bwMode="auto">
          <a:xfrm>
            <a:off x="214282" y="3429000"/>
            <a:ext cx="2160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2) Ускорение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285720" y="4071942"/>
          <a:ext cx="2016125" cy="576263"/>
        </p:xfrm>
        <a:graphic>
          <a:graphicData uri="http://schemas.openxmlformats.org/presentationml/2006/ole">
            <p:oleObj spid="_x0000_s2557957" name="Формула" r:id="rId6" imgW="711000" imgH="203040" progId="Equation.3">
              <p:embed/>
            </p:oleObj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2214546" y="3857628"/>
          <a:ext cx="2052637" cy="792162"/>
        </p:xfrm>
        <a:graphic>
          <a:graphicData uri="http://schemas.openxmlformats.org/presentationml/2006/ole">
            <p:oleObj spid="_x0000_s2557958" name="Формула" r:id="rId7" imgW="723600" imgH="279360" progId="Equation.3">
              <p:embed/>
            </p:oleObj>
          </a:graphicData>
        </a:graphic>
      </p:graphicFrame>
      <p:sp>
        <p:nvSpPr>
          <p:cNvPr id="31" name="Прямоугольник 31"/>
          <p:cNvSpPr>
            <a:spLocks noChangeArrowheads="1"/>
          </p:cNvSpPr>
          <p:nvPr/>
        </p:nvSpPr>
        <p:spPr bwMode="auto">
          <a:xfrm>
            <a:off x="4143372" y="4143380"/>
            <a:ext cx="47149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Cambria" pitchFamily="18" charset="0"/>
              </a:rPr>
              <a:t>- ускорение </a:t>
            </a:r>
            <a:r>
              <a:rPr lang="ru-RU" sz="2000" dirty="0" smtClean="0">
                <a:solidFill>
                  <a:srgbClr val="000000"/>
                </a:solidFill>
                <a:latin typeface="Cambria" pitchFamily="18" charset="0"/>
              </a:rPr>
              <a:t>свободного </a:t>
            </a:r>
            <a:r>
              <a:rPr lang="ru-RU" sz="2000" dirty="0">
                <a:solidFill>
                  <a:srgbClr val="000000"/>
                </a:solidFill>
                <a:latin typeface="Cambria" pitchFamily="18" charset="0"/>
              </a:rPr>
              <a:t>падения</a:t>
            </a:r>
            <a:endParaRPr lang="ru-RU" sz="2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285720" y="4857760"/>
            <a:ext cx="8001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3) Найти 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x, </a:t>
            </a:r>
            <a:r>
              <a:rPr lang="el-GR" sz="2400" i="1" dirty="0">
                <a:solidFill>
                  <a:srgbClr val="000000"/>
                </a:solidFill>
                <a:latin typeface="Cambria" pitchFamily="18" charset="0"/>
              </a:rPr>
              <a:t>υ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, a</a:t>
            </a:r>
            <a:r>
              <a:rPr lang="ru-RU" sz="2400" i="1" dirty="0">
                <a:solidFill>
                  <a:srgbClr val="000000"/>
                </a:solidFill>
                <a:latin typeface="Cambria" pitchFamily="18" charset="0"/>
              </a:rPr>
              <a:t> 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через 3 с после начала падения 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285720" y="5429264"/>
          <a:ext cx="2143140" cy="866376"/>
        </p:xfrm>
        <a:graphic>
          <a:graphicData uri="http://schemas.openxmlformats.org/presentationml/2006/ole">
            <p:oleObj spid="_x0000_s2557959" name="Формула" r:id="rId8" imgW="1002960" imgH="393480" progId="Equation.3">
              <p:embed/>
            </p:oleObj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2357422" y="5643578"/>
          <a:ext cx="1428760" cy="489823"/>
        </p:xfrm>
        <a:graphic>
          <a:graphicData uri="http://schemas.openxmlformats.org/presentationml/2006/ole">
            <p:oleObj spid="_x0000_s2557960" name="Формула" r:id="rId9" imgW="723600" imgH="241200" progId="Equation.3">
              <p:embed/>
            </p:oleObj>
          </a:graphicData>
        </a:graphic>
      </p:graphicFrame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4000496" y="5643578"/>
          <a:ext cx="3071834" cy="477813"/>
        </p:xfrm>
        <a:graphic>
          <a:graphicData uri="http://schemas.openxmlformats.org/presentationml/2006/ole">
            <p:oleObj spid="_x0000_s2557961" name="Формула" r:id="rId10" imgW="1663560" imgH="241200" progId="Equation.3">
              <p:embed/>
            </p:oleObj>
          </a:graphicData>
        </a:graphic>
      </p:graphicFrame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2071670" y="6072206"/>
          <a:ext cx="2857520" cy="571480"/>
        </p:xfrm>
        <a:graphic>
          <a:graphicData uri="http://schemas.openxmlformats.org/presentationml/2006/ole">
            <p:oleObj spid="_x0000_s2557962" name="Формула" r:id="rId11" imgW="1168200" imgH="2538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2" grpId="0"/>
      <p:bldP spid="27" grpId="0"/>
      <p:bldP spid="28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260648"/>
            <a:ext cx="2463662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Задача 2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0731" name="Прямоугольник 31"/>
          <p:cNvSpPr>
            <a:spLocks noChangeArrowheads="1"/>
          </p:cNvSpPr>
          <p:nvPr/>
        </p:nvSpPr>
        <p:spPr bwMode="auto">
          <a:xfrm>
            <a:off x="214282" y="1000108"/>
            <a:ext cx="7993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Точка движется прямолинейно по закону: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0737" name="Прямоугольник 31"/>
          <p:cNvSpPr>
            <a:spLocks noChangeArrowheads="1"/>
          </p:cNvSpPr>
          <p:nvPr/>
        </p:nvSpPr>
        <p:spPr bwMode="auto">
          <a:xfrm>
            <a:off x="285720" y="1643050"/>
            <a:ext cx="7632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Найти законы изменения скорости и ускорения.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0741" name="Прямоугольник 31"/>
          <p:cNvSpPr>
            <a:spLocks noChangeArrowheads="1"/>
          </p:cNvSpPr>
          <p:nvPr/>
        </p:nvSpPr>
        <p:spPr bwMode="auto">
          <a:xfrm>
            <a:off x="214282" y="2143116"/>
            <a:ext cx="79930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В какой момент времени ускорение будет равно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6 м/с</a:t>
            </a:r>
            <a:r>
              <a:rPr lang="ru-RU" sz="2400" baseline="30000" dirty="0" smtClean="0">
                <a:solidFill>
                  <a:srgbClr val="000000"/>
                </a:solidFill>
                <a:latin typeface="Cambria" pitchFamily="18" charset="0"/>
              </a:rPr>
              <a:t>2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;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48 м/с</a:t>
            </a:r>
            <a:r>
              <a:rPr lang="ru-RU" sz="2400" baseline="30000" dirty="0" smtClean="0">
                <a:solidFill>
                  <a:srgbClr val="000000"/>
                </a:solidFill>
                <a:latin typeface="Cambria" pitchFamily="18" charset="0"/>
              </a:rPr>
              <a:t>2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?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6215074" y="1000108"/>
          <a:ext cx="2497126" cy="547756"/>
        </p:xfrm>
        <a:graphic>
          <a:graphicData uri="http://schemas.openxmlformats.org/presentationml/2006/ole">
            <p:oleObj spid="_x0000_s2558978" name="Формула" r:id="rId3" imgW="1041120" imgH="228600" progId="Equation.3">
              <p:embed/>
            </p:oleObj>
          </a:graphicData>
        </a:graphic>
      </p:graphicFrame>
      <p:graphicFrame>
        <p:nvGraphicFramePr>
          <p:cNvPr id="30723" name="Object 2"/>
          <p:cNvGraphicFramePr>
            <a:graphicFrameLocks noChangeAspect="1"/>
          </p:cNvGraphicFramePr>
          <p:nvPr/>
        </p:nvGraphicFramePr>
        <p:xfrm>
          <a:off x="428596" y="3071810"/>
          <a:ext cx="3424627" cy="750436"/>
        </p:xfrm>
        <a:graphic>
          <a:graphicData uri="http://schemas.openxmlformats.org/presentationml/2006/ole">
            <p:oleObj spid="_x0000_s2558979" name="Формула" r:id="rId4" imgW="927000" imgH="203040" progId="Equation.3">
              <p:embed/>
            </p:oleObj>
          </a:graphicData>
        </a:graphic>
      </p:graphicFrame>
      <p:graphicFrame>
        <p:nvGraphicFramePr>
          <p:cNvPr id="30724" name="Object 2"/>
          <p:cNvGraphicFramePr>
            <a:graphicFrameLocks noChangeAspect="1"/>
          </p:cNvGraphicFramePr>
          <p:nvPr/>
        </p:nvGraphicFramePr>
        <p:xfrm>
          <a:off x="357158" y="4000504"/>
          <a:ext cx="2571768" cy="630013"/>
        </p:xfrm>
        <a:graphic>
          <a:graphicData uri="http://schemas.openxmlformats.org/presentationml/2006/ole">
            <p:oleObj spid="_x0000_s2558980" name="Формула" r:id="rId5" imgW="723600" imgH="177480" progId="Equation.3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57158" y="4714884"/>
          <a:ext cx="6819527" cy="785818"/>
        </p:xfrm>
        <a:graphic>
          <a:graphicData uri="http://schemas.openxmlformats.org/presentationml/2006/ole">
            <p:oleObj spid="_x0000_s2558981" name="Формула" r:id="rId6" imgW="1981080" imgH="228600" progId="Equation.3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57158" y="5500702"/>
          <a:ext cx="7065983" cy="794061"/>
        </p:xfrm>
        <a:graphic>
          <a:graphicData uri="http://schemas.openxmlformats.org/presentationml/2006/ole">
            <p:oleObj spid="_x0000_s2558982" name="Формула" r:id="rId7" imgW="20318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42844" y="0"/>
            <a:ext cx="2392224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Задача </a:t>
            </a:r>
            <a:r>
              <a:rPr lang="ru-RU" sz="3600" b="1" dirty="0" smtClean="0">
                <a:solidFill>
                  <a:schemeClr val="tx1"/>
                </a:solidFill>
              </a:rPr>
              <a:t>3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1750" name="Прямоугольник 31"/>
          <p:cNvSpPr>
            <a:spLocks noChangeArrowheads="1"/>
          </p:cNvSpPr>
          <p:nvPr/>
        </p:nvSpPr>
        <p:spPr bwMode="auto">
          <a:xfrm>
            <a:off x="2571736" y="142852"/>
            <a:ext cx="52150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Точка движется по закону: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1751" name="Прямоугольник 31"/>
          <p:cNvSpPr>
            <a:spLocks noChangeArrowheads="1"/>
          </p:cNvSpPr>
          <p:nvPr/>
        </p:nvSpPr>
        <p:spPr bwMode="auto">
          <a:xfrm>
            <a:off x="142844" y="1643050"/>
            <a:ext cx="57150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Найдите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момент её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остановки.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42844" y="642918"/>
          <a:ext cx="4286280" cy="1105403"/>
        </p:xfrm>
        <a:graphic>
          <a:graphicData uri="http://schemas.openxmlformats.org/presentationml/2006/ole">
            <p:oleObj spid="_x0000_s31746" name="Формула" r:id="rId3" imgW="1244520" imgH="39348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14282" y="2143116"/>
          <a:ext cx="8251853" cy="1166688"/>
        </p:xfrm>
        <a:graphic>
          <a:graphicData uri="http://schemas.openxmlformats.org/presentationml/2006/ole">
            <p:oleObj spid="_x0000_s31747" name="Формула" r:id="rId4" imgW="2273040" imgH="39348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85720" y="3214686"/>
          <a:ext cx="1244600" cy="527050"/>
        </p:xfrm>
        <a:graphic>
          <a:graphicData uri="http://schemas.openxmlformats.org/presentationml/2006/ole">
            <p:oleObj spid="_x0000_s31748" name="Формула" r:id="rId5" imgW="342720" imgH="177480" progId="Equation.3">
              <p:embed/>
            </p:oleObj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>
            <a:off x="1571604" y="3500438"/>
            <a:ext cx="500066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2214546" y="3214686"/>
          <a:ext cx="2351088" cy="601662"/>
        </p:xfrm>
        <a:graphic>
          <a:graphicData uri="http://schemas.openxmlformats.org/presentationml/2006/ole">
            <p:oleObj spid="_x0000_s31749" name="Формула" r:id="rId6" imgW="647640" imgH="20304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072066" y="3214686"/>
          <a:ext cx="2903538" cy="676275"/>
        </p:xfrm>
        <a:graphic>
          <a:graphicData uri="http://schemas.openxmlformats.org/presentationml/2006/ole">
            <p:oleObj spid="_x0000_s31750" name="Формула" r:id="rId7" imgW="799920" imgH="228600" progId="Equation.3">
              <p:embed/>
            </p:oleObj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4572000" y="3929066"/>
          <a:ext cx="3594100" cy="750888"/>
        </p:xfrm>
        <a:graphic>
          <a:graphicData uri="http://schemas.openxmlformats.org/presentationml/2006/ole">
            <p:oleObj spid="_x0000_s31751" name="Формула" r:id="rId8" imgW="990360" imgH="253800" progId="Equation.3">
              <p:embed/>
            </p:oleObj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4572000" y="4572008"/>
          <a:ext cx="3317875" cy="712788"/>
        </p:xfrm>
        <a:graphic>
          <a:graphicData uri="http://schemas.openxmlformats.org/presentationml/2006/ole">
            <p:oleObj spid="_x0000_s31752" name="Формула" r:id="rId9" imgW="914400" imgH="241200" progId="Equation.3">
              <p:embed/>
            </p:oleObj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85720" y="5715016"/>
          <a:ext cx="1430337" cy="525463"/>
        </p:xfrm>
        <a:graphic>
          <a:graphicData uri="http://schemas.openxmlformats.org/presentationml/2006/ole">
            <p:oleObj spid="_x0000_s31753" name="Формула" r:id="rId10" imgW="393480" imgH="177480" progId="Equation.3">
              <p:embed/>
            </p:oleObj>
          </a:graphicData>
        </a:graphic>
      </p:graphicFrame>
      <p:sp>
        <p:nvSpPr>
          <p:cNvPr id="17" name="Прямоугольник 31"/>
          <p:cNvSpPr>
            <a:spLocks noChangeArrowheads="1"/>
          </p:cNvSpPr>
          <p:nvPr/>
        </p:nvSpPr>
        <p:spPr bwMode="auto">
          <a:xfrm>
            <a:off x="1714480" y="5715016"/>
            <a:ext cx="54292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- момент остановки движения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42844" y="214290"/>
            <a:ext cx="2106472" cy="5965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Задача </a:t>
            </a:r>
            <a:r>
              <a:rPr lang="ru-RU" sz="2800" b="1" dirty="0" smtClean="0">
                <a:solidFill>
                  <a:schemeClr val="tx1"/>
                </a:solidFill>
              </a:rPr>
              <a:t>4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1750" name="Прямоугольник 31"/>
          <p:cNvSpPr>
            <a:spLocks noChangeArrowheads="1"/>
          </p:cNvSpPr>
          <p:nvPr/>
        </p:nvSpPr>
        <p:spPr bwMode="auto">
          <a:xfrm>
            <a:off x="2285984" y="214290"/>
            <a:ext cx="635798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Точка движется </a:t>
            </a:r>
            <a:r>
              <a:rPr lang="ru-RU" sz="3200" dirty="0" smtClean="0">
                <a:solidFill>
                  <a:srgbClr val="000000"/>
                </a:solidFill>
                <a:latin typeface="Cambria" pitchFamily="18" charset="0"/>
              </a:rPr>
              <a:t>прямолинейно по </a:t>
            </a:r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закону: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1751" name="Прямоугольник 31"/>
          <p:cNvSpPr>
            <a:spLocks noChangeArrowheads="1"/>
          </p:cNvSpPr>
          <p:nvPr/>
        </p:nvSpPr>
        <p:spPr bwMode="auto">
          <a:xfrm>
            <a:off x="357158" y="1643050"/>
            <a:ext cx="835824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Найдите </a:t>
            </a:r>
            <a:r>
              <a:rPr lang="ru-RU" sz="3200" dirty="0" smtClean="0">
                <a:solidFill>
                  <a:srgbClr val="000000"/>
                </a:solidFill>
                <a:latin typeface="Cambria" pitchFamily="18" charset="0"/>
              </a:rPr>
              <a:t>значения скорости и ускорения в момент времени: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4286248" y="714356"/>
          <a:ext cx="4714876" cy="777211"/>
        </p:xfrm>
        <a:graphic>
          <a:graphicData uri="http://schemas.openxmlformats.org/presentationml/2006/ole">
            <p:oleObj spid="_x0000_s754690" name="Формула" r:id="rId3" imgW="1130040" imgH="228600" progId="Equation.3">
              <p:embed/>
            </p:oleObj>
          </a:graphicData>
        </a:graphic>
      </p:graphicFrame>
      <p:graphicFrame>
        <p:nvGraphicFramePr>
          <p:cNvPr id="754691" name="Object 2"/>
          <p:cNvGraphicFramePr>
            <a:graphicFrameLocks noChangeAspect="1"/>
          </p:cNvGraphicFramePr>
          <p:nvPr/>
        </p:nvGraphicFramePr>
        <p:xfrm>
          <a:off x="3643306" y="2071678"/>
          <a:ext cx="1830388" cy="631825"/>
        </p:xfrm>
        <a:graphic>
          <a:graphicData uri="http://schemas.openxmlformats.org/presentationml/2006/ole">
            <p:oleObj spid="_x0000_s754691" name="Формула" r:id="rId4" imgW="419040" imgH="177480" progId="Equation.3">
              <p:embed/>
            </p:oleObj>
          </a:graphicData>
        </a:graphic>
      </p:graphicFrame>
      <p:graphicFrame>
        <p:nvGraphicFramePr>
          <p:cNvPr id="754692" name="Object 4"/>
          <p:cNvGraphicFramePr>
            <a:graphicFrameLocks noChangeAspect="1"/>
          </p:cNvGraphicFramePr>
          <p:nvPr/>
        </p:nvGraphicFramePr>
        <p:xfrm>
          <a:off x="285720" y="2928934"/>
          <a:ext cx="2598737" cy="641350"/>
        </p:xfrm>
        <a:graphic>
          <a:graphicData uri="http://schemas.openxmlformats.org/presentationml/2006/ole">
            <p:oleObj spid="_x0000_s754692" name="Формула" r:id="rId5" imgW="672840" imgH="203040" progId="Equation.3">
              <p:embed/>
            </p:oleObj>
          </a:graphicData>
        </a:graphic>
      </p:graphicFrame>
      <p:graphicFrame>
        <p:nvGraphicFramePr>
          <p:cNvPr id="754693" name="Object 5"/>
          <p:cNvGraphicFramePr>
            <a:graphicFrameLocks noChangeAspect="1"/>
          </p:cNvGraphicFramePr>
          <p:nvPr/>
        </p:nvGraphicFramePr>
        <p:xfrm>
          <a:off x="357158" y="3714752"/>
          <a:ext cx="2486025" cy="623887"/>
        </p:xfrm>
        <a:graphic>
          <a:graphicData uri="http://schemas.openxmlformats.org/presentationml/2006/ole">
            <p:oleObj spid="_x0000_s754693" name="Формула" r:id="rId6" imgW="660240" imgH="203040" progId="Equation.3">
              <p:embed/>
            </p:oleObj>
          </a:graphicData>
        </a:graphic>
      </p:graphicFrame>
      <p:graphicFrame>
        <p:nvGraphicFramePr>
          <p:cNvPr id="754694" name="Object 6"/>
          <p:cNvGraphicFramePr>
            <a:graphicFrameLocks noChangeAspect="1"/>
          </p:cNvGraphicFramePr>
          <p:nvPr/>
        </p:nvGraphicFramePr>
        <p:xfrm>
          <a:off x="357158" y="4500570"/>
          <a:ext cx="1428750" cy="619125"/>
        </p:xfrm>
        <a:graphic>
          <a:graphicData uri="http://schemas.openxmlformats.org/presentationml/2006/ole">
            <p:oleObj spid="_x0000_s754694" name="Формула" r:id="rId7" imgW="406080" imgH="215640" progId="Equation.3">
              <p:embed/>
            </p:oleObj>
          </a:graphicData>
        </a:graphic>
      </p:graphicFrame>
      <p:graphicFrame>
        <p:nvGraphicFramePr>
          <p:cNvPr id="754695" name="Object 7"/>
          <p:cNvGraphicFramePr>
            <a:graphicFrameLocks noChangeAspect="1"/>
          </p:cNvGraphicFramePr>
          <p:nvPr/>
        </p:nvGraphicFramePr>
        <p:xfrm>
          <a:off x="428596" y="5286388"/>
          <a:ext cx="1489075" cy="571500"/>
        </p:xfrm>
        <a:graphic>
          <a:graphicData uri="http://schemas.openxmlformats.org/presentationml/2006/ole">
            <p:oleObj spid="_x0000_s754695" name="Формула" r:id="rId8" imgW="431640" imgH="203040" progId="Equation.3">
              <p:embed/>
            </p:oleObj>
          </a:graphicData>
        </a:graphic>
      </p:graphicFrame>
      <p:graphicFrame>
        <p:nvGraphicFramePr>
          <p:cNvPr id="754696" name="Object 8"/>
          <p:cNvGraphicFramePr>
            <a:graphicFrameLocks noChangeAspect="1"/>
          </p:cNvGraphicFramePr>
          <p:nvPr/>
        </p:nvGraphicFramePr>
        <p:xfrm>
          <a:off x="2786050" y="2857496"/>
          <a:ext cx="5884863" cy="639762"/>
        </p:xfrm>
        <a:graphic>
          <a:graphicData uri="http://schemas.openxmlformats.org/presentationml/2006/ole">
            <p:oleObj spid="_x0000_s754696" name="Формула" r:id="rId9" imgW="1523880" imgH="203040" progId="Equation.3">
              <p:embed/>
            </p:oleObj>
          </a:graphicData>
        </a:graphic>
      </p:graphicFrame>
      <p:graphicFrame>
        <p:nvGraphicFramePr>
          <p:cNvPr id="754697" name="Object 9"/>
          <p:cNvGraphicFramePr>
            <a:graphicFrameLocks noChangeAspect="1"/>
          </p:cNvGraphicFramePr>
          <p:nvPr/>
        </p:nvGraphicFramePr>
        <p:xfrm>
          <a:off x="2857488" y="3786190"/>
          <a:ext cx="4064000" cy="544512"/>
        </p:xfrm>
        <a:graphic>
          <a:graphicData uri="http://schemas.openxmlformats.org/presentationml/2006/ole">
            <p:oleObj spid="_x0000_s754697" name="Формула" r:id="rId10" imgW="1079280" imgH="177480" progId="Equation.3">
              <p:embed/>
            </p:oleObj>
          </a:graphicData>
        </a:graphic>
      </p:graphicFrame>
      <p:graphicFrame>
        <p:nvGraphicFramePr>
          <p:cNvPr id="754698" name="Object 10"/>
          <p:cNvGraphicFramePr>
            <a:graphicFrameLocks noChangeAspect="1"/>
          </p:cNvGraphicFramePr>
          <p:nvPr/>
        </p:nvGraphicFramePr>
        <p:xfrm>
          <a:off x="1714480" y="4500570"/>
          <a:ext cx="6831013" cy="655638"/>
        </p:xfrm>
        <a:graphic>
          <a:graphicData uri="http://schemas.openxmlformats.org/presentationml/2006/ole">
            <p:oleObj spid="_x0000_s754698" name="Формула" r:id="rId11" imgW="1942920" imgH="228600" progId="Equation.3">
              <p:embed/>
            </p:oleObj>
          </a:graphicData>
        </a:graphic>
      </p:graphicFrame>
      <p:graphicFrame>
        <p:nvGraphicFramePr>
          <p:cNvPr id="754699" name="Object 11"/>
          <p:cNvGraphicFramePr>
            <a:graphicFrameLocks noChangeAspect="1"/>
          </p:cNvGraphicFramePr>
          <p:nvPr/>
        </p:nvGraphicFramePr>
        <p:xfrm>
          <a:off x="1857356" y="5286388"/>
          <a:ext cx="6218238" cy="642937"/>
        </p:xfrm>
        <a:graphic>
          <a:graphicData uri="http://schemas.openxmlformats.org/presentationml/2006/ole">
            <p:oleObj spid="_x0000_s754699" name="Формула" r:id="rId12" imgW="18032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42844" y="214290"/>
            <a:ext cx="2106472" cy="5965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Задача </a:t>
            </a:r>
            <a:r>
              <a:rPr lang="ru-RU" sz="2800" b="1" dirty="0" smtClean="0">
                <a:solidFill>
                  <a:schemeClr val="tx1"/>
                </a:solidFill>
              </a:rPr>
              <a:t>5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31750" name="Прямоугольник 31"/>
          <p:cNvSpPr>
            <a:spLocks noChangeArrowheads="1"/>
          </p:cNvSpPr>
          <p:nvPr/>
        </p:nvSpPr>
        <p:spPr bwMode="auto">
          <a:xfrm>
            <a:off x="2285984" y="0"/>
            <a:ext cx="64294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Тело массой 1,6 кг движется прямолинейно по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закону: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1751" name="Прямоугольник 31"/>
          <p:cNvSpPr>
            <a:spLocks noChangeArrowheads="1"/>
          </p:cNvSpPr>
          <p:nvPr/>
        </p:nvSpPr>
        <p:spPr bwMode="auto">
          <a:xfrm>
            <a:off x="285720" y="1714488"/>
            <a:ext cx="83582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Найти кинетическую энергию тела через 4с после начала движения.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9063" y="928688"/>
          <a:ext cx="5138737" cy="777875"/>
        </p:xfrm>
        <a:graphic>
          <a:graphicData uri="http://schemas.openxmlformats.org/presentationml/2006/ole">
            <p:oleObj spid="_x0000_s755714" name="Формула" r:id="rId3" imgW="1231560" imgH="228600" progId="Equation.3">
              <p:embed/>
            </p:oleObj>
          </a:graphicData>
        </a:graphic>
      </p:graphicFrame>
      <p:graphicFrame>
        <p:nvGraphicFramePr>
          <p:cNvPr id="755715" name="Object 2"/>
          <p:cNvGraphicFramePr>
            <a:graphicFrameLocks noChangeAspect="1"/>
          </p:cNvGraphicFramePr>
          <p:nvPr/>
        </p:nvGraphicFramePr>
        <p:xfrm>
          <a:off x="6715140" y="571480"/>
          <a:ext cx="2218635" cy="1065990"/>
        </p:xfrm>
        <a:graphic>
          <a:graphicData uri="http://schemas.openxmlformats.org/presentationml/2006/ole">
            <p:oleObj spid="_x0000_s755715" name="Формула" r:id="rId4" imgW="711000" imgH="419040" progId="Equation.3">
              <p:embed/>
            </p:oleObj>
          </a:graphicData>
        </a:graphic>
      </p:graphicFrame>
      <p:graphicFrame>
        <p:nvGraphicFramePr>
          <p:cNvPr id="755716" name="Object 2"/>
          <p:cNvGraphicFramePr>
            <a:graphicFrameLocks noChangeAspect="1"/>
          </p:cNvGraphicFramePr>
          <p:nvPr/>
        </p:nvGraphicFramePr>
        <p:xfrm>
          <a:off x="357158" y="2714620"/>
          <a:ext cx="2554287" cy="628650"/>
        </p:xfrm>
        <a:graphic>
          <a:graphicData uri="http://schemas.openxmlformats.org/presentationml/2006/ole">
            <p:oleObj spid="_x0000_s755716" name="Формула" r:id="rId5" imgW="672840" imgH="203040" progId="Equation.3">
              <p:embed/>
            </p:oleObj>
          </a:graphicData>
        </a:graphic>
      </p:graphicFrame>
      <p:graphicFrame>
        <p:nvGraphicFramePr>
          <p:cNvPr id="755717" name="Object 2"/>
          <p:cNvGraphicFramePr>
            <a:graphicFrameLocks noChangeAspect="1"/>
          </p:cNvGraphicFramePr>
          <p:nvPr/>
        </p:nvGraphicFramePr>
        <p:xfrm>
          <a:off x="5572132" y="3357562"/>
          <a:ext cx="3127375" cy="777875"/>
        </p:xfrm>
        <a:graphic>
          <a:graphicData uri="http://schemas.openxmlformats.org/presentationml/2006/ole">
            <p:oleObj spid="_x0000_s755717" name="Формула" r:id="rId6" imgW="749160" imgH="228600" progId="Equation.3">
              <p:embed/>
            </p:oleObj>
          </a:graphicData>
        </a:graphic>
      </p:graphicFrame>
      <p:graphicFrame>
        <p:nvGraphicFramePr>
          <p:cNvPr id="755718" name="Object 2"/>
          <p:cNvGraphicFramePr>
            <a:graphicFrameLocks noChangeAspect="1"/>
          </p:cNvGraphicFramePr>
          <p:nvPr/>
        </p:nvGraphicFramePr>
        <p:xfrm>
          <a:off x="333375" y="4429125"/>
          <a:ext cx="1547813" cy="669925"/>
        </p:xfrm>
        <a:graphic>
          <a:graphicData uri="http://schemas.openxmlformats.org/presentationml/2006/ole">
            <p:oleObj spid="_x0000_s755718" name="Формула" r:id="rId7" imgW="406080" imgH="215640" progId="Equation.3">
              <p:embed/>
            </p:oleObj>
          </a:graphicData>
        </a:graphic>
      </p:graphicFrame>
      <p:graphicFrame>
        <p:nvGraphicFramePr>
          <p:cNvPr id="755719" name="Object 2"/>
          <p:cNvGraphicFramePr>
            <a:graphicFrameLocks noChangeAspect="1"/>
          </p:cNvGraphicFramePr>
          <p:nvPr/>
        </p:nvGraphicFramePr>
        <p:xfrm>
          <a:off x="357158" y="5429264"/>
          <a:ext cx="1160463" cy="654050"/>
        </p:xfrm>
        <a:graphic>
          <a:graphicData uri="http://schemas.openxmlformats.org/presentationml/2006/ole">
            <p:oleObj spid="_x0000_s755719" name="Формула" r:id="rId8" imgW="330120" imgH="228600" progId="Equation.3">
              <p:embed/>
            </p:oleObj>
          </a:graphicData>
        </a:graphic>
      </p:graphicFrame>
      <p:graphicFrame>
        <p:nvGraphicFramePr>
          <p:cNvPr id="755720" name="Object 8"/>
          <p:cNvGraphicFramePr>
            <a:graphicFrameLocks noChangeAspect="1"/>
          </p:cNvGraphicFramePr>
          <p:nvPr/>
        </p:nvGraphicFramePr>
        <p:xfrm>
          <a:off x="2857488" y="2714620"/>
          <a:ext cx="3905250" cy="708025"/>
        </p:xfrm>
        <a:graphic>
          <a:graphicData uri="http://schemas.openxmlformats.org/presentationml/2006/ole">
            <p:oleObj spid="_x0000_s755720" name="Формула" r:id="rId9" imgW="1028520" imgH="228600" progId="Equation.3">
              <p:embed/>
            </p:oleObj>
          </a:graphicData>
        </a:graphic>
      </p:graphicFrame>
      <p:graphicFrame>
        <p:nvGraphicFramePr>
          <p:cNvPr id="755721" name="Object 9"/>
          <p:cNvGraphicFramePr>
            <a:graphicFrameLocks noChangeAspect="1"/>
          </p:cNvGraphicFramePr>
          <p:nvPr/>
        </p:nvGraphicFramePr>
        <p:xfrm>
          <a:off x="1762125" y="4429125"/>
          <a:ext cx="2417763" cy="708025"/>
        </p:xfrm>
        <a:graphic>
          <a:graphicData uri="http://schemas.openxmlformats.org/presentationml/2006/ole">
            <p:oleObj spid="_x0000_s755721" name="Формула" r:id="rId10" imgW="634680" imgH="228600" progId="Equation.3">
              <p:embed/>
            </p:oleObj>
          </a:graphicData>
        </a:graphic>
      </p:graphicFrame>
      <p:graphicFrame>
        <p:nvGraphicFramePr>
          <p:cNvPr id="755722" name="Object 10"/>
          <p:cNvGraphicFramePr>
            <a:graphicFrameLocks noChangeAspect="1"/>
          </p:cNvGraphicFramePr>
          <p:nvPr/>
        </p:nvGraphicFramePr>
        <p:xfrm>
          <a:off x="1428728" y="5143512"/>
          <a:ext cx="2274887" cy="1200150"/>
        </p:xfrm>
        <a:graphic>
          <a:graphicData uri="http://schemas.openxmlformats.org/presentationml/2006/ole">
            <p:oleObj spid="_x0000_s755722" name="Формула" r:id="rId11" imgW="647640" imgH="419040" progId="Equation.3">
              <p:embed/>
            </p:oleObj>
          </a:graphicData>
        </a:graphic>
      </p:graphicFrame>
      <p:graphicFrame>
        <p:nvGraphicFramePr>
          <p:cNvPr id="755723" name="Object 11"/>
          <p:cNvGraphicFramePr>
            <a:graphicFrameLocks noChangeAspect="1"/>
          </p:cNvGraphicFramePr>
          <p:nvPr/>
        </p:nvGraphicFramePr>
        <p:xfrm>
          <a:off x="4214810" y="4500570"/>
          <a:ext cx="2662238" cy="628650"/>
        </p:xfrm>
        <a:graphic>
          <a:graphicData uri="http://schemas.openxmlformats.org/presentationml/2006/ole">
            <p:oleObj spid="_x0000_s755723" name="Формула" r:id="rId12" imgW="698400" imgH="203040" progId="Equation.3">
              <p:embed/>
            </p:oleObj>
          </a:graphicData>
        </a:graphic>
      </p:graphicFrame>
      <p:graphicFrame>
        <p:nvGraphicFramePr>
          <p:cNvPr id="755725" name="Object 13"/>
          <p:cNvGraphicFramePr>
            <a:graphicFrameLocks noChangeAspect="1"/>
          </p:cNvGraphicFramePr>
          <p:nvPr/>
        </p:nvGraphicFramePr>
        <p:xfrm>
          <a:off x="3714744" y="5500702"/>
          <a:ext cx="2676525" cy="581025"/>
        </p:xfrm>
        <a:graphic>
          <a:graphicData uri="http://schemas.openxmlformats.org/presentationml/2006/ole">
            <p:oleObj spid="_x0000_s755725" name="Формула" r:id="rId13" imgW="761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357422" y="214290"/>
            <a:ext cx="6353196" cy="12573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Даны два уравнения движения. Найти значения их ускорений в момент времени когда их скорости равны: </a:t>
            </a:r>
          </a:p>
          <a:p>
            <a:endParaRPr lang="ru-RU" dirty="0"/>
          </a:p>
        </p:txBody>
      </p:sp>
      <p:graphicFrame>
        <p:nvGraphicFramePr>
          <p:cNvPr id="857090" name="Object 2"/>
          <p:cNvGraphicFramePr>
            <a:graphicFrameLocks noChangeAspect="1"/>
          </p:cNvGraphicFramePr>
          <p:nvPr/>
        </p:nvGraphicFramePr>
        <p:xfrm>
          <a:off x="142845" y="1551821"/>
          <a:ext cx="4000527" cy="574394"/>
        </p:xfrm>
        <a:graphic>
          <a:graphicData uri="http://schemas.openxmlformats.org/presentationml/2006/ole">
            <p:oleObj spid="_x0000_s857090" name="Формула" r:id="rId3" imgW="1295280" imgH="228600" progId="Equation.3">
              <p:embed/>
            </p:oleObj>
          </a:graphicData>
        </a:graphic>
      </p:graphicFrame>
      <p:graphicFrame>
        <p:nvGraphicFramePr>
          <p:cNvPr id="857092" name="Object 2"/>
          <p:cNvGraphicFramePr>
            <a:graphicFrameLocks noChangeAspect="1"/>
          </p:cNvGraphicFramePr>
          <p:nvPr/>
        </p:nvGraphicFramePr>
        <p:xfrm>
          <a:off x="4786314" y="1571612"/>
          <a:ext cx="3903649" cy="549673"/>
        </p:xfrm>
        <a:graphic>
          <a:graphicData uri="http://schemas.openxmlformats.org/presentationml/2006/ole">
            <p:oleObj spid="_x0000_s857092" name="Формула" r:id="rId4" imgW="1320480" imgH="228600" progId="Equation.3">
              <p:embed/>
            </p:oleObj>
          </a:graphicData>
        </a:graphic>
      </p:graphicFrame>
      <p:sp>
        <p:nvSpPr>
          <p:cNvPr id="7" name="Содержимое 2"/>
          <p:cNvSpPr txBox="1">
            <a:spLocks/>
          </p:cNvSpPr>
          <p:nvPr/>
        </p:nvSpPr>
        <p:spPr>
          <a:xfrm>
            <a:off x="142844" y="214290"/>
            <a:ext cx="2106472" cy="59658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800" b="1" dirty="0">
                <a:solidFill>
                  <a:schemeClr val="tx1"/>
                </a:solidFill>
              </a:rPr>
              <a:t>Задача </a:t>
            </a:r>
            <a:r>
              <a:rPr lang="ru-RU" sz="2800" b="1" dirty="0" smtClean="0">
                <a:solidFill>
                  <a:schemeClr val="tx1"/>
                </a:solidFill>
              </a:rPr>
              <a:t>6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857093" name="Object 2"/>
          <p:cNvGraphicFramePr>
            <a:graphicFrameLocks noChangeAspect="1"/>
          </p:cNvGraphicFramePr>
          <p:nvPr/>
        </p:nvGraphicFramePr>
        <p:xfrm>
          <a:off x="142844" y="2349614"/>
          <a:ext cx="4000528" cy="570590"/>
        </p:xfrm>
        <a:graphic>
          <a:graphicData uri="http://schemas.openxmlformats.org/presentationml/2006/ole">
            <p:oleObj spid="_x0000_s857093" name="Формула" r:id="rId5" imgW="1307880" imgH="228600" progId="Equation.3">
              <p:embed/>
            </p:oleObj>
          </a:graphicData>
        </a:graphic>
      </p:graphicFrame>
      <p:graphicFrame>
        <p:nvGraphicFramePr>
          <p:cNvPr id="857094" name="Object 2"/>
          <p:cNvGraphicFramePr>
            <a:graphicFrameLocks noChangeAspect="1"/>
          </p:cNvGraphicFramePr>
          <p:nvPr/>
        </p:nvGraphicFramePr>
        <p:xfrm>
          <a:off x="4714876" y="2285992"/>
          <a:ext cx="4132297" cy="567253"/>
        </p:xfrm>
        <a:graphic>
          <a:graphicData uri="http://schemas.openxmlformats.org/presentationml/2006/ole">
            <p:oleObj spid="_x0000_s857094" name="Формула" r:id="rId6" imgW="1358640" imgH="228600" progId="Equation.3">
              <p:embed/>
            </p:oleObj>
          </a:graphicData>
        </a:graphic>
      </p:graphicFrame>
      <p:graphicFrame>
        <p:nvGraphicFramePr>
          <p:cNvPr id="857095" name="Object 2"/>
          <p:cNvGraphicFramePr>
            <a:graphicFrameLocks noChangeAspect="1"/>
          </p:cNvGraphicFramePr>
          <p:nvPr/>
        </p:nvGraphicFramePr>
        <p:xfrm>
          <a:off x="3857620" y="2857496"/>
          <a:ext cx="1282700" cy="538162"/>
        </p:xfrm>
        <a:graphic>
          <a:graphicData uri="http://schemas.openxmlformats.org/presentationml/2006/ole">
            <p:oleObj spid="_x0000_s857095" name="Формула" r:id="rId7" imgW="419040" imgH="215640" progId="Equation.3">
              <p:embed/>
            </p:oleObj>
          </a:graphicData>
        </a:graphic>
      </p:graphicFrame>
      <p:graphicFrame>
        <p:nvGraphicFramePr>
          <p:cNvPr id="857096" name="Object 2"/>
          <p:cNvGraphicFramePr>
            <a:graphicFrameLocks noChangeAspect="1"/>
          </p:cNvGraphicFramePr>
          <p:nvPr/>
        </p:nvGraphicFramePr>
        <p:xfrm>
          <a:off x="2000232" y="3357562"/>
          <a:ext cx="5010150" cy="506412"/>
        </p:xfrm>
        <a:graphic>
          <a:graphicData uri="http://schemas.openxmlformats.org/presentationml/2006/ole">
            <p:oleObj spid="_x0000_s857096" name="Формула" r:id="rId8" imgW="1638000" imgH="203040" progId="Equation.3">
              <p:embed/>
            </p:oleObj>
          </a:graphicData>
        </a:graphic>
      </p:graphicFrame>
      <p:graphicFrame>
        <p:nvGraphicFramePr>
          <p:cNvPr id="857097" name="Object 2"/>
          <p:cNvGraphicFramePr>
            <a:graphicFrameLocks noChangeAspect="1"/>
          </p:cNvGraphicFramePr>
          <p:nvPr/>
        </p:nvGraphicFramePr>
        <p:xfrm>
          <a:off x="1928794" y="4071942"/>
          <a:ext cx="2252663" cy="442913"/>
        </p:xfrm>
        <a:graphic>
          <a:graphicData uri="http://schemas.openxmlformats.org/presentationml/2006/ole">
            <p:oleObj spid="_x0000_s857097" name="Формула" r:id="rId9" imgW="736560" imgH="177480" progId="Equation.3">
              <p:embed/>
            </p:oleObj>
          </a:graphicData>
        </a:graphic>
      </p:graphicFrame>
      <p:graphicFrame>
        <p:nvGraphicFramePr>
          <p:cNvPr id="857098" name="Object 2"/>
          <p:cNvGraphicFramePr>
            <a:graphicFrameLocks noChangeAspect="1"/>
          </p:cNvGraphicFramePr>
          <p:nvPr/>
        </p:nvGraphicFramePr>
        <p:xfrm>
          <a:off x="5572132" y="4000504"/>
          <a:ext cx="1125538" cy="442913"/>
        </p:xfrm>
        <a:graphic>
          <a:graphicData uri="http://schemas.openxmlformats.org/presentationml/2006/ole">
            <p:oleObj spid="_x0000_s857098" name="Формула" r:id="rId10" imgW="368280" imgH="177480" progId="Equation.3">
              <p:embed/>
            </p:oleObj>
          </a:graphicData>
        </a:graphic>
      </p:graphicFrame>
      <p:graphicFrame>
        <p:nvGraphicFramePr>
          <p:cNvPr id="857099" name="Object 2"/>
          <p:cNvGraphicFramePr>
            <a:graphicFrameLocks noChangeAspect="1"/>
          </p:cNvGraphicFramePr>
          <p:nvPr/>
        </p:nvGraphicFramePr>
        <p:xfrm>
          <a:off x="357158" y="4714884"/>
          <a:ext cx="2951162" cy="538162"/>
        </p:xfrm>
        <a:graphic>
          <a:graphicData uri="http://schemas.openxmlformats.org/presentationml/2006/ole">
            <p:oleObj spid="_x0000_s857099" name="Формула" r:id="rId11" imgW="965160" imgH="215640" progId="Equation.3">
              <p:embed/>
            </p:oleObj>
          </a:graphicData>
        </a:graphic>
      </p:graphicFrame>
      <p:graphicFrame>
        <p:nvGraphicFramePr>
          <p:cNvPr id="857100" name="Object 2"/>
          <p:cNvGraphicFramePr>
            <a:graphicFrameLocks noChangeAspect="1"/>
          </p:cNvGraphicFramePr>
          <p:nvPr/>
        </p:nvGraphicFramePr>
        <p:xfrm>
          <a:off x="4786314" y="4643446"/>
          <a:ext cx="3089275" cy="534987"/>
        </p:xfrm>
        <a:graphic>
          <a:graphicData uri="http://schemas.openxmlformats.org/presentationml/2006/ole">
            <p:oleObj spid="_x0000_s857100" name="Формула" r:id="rId12" imgW="1015920" imgH="215640" progId="Equation.3">
              <p:embed/>
            </p:oleObj>
          </a:graphicData>
        </a:graphic>
      </p:graphicFrame>
      <p:graphicFrame>
        <p:nvGraphicFramePr>
          <p:cNvPr id="857101" name="Object 2"/>
          <p:cNvGraphicFramePr>
            <a:graphicFrameLocks noChangeAspect="1"/>
          </p:cNvGraphicFramePr>
          <p:nvPr/>
        </p:nvGraphicFramePr>
        <p:xfrm>
          <a:off x="285720" y="5500702"/>
          <a:ext cx="3378200" cy="538162"/>
        </p:xfrm>
        <a:graphic>
          <a:graphicData uri="http://schemas.openxmlformats.org/presentationml/2006/ole">
            <p:oleObj spid="_x0000_s857101" name="Формула" r:id="rId13" imgW="1104840" imgH="215640" progId="Equation.3">
              <p:embed/>
            </p:oleObj>
          </a:graphicData>
        </a:graphic>
      </p:graphicFrame>
      <p:graphicFrame>
        <p:nvGraphicFramePr>
          <p:cNvPr id="857102" name="Object 2"/>
          <p:cNvGraphicFramePr>
            <a:graphicFrameLocks noChangeAspect="1"/>
          </p:cNvGraphicFramePr>
          <p:nvPr/>
        </p:nvGraphicFramePr>
        <p:xfrm>
          <a:off x="4786314" y="5357826"/>
          <a:ext cx="3495675" cy="538162"/>
        </p:xfrm>
        <a:graphic>
          <a:graphicData uri="http://schemas.openxmlformats.org/presentationml/2006/ole">
            <p:oleObj spid="_x0000_s857102" name="Формула" r:id="rId14" imgW="11430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25271</TotalTime>
  <Words>298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Эркер</vt:lpstr>
      <vt:lpstr>Формула</vt:lpstr>
      <vt:lpstr>Физическое приложение производной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задание: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кабинет 102</cp:lastModifiedBy>
  <cp:revision>1692</cp:revision>
  <dcterms:created xsi:type="dcterms:W3CDTF">2014-02-06T11:08:09Z</dcterms:created>
  <dcterms:modified xsi:type="dcterms:W3CDTF">2021-11-15T04:34:20Z</dcterms:modified>
</cp:coreProperties>
</file>