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activeX/activeX8.xml" ContentType="application/vnd.ms-office.activeX+xml"/>
  <Override PartName="/ppt/activeX/activeX9.xml" ContentType="application/vnd.ms-office.activeX+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4" r:id="rId2"/>
    <p:sldId id="256" r:id="rId3"/>
    <p:sldId id="298" r:id="rId4"/>
    <p:sldId id="257" r:id="rId5"/>
    <p:sldId id="258" r:id="rId6"/>
    <p:sldId id="259" r:id="rId7"/>
    <p:sldId id="299" r:id="rId8"/>
    <p:sldId id="269" r:id="rId9"/>
    <p:sldId id="261" r:id="rId10"/>
    <p:sldId id="294" r:id="rId11"/>
    <p:sldId id="263" r:id="rId12"/>
    <p:sldId id="270" r:id="rId13"/>
    <p:sldId id="265" r:id="rId14"/>
    <p:sldId id="271" r:id="rId15"/>
    <p:sldId id="296" r:id="rId16"/>
    <p:sldId id="276" r:id="rId17"/>
    <p:sldId id="297" r:id="rId18"/>
    <p:sldId id="266" r:id="rId19"/>
    <p:sldId id="300" r:id="rId20"/>
    <p:sldId id="301" r:id="rId21"/>
    <p:sldId id="273" r:id="rId22"/>
    <p:sldId id="274" r:id="rId23"/>
    <p:sldId id="275" r:id="rId24"/>
    <p:sldId id="278" r:id="rId25"/>
    <p:sldId id="287" r:id="rId26"/>
    <p:sldId id="302" r:id="rId27"/>
    <p:sldId id="279" r:id="rId28"/>
    <p:sldId id="280" r:id="rId29"/>
    <p:sldId id="281" r:id="rId30"/>
    <p:sldId id="282" r:id="rId31"/>
    <p:sldId id="303" r:id="rId32"/>
    <p:sldId id="285" r:id="rId33"/>
    <p:sldId id="288" r:id="rId34"/>
    <p:sldId id="289" r:id="rId35"/>
    <p:sldId id="290" r:id="rId36"/>
    <p:sldId id="292" r:id="rId37"/>
    <p:sldId id="29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88" d="100"/>
          <a:sy n="88"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36876A7-B86A-4B47-AF44-862FD3C1445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A2C5B1E9-47B7-42FA-AC8A-2D76FF2AB94B}" type="slidenum">
              <a:rPr lang="ru-RU"/>
              <a:pPr/>
              <a:t>‹#›</a:t>
            </a:fld>
            <a:endParaRPr lang="ru-RU"/>
          </a:p>
        </p:txBody>
      </p:sp>
    </p:spTree>
  </p:cSld>
  <p:clrMapOvr>
    <a:masterClrMapping/>
  </p:clrMapOvr>
  <p:transition advClick="0">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6876A7-B86A-4B47-AF44-862FD3C1445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6876A7-B86A-4B47-AF44-862FD3C14457}" type="slidenum">
              <a:rPr lang="ru-RU" smtClean="0"/>
              <a:pPr/>
              <a:t>‹#›</a:t>
            </a:fld>
            <a:endParaRPr lang="ru-RU"/>
          </a:p>
        </p:txBody>
      </p:sp>
    </p:spTree>
  </p:cSld>
  <p:clrMapOvr>
    <a:masterClrMapping/>
  </p:clrMapOvr>
  <p:transition advClick="0">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B965B3B-CD39-49CD-9BAC-E89B7D0E6136}"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36876A7-B86A-4B47-AF44-862FD3C1445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Click="0">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965B3B-CD39-49CD-9BAC-E89B7D0E6136}" type="datetimeFigureOut">
              <a:rPr lang="ru-RU" smtClean="0"/>
              <a:pPr/>
              <a:t>18.12.2020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6876A7-B86A-4B47-AF44-862FD3C1445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advClick="0">
    <p:sndAc>
      <p:end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control" Target="../activeX/activeX1.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slideLayout" Target="../slideLayouts/slideLayout4.xml"/><Relationship Id="rId5" Type="http://schemas.openxmlformats.org/officeDocument/2006/relationships/control" Target="../activeX/activeX4.xml"/><Relationship Id="rId15" Type="http://schemas.openxmlformats.org/officeDocument/2006/relationships/image" Target="../media/image26.png"/><Relationship Id="rId10" Type="http://schemas.openxmlformats.org/officeDocument/2006/relationships/control" Target="../activeX/activeX9.xml"/><Relationship Id="rId19" Type="http://schemas.openxmlformats.org/officeDocument/2006/relationships/image" Target="../media/image30.jpeg"/><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rmAutofit fontScale="90000"/>
          </a:bodyPr>
          <a:lstStyle/>
          <a:p>
            <a:pPr algn="ctr"/>
            <a:r>
              <a:rPr lang="ru-RU" b="1" dirty="0" smtClean="0">
                <a:solidFill>
                  <a:srgbClr val="C00000"/>
                </a:solidFill>
              </a:rPr>
              <a:t>Дисперсия и интерференция света</a:t>
            </a:r>
            <a:endParaRPr lang="ru-RU" b="1" dirty="0">
              <a:solidFill>
                <a:srgbClr val="C00000"/>
              </a:solidFill>
            </a:endParaRPr>
          </a:p>
        </p:txBody>
      </p:sp>
      <p:sp>
        <p:nvSpPr>
          <p:cNvPr id="3" name="Объект 2"/>
          <p:cNvSpPr>
            <a:spLocks noGrp="1"/>
          </p:cNvSpPr>
          <p:nvPr>
            <p:ph idx="1"/>
          </p:nvPr>
        </p:nvSpPr>
        <p:spPr/>
        <p:txBody>
          <a:bodyPr/>
          <a:lstStyle/>
          <a:p>
            <a:pPr marL="0" indent="0">
              <a:buNone/>
            </a:pPr>
            <a:endParaRPr lang="ru-RU" dirty="0" smtClean="0"/>
          </a:p>
          <a:p>
            <a:endParaRPr lang="ru-RU" dirty="0"/>
          </a:p>
          <a:p>
            <a:pPr marL="0" indent="0">
              <a:buNone/>
            </a:pPr>
            <a:r>
              <a:rPr lang="ru-RU" dirty="0" smtClean="0"/>
              <a:t>                             </a:t>
            </a:r>
            <a:endParaRPr lang="ru-RU" dirty="0"/>
          </a:p>
        </p:txBody>
      </p:sp>
    </p:spTree>
    <p:extLst>
      <p:ext uri="{BB962C8B-B14F-4D97-AF65-F5344CB8AC3E}">
        <p14:creationId xmlns:p14="http://schemas.microsoft.com/office/powerpoint/2010/main" xmlns="" val="439418567"/>
      </p:ext>
    </p:extLst>
  </p:cSld>
  <p:clrMapOvr>
    <a:masterClrMapping/>
  </p:clrMapOvr>
  <p:transition advClick="0">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57346" name="Picture 2" descr="C:\Documents and Settings\Home\Рабочий стол\дисп\risII.gif"/>
          <p:cNvPicPr>
            <a:picLocks noGrp="1" noChangeAspect="1" noChangeArrowheads="1"/>
          </p:cNvPicPr>
          <p:nvPr>
            <p:ph sz="half" idx="1"/>
          </p:nvPr>
        </p:nvPicPr>
        <p:blipFill>
          <a:blip r:embed="rId2" cstate="print"/>
          <a:srcRect/>
          <a:stretch>
            <a:fillRect/>
          </a:stretch>
        </p:blipFill>
        <p:spPr bwMode="auto">
          <a:xfrm>
            <a:off x="457200" y="500042"/>
            <a:ext cx="7901014" cy="5715040"/>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457200" y="214290"/>
            <a:ext cx="8229600" cy="1071570"/>
          </a:xfrm>
        </p:spPr>
        <p:txBody>
          <a:bodyPr>
            <a:normAutofit/>
          </a:bodyPr>
          <a:lstStyle/>
          <a:p>
            <a:pPr algn="ctr"/>
            <a:r>
              <a:rPr lang="ru-RU" sz="3200" b="1" dirty="0">
                <a:solidFill>
                  <a:srgbClr val="C00000"/>
                </a:solidFill>
                <a:latin typeface="Arial" pitchFamily="34" charset="0"/>
              </a:rPr>
              <a:t>Зависимость цвета от частоты электромагнитной волны</a:t>
            </a:r>
          </a:p>
        </p:txBody>
      </p:sp>
      <p:sp>
        <p:nvSpPr>
          <p:cNvPr id="791555" name="Rectangle 3"/>
          <p:cNvSpPr>
            <a:spLocks noGrp="1" noChangeArrowheads="1"/>
          </p:cNvSpPr>
          <p:nvPr>
            <p:ph type="body" sz="half" idx="1"/>
          </p:nvPr>
        </p:nvSpPr>
        <p:spPr>
          <a:xfrm>
            <a:off x="468313" y="1500174"/>
            <a:ext cx="8424862" cy="4459301"/>
          </a:xfrm>
        </p:spPr>
        <p:txBody>
          <a:bodyPr/>
          <a:lstStyle/>
          <a:p>
            <a:pPr>
              <a:buFont typeface="Wingdings" pitchFamily="2" charset="2"/>
              <a:buNone/>
            </a:pPr>
            <a:r>
              <a:rPr lang="ru-RU" sz="2400" b="1" dirty="0">
                <a:solidFill>
                  <a:schemeClr val="accent1"/>
                </a:solidFill>
                <a:latin typeface="Arial" pitchFamily="34" charset="0"/>
              </a:rPr>
              <a:t>Бумагу разного цвета освещаем белым светом, но видим различные цвета.</a:t>
            </a:r>
          </a:p>
          <a:p>
            <a:pPr>
              <a:buFont typeface="Wingdings" pitchFamily="2" charset="2"/>
              <a:buNone/>
            </a:pPr>
            <a:endParaRPr lang="ru-RU" sz="2400" b="1" dirty="0">
              <a:latin typeface="Arial" pitchFamily="34" charset="0"/>
            </a:endParaRPr>
          </a:p>
        </p:txBody>
      </p:sp>
      <p:graphicFrame>
        <p:nvGraphicFramePr>
          <p:cNvPr id="791611" name="Group 59"/>
          <p:cNvGraphicFramePr>
            <a:graphicFrameLocks noGrp="1"/>
          </p:cNvGraphicFramePr>
          <p:nvPr>
            <p:ph sz="half" idx="2"/>
          </p:nvPr>
        </p:nvGraphicFramePr>
        <p:xfrm>
          <a:off x="500034" y="2643182"/>
          <a:ext cx="8362950" cy="3444240"/>
        </p:xfrm>
        <a:graphic>
          <a:graphicData uri="http://schemas.openxmlformats.org/drawingml/2006/table">
            <a:tbl>
              <a:tblPr/>
              <a:tblGrid>
                <a:gridCol w="1511300"/>
                <a:gridCol w="1584325"/>
                <a:gridCol w="2016125"/>
                <a:gridCol w="3251200"/>
              </a:tblGrid>
              <a:tr h="365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Пучок света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Бумага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Видимый цвет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Причина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белый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rgbClr val="FF5050"/>
                          </a:solidFill>
                          <a:effectLst>
                            <a:outerShdw blurRad="38100" dist="38100" dir="2700000" algn="tl">
                              <a:srgbClr val="000000"/>
                            </a:outerShdw>
                          </a:effectLst>
                          <a:latin typeface="Arial" pitchFamily="34" charset="0"/>
                        </a:rPr>
                        <a:t>красный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dirty="0" smtClean="0">
                          <a:ln>
                            <a:noFill/>
                          </a:ln>
                          <a:solidFill>
                            <a:srgbClr val="FF5050"/>
                          </a:solidFill>
                          <a:effectLst>
                            <a:outerShdw blurRad="38100" dist="38100" dir="2700000" algn="tl">
                              <a:srgbClr val="000000"/>
                            </a:outerShdw>
                          </a:effectLst>
                          <a:latin typeface="Arial" pitchFamily="34" charset="0"/>
                        </a:rPr>
                        <a:t>красный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dirty="0" smtClean="0">
                          <a:ln>
                            <a:noFill/>
                          </a:ln>
                          <a:solidFill>
                            <a:srgbClr val="FF5050"/>
                          </a:solidFill>
                          <a:effectLst>
                            <a:outerShdw blurRad="38100" dist="38100" dir="2700000" algn="tl">
                              <a:srgbClr val="000000"/>
                            </a:outerShdw>
                          </a:effectLst>
                          <a:latin typeface="Arial" pitchFamily="34" charset="0"/>
                        </a:rPr>
                        <a:t>красный</a:t>
                      </a: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r>
                        <a:rPr kumimoji="0" lang="ru-RU" sz="2000" b="1" i="1" u="none" strike="noStrike" cap="none" normalizeH="0" baseline="0" dirty="0" smtClean="0">
                          <a:ln>
                            <a:noFill/>
                          </a:ln>
                          <a:solidFill>
                            <a:schemeClr val="accent4">
                              <a:lumMod val="75000"/>
                            </a:schemeClr>
                          </a:solidFill>
                          <a:effectLst>
                            <a:outerShdw blurRad="38100" dist="38100" dir="2700000" algn="tl">
                              <a:srgbClr val="000000"/>
                            </a:outerShdw>
                          </a:effectLst>
                          <a:latin typeface="Arial" pitchFamily="34" charset="0"/>
                        </a:rPr>
                        <a:t>отражается, </a:t>
                      </a: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остальные поглощаются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белый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rgbClr val="33CC33"/>
                          </a:solidFill>
                          <a:effectLst>
                            <a:outerShdw blurRad="38100" dist="38100" dir="2700000" algn="tl">
                              <a:srgbClr val="000000"/>
                            </a:outerShdw>
                          </a:effectLst>
                          <a:latin typeface="Arial" pitchFamily="34" charset="0"/>
                        </a:rPr>
                        <a:t>зеленый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smtClean="0">
                          <a:ln>
                            <a:noFill/>
                          </a:ln>
                          <a:solidFill>
                            <a:srgbClr val="33CC33"/>
                          </a:solidFill>
                          <a:effectLst>
                            <a:outerShdw blurRad="38100" dist="38100" dir="2700000" algn="tl">
                              <a:srgbClr val="000000"/>
                            </a:outerShdw>
                          </a:effectLst>
                          <a:latin typeface="Arial" pitchFamily="34" charset="0"/>
                        </a:rPr>
                        <a:t>зеленый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dirty="0" smtClean="0">
                          <a:ln>
                            <a:noFill/>
                          </a:ln>
                          <a:solidFill>
                            <a:srgbClr val="33CC33"/>
                          </a:solidFill>
                          <a:effectLst>
                            <a:outerShdw blurRad="38100" dist="38100" dir="2700000" algn="tl">
                              <a:srgbClr val="000000"/>
                            </a:outerShdw>
                          </a:effectLst>
                          <a:latin typeface="Arial" pitchFamily="34" charset="0"/>
                        </a:rPr>
                        <a:t>Зеленый</a:t>
                      </a: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r>
                        <a:rPr kumimoji="0" lang="ru-RU" sz="2000" b="1" i="1" u="none" strike="noStrike" cap="none" normalizeH="0" baseline="0" dirty="0" smtClean="0">
                          <a:ln>
                            <a:noFill/>
                          </a:ln>
                          <a:solidFill>
                            <a:schemeClr val="accent5">
                              <a:lumMod val="75000"/>
                            </a:schemeClr>
                          </a:solidFill>
                          <a:effectLst>
                            <a:outerShdw blurRad="38100" dist="38100" dir="2700000" algn="tl">
                              <a:srgbClr val="000000"/>
                            </a:outerShdw>
                          </a:effectLst>
                          <a:latin typeface="Arial" pitchFamily="34" charset="0"/>
                        </a:rPr>
                        <a:t>отражается,</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Остальные поглощаются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42852"/>
            <a:ext cx="8229600" cy="1071570"/>
          </a:xfrm>
        </p:spPr>
        <p:txBody>
          <a:bodyPr>
            <a:noAutofit/>
          </a:bodyPr>
          <a:lstStyle/>
          <a:p>
            <a:pPr algn="ctr"/>
            <a:r>
              <a:rPr lang="ru-RU" sz="3200" b="1" dirty="0" smtClean="0">
                <a:solidFill>
                  <a:srgbClr val="C00000"/>
                </a:solidFill>
              </a:rPr>
              <a:t>Цвета непрозрачных тел объясняются избирательным характером отражения света</a:t>
            </a:r>
            <a:endParaRPr lang="ru-RU" sz="3200" b="1" dirty="0">
              <a:solidFill>
                <a:srgbClr val="C00000"/>
              </a:solidFill>
            </a:endParaRPr>
          </a:p>
        </p:txBody>
      </p:sp>
      <p:sp>
        <p:nvSpPr>
          <p:cNvPr id="6" name="Содержимое 5"/>
          <p:cNvSpPr>
            <a:spLocks noGrp="1"/>
          </p:cNvSpPr>
          <p:nvPr>
            <p:ph idx="1"/>
          </p:nvPr>
        </p:nvSpPr>
        <p:spPr>
          <a:xfrm>
            <a:off x="4643438" y="1357298"/>
            <a:ext cx="4043362" cy="4967302"/>
          </a:xfrm>
        </p:spPr>
        <p:txBody>
          <a:bodyPr>
            <a:normAutofit/>
          </a:bodyPr>
          <a:lstStyle/>
          <a:p>
            <a:pPr algn="just">
              <a:buNone/>
            </a:pPr>
            <a:r>
              <a:rPr lang="ru-RU" dirty="0" smtClean="0"/>
              <a:t> </a:t>
            </a:r>
            <a:r>
              <a:rPr lang="ru-RU" sz="1800" dirty="0" smtClean="0"/>
              <a:t>Если предмет, например лист бумаги, отражает все падающие на него лучи различных цветов, то он будет казаться белым. </a:t>
            </a:r>
          </a:p>
          <a:p>
            <a:pPr algn="just">
              <a:buNone/>
            </a:pPr>
            <a:r>
              <a:rPr lang="ru-RU" sz="1800" dirty="0" smtClean="0"/>
              <a:t>Покрывая бумагу слоем красной краски, мы не создаем при этом света нового цвета, но задерживаем на листе некоторую часть имеющегося. Отражаться теперь будут только красные лучи, остальные же поглотятся слоем краски. Трава и листья деревьев кажутся нам зелеными потому, что из всех падающих на них солнечных лучей они отражают лишь зеленые, поглощая остальные. </a:t>
            </a:r>
            <a:endParaRPr lang="ru-RU" sz="1800" dirty="0"/>
          </a:p>
        </p:txBody>
      </p:sp>
      <p:pic>
        <p:nvPicPr>
          <p:cNvPr id="26626" name="Picture 2" descr="C:\Documents and Settings\Home\Мои документы\Мои рисунки\SP3_2.JPG"/>
          <p:cNvPicPr>
            <a:picLocks noChangeAspect="1" noChangeArrowheads="1"/>
          </p:cNvPicPr>
          <p:nvPr/>
        </p:nvPicPr>
        <p:blipFill>
          <a:blip r:embed="rId2" cstate="print"/>
          <a:srcRect/>
          <a:stretch>
            <a:fillRect/>
          </a:stretch>
        </p:blipFill>
        <p:spPr bwMode="auto">
          <a:xfrm>
            <a:off x="357158" y="1428736"/>
            <a:ext cx="3929090" cy="4786314"/>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a:xfrm>
            <a:off x="500034" y="357166"/>
            <a:ext cx="8229600" cy="2832100"/>
          </a:xfrm>
        </p:spPr>
        <p:txBody>
          <a:bodyPr/>
          <a:lstStyle/>
          <a:p>
            <a:pPr algn="ctr"/>
            <a:r>
              <a:rPr lang="ru-RU" sz="2800" b="1" dirty="0">
                <a:solidFill>
                  <a:srgbClr val="C00000"/>
                </a:solidFill>
                <a:latin typeface="Arial" pitchFamily="34" charset="0"/>
              </a:rPr>
              <a:t>Цвета прозрачных тел объясняются избирательным характером </a:t>
            </a:r>
            <a:r>
              <a:rPr lang="ru-RU" sz="2800" b="1" dirty="0" smtClean="0">
                <a:solidFill>
                  <a:srgbClr val="C00000"/>
                </a:solidFill>
                <a:latin typeface="Arial" pitchFamily="34" charset="0"/>
              </a:rPr>
              <a:t>пропускания  </a:t>
            </a:r>
            <a:r>
              <a:rPr lang="ru-RU" sz="2800" b="1" dirty="0">
                <a:solidFill>
                  <a:srgbClr val="C00000"/>
                </a:solidFill>
                <a:latin typeface="Arial" pitchFamily="34" charset="0"/>
              </a:rPr>
              <a:t>света</a:t>
            </a:r>
            <a:r>
              <a:rPr lang="ru-RU" sz="2400" b="1" dirty="0">
                <a:solidFill>
                  <a:srgbClr val="C00000"/>
                </a:solidFill>
                <a:latin typeface="Arial" pitchFamily="34" charset="0"/>
              </a:rPr>
              <a:t>.</a:t>
            </a:r>
            <a:r>
              <a:rPr lang="ru-RU" sz="2400" b="1" dirty="0">
                <a:latin typeface="Arial" pitchFamily="34" charset="0"/>
              </a:rPr>
              <a:t/>
            </a:r>
            <a:br>
              <a:rPr lang="ru-RU" sz="2400" b="1" dirty="0">
                <a:latin typeface="Arial" pitchFamily="34" charset="0"/>
              </a:rPr>
            </a:br>
            <a:r>
              <a:rPr lang="ru-RU" sz="2400" b="1" dirty="0">
                <a:latin typeface="Arial" pitchFamily="34" charset="0"/>
              </a:rPr>
              <a:t/>
            </a:r>
            <a:br>
              <a:rPr lang="ru-RU" sz="2400" b="1" dirty="0">
                <a:latin typeface="Arial" pitchFamily="34" charset="0"/>
              </a:rPr>
            </a:br>
            <a:r>
              <a:rPr lang="ru-RU" sz="2800" b="1" dirty="0">
                <a:latin typeface="Arial" pitchFamily="34" charset="0"/>
              </a:rPr>
              <a:t>Смотрим через</a:t>
            </a:r>
            <a:r>
              <a:rPr lang="ru-RU" sz="2400" b="1" dirty="0">
                <a:latin typeface="Arial" pitchFamily="34" charset="0"/>
              </a:rPr>
              <a:t/>
            </a:r>
            <a:br>
              <a:rPr lang="ru-RU" sz="2400" b="1" dirty="0">
                <a:latin typeface="Arial" pitchFamily="34" charset="0"/>
              </a:rPr>
            </a:br>
            <a:r>
              <a:rPr lang="ru-RU" sz="2400" b="1" dirty="0">
                <a:solidFill>
                  <a:srgbClr val="33CC33"/>
                </a:solidFill>
                <a:latin typeface="Arial" pitchFamily="34" charset="0"/>
              </a:rPr>
              <a:t>зеленое стекло</a:t>
            </a:r>
            <a:r>
              <a:rPr lang="ru-RU" sz="2400" b="1" dirty="0">
                <a:latin typeface="Arial" pitchFamily="34" charset="0"/>
              </a:rPr>
              <a:t>                               </a:t>
            </a:r>
            <a:r>
              <a:rPr lang="ru-RU" sz="2400" b="1" dirty="0">
                <a:solidFill>
                  <a:srgbClr val="FF5050"/>
                </a:solidFill>
                <a:latin typeface="Arial" pitchFamily="34" charset="0"/>
              </a:rPr>
              <a:t>красное стекло</a:t>
            </a:r>
            <a:r>
              <a:rPr lang="ru-RU" sz="2400" b="1" dirty="0">
                <a:latin typeface="Arial" pitchFamily="34" charset="0"/>
              </a:rPr>
              <a:t>   </a:t>
            </a:r>
          </a:p>
        </p:txBody>
      </p:sp>
      <p:pic>
        <p:nvPicPr>
          <p:cNvPr id="799747" name="Picture 3" descr="12o-i1"/>
          <p:cNvPicPr>
            <a:picLocks noGrp="1" noChangeAspect="1" noChangeArrowheads="1"/>
          </p:cNvPicPr>
          <p:nvPr>
            <p:ph type="body" idx="1"/>
          </p:nvPr>
        </p:nvPicPr>
        <p:blipFill>
          <a:blip r:embed="rId2" cstate="print"/>
          <a:srcRect/>
          <a:stretch>
            <a:fillRect/>
          </a:stretch>
        </p:blipFill>
        <p:spPr>
          <a:xfrm>
            <a:off x="357158" y="3429000"/>
            <a:ext cx="8532812" cy="2976562"/>
          </a:xfrm>
          <a:noFill/>
          <a:ln/>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799747"/>
                                        </p:tgtEl>
                                        <p:attrNameLst>
                                          <p:attrName>style.visibility</p:attrName>
                                        </p:attrNameLst>
                                      </p:cBhvr>
                                      <p:to>
                                        <p:strVal val="visible"/>
                                      </p:to>
                                    </p:set>
                                    <p:animEffect transition="in" filter="dissolve">
                                      <p:cBhvr>
                                        <p:cTn id="7" dur="5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7909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ru-RU" sz="2800" dirty="0">
                <a:solidFill>
                  <a:srgbClr val="C00000"/>
                </a:solidFill>
                <a:latin typeface="Calibri" pitchFamily="34" charset="0"/>
                <a:ea typeface="Calibri" pitchFamily="34" charset="0"/>
                <a:cs typeface="Times New Roman" pitchFamily="18" charset="0"/>
              </a:rPr>
              <a:t>В</a:t>
            </a:r>
            <a:r>
              <a:rPr kumimoji="0" lang="ru-RU" sz="28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ывод:</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Световые пучки, отличающиеся по цвету, отличаются по степени преломляемости» (для них стекло имеет различные показатели преломления).  </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Показатель преломления зависит от скорости света </a:t>
            </a:r>
            <a:r>
              <a:rPr lang="en-US" sz="2400" dirty="0" err="1">
                <a:latin typeface="Calibri" pitchFamily="34" charset="0"/>
                <a:ea typeface="Calibri" pitchFamily="34" charset="0"/>
                <a:cs typeface="Times New Roman" pitchFamily="18" charset="0"/>
              </a:rPr>
              <a:t>v</a:t>
            </a: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 веществе.</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Луч красного цвета преломляется меньше из-за того, что красный свет имеет в веществе наибольшую скорость, а луч фиолетового цвета больше, так как скорость фиолетового света наименьшая. Именно поэтому призма и разлагает свет. В пустоте скорости света разного цвета одинаковы. </a:t>
            </a:r>
            <a:endParaRPr kumimoji="0" lang="ru-RU" sz="2400" b="0" i="0" u="none" strike="noStrike" cap="none" normalizeH="0" baseline="0" dirty="0" smtClean="0">
              <a:ln>
                <a:noFill/>
              </a:ln>
              <a:solidFill>
                <a:srgbClr val="C00000"/>
              </a:solidFill>
              <a:effectLst/>
              <a:latin typeface="Arial" pitchFamily="34" charset="0"/>
            </a:endParaRPr>
          </a:p>
          <a:p>
            <a:pPr lvl="0" eaLnBrk="0" fontAlgn="base" hangingPunct="0">
              <a:spcBef>
                <a:spcPct val="0"/>
              </a:spcBef>
              <a:spcAft>
                <a:spcPct val="0"/>
              </a:spcAf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Впоследствии была выяснена зависимость цвета от физических характеристик световой волны: частоты колебаний или длины волны. </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kumimoji="0" lang="ru-RU" sz="2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Дисперсией называется зависимость показателя преломления света от частоты колебаний (или длины волны).</a:t>
            </a:r>
            <a:r>
              <a:rPr lang="en-US" sz="2400" b="1" dirty="0" smtClean="0">
                <a:solidFill>
                  <a:srgbClr val="C00000"/>
                </a:solidFill>
                <a:latin typeface="Calibri" pitchFamily="34" charset="0"/>
                <a:ea typeface="Calibri" pitchFamily="34" charset="0"/>
                <a:cs typeface="Times New Roman" pitchFamily="18" charset="0"/>
              </a:rPr>
              <a:t> </a:t>
            </a:r>
            <a:endParaRPr kumimoji="0" lang="en-US" sz="2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en-US" sz="2400" dirty="0" smtClean="0">
                <a:solidFill>
                  <a:srgbClr val="C00000"/>
                </a:solidFill>
                <a:latin typeface="Calibri" pitchFamily="34" charset="0"/>
                <a:ea typeface="Calibri" pitchFamily="34" charset="0"/>
                <a:cs typeface="Times New Roman" pitchFamily="18" charset="0"/>
              </a:rPr>
              <a:t> n</a:t>
            </a:r>
            <a:r>
              <a:rPr lang="ru-RU" sz="2400" dirty="0" smtClean="0">
                <a:solidFill>
                  <a:srgbClr val="C00000"/>
                </a:solidFill>
                <a:latin typeface="Calibri" pitchFamily="34" charset="0"/>
                <a:ea typeface="Calibri" pitchFamily="34" charset="0"/>
                <a:cs typeface="Times New Roman" pitchFamily="18" charset="0"/>
              </a:rPr>
              <a:t> </a:t>
            </a:r>
            <a:r>
              <a:rPr lang="ru-RU" sz="2400" dirty="0" smtClean="0">
                <a:latin typeface="Calibri" pitchFamily="34" charset="0"/>
                <a:ea typeface="Calibri" pitchFamily="34" charset="0"/>
                <a:cs typeface="Times New Roman" pitchFamily="18" charset="0"/>
              </a:rPr>
              <a:t>– абсолютный показатель преломления</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en-US" sz="2400" dirty="0" smtClean="0">
                <a:solidFill>
                  <a:srgbClr val="C00000"/>
                </a:solidFill>
                <a:latin typeface="Arial" pitchFamily="34" charset="0"/>
              </a:rPr>
              <a:t> </a:t>
            </a:r>
            <a:r>
              <a:rPr lang="ru-RU" sz="2400" dirty="0" smtClean="0">
                <a:solidFill>
                  <a:srgbClr val="C00000"/>
                </a:solidFill>
                <a:latin typeface="Arial" pitchFamily="34" charset="0"/>
              </a:rPr>
              <a:t>с </a:t>
            </a:r>
            <a:r>
              <a:rPr lang="ru-RU" sz="2400" dirty="0" smtClean="0">
                <a:latin typeface="+mj-lt"/>
              </a:rPr>
              <a:t>– скорость света в вакууме</a:t>
            </a:r>
          </a:p>
          <a:p>
            <a:pPr lvl="0" eaLnBrk="0" fontAlgn="base" hangingPunct="0">
              <a:spcBef>
                <a:spcPct val="0"/>
              </a:spcBef>
              <a:spcAft>
                <a:spcPct val="0"/>
              </a:spcAft>
            </a:pPr>
            <a:r>
              <a:rPr kumimoji="0" lang="en-US" sz="2400" b="0" i="0" u="none" strike="noStrike" cap="none" normalizeH="0" dirty="0" smtClean="0">
                <a:ln>
                  <a:noFill/>
                </a:ln>
                <a:solidFill>
                  <a:srgbClr val="C00000"/>
                </a:solidFill>
                <a:effectLst/>
                <a:latin typeface="+mj-lt"/>
              </a:rPr>
              <a:t> v </a:t>
            </a:r>
            <a:r>
              <a:rPr kumimoji="0" lang="en-US" sz="2400" b="0" i="0" u="none" strike="noStrike" cap="none" normalizeH="0" dirty="0" smtClean="0">
                <a:ln>
                  <a:noFill/>
                </a:ln>
                <a:solidFill>
                  <a:schemeClr val="tx1"/>
                </a:solidFill>
                <a:effectLst/>
                <a:latin typeface="+mj-lt"/>
              </a:rPr>
              <a:t>– </a:t>
            </a:r>
            <a:r>
              <a:rPr kumimoji="0" lang="ru-RU" sz="2400" b="0" i="0" u="none" strike="noStrike" cap="none" normalizeH="0" dirty="0" smtClean="0">
                <a:ln>
                  <a:noFill/>
                </a:ln>
                <a:solidFill>
                  <a:schemeClr val="tx1"/>
                </a:solidFill>
                <a:effectLst/>
                <a:latin typeface="+mj-lt"/>
              </a:rPr>
              <a:t>скорость света в веществе</a:t>
            </a:r>
            <a:endParaRPr kumimoji="0" lang="en-US" sz="2400" b="0" i="0" u="none" strike="noStrike" cap="none" normalizeH="0" baseline="0" dirty="0" smtClean="0">
              <a:ln>
                <a:noFill/>
              </a:ln>
              <a:solidFill>
                <a:schemeClr val="tx1"/>
              </a:solidFill>
              <a:effectLst/>
              <a:latin typeface="+mj-lt"/>
            </a:endParaRPr>
          </a:p>
          <a:p>
            <a:pPr lvl="0" eaLnBrk="0" fontAlgn="base" hangingPunct="0">
              <a:spcBef>
                <a:spcPct val="0"/>
              </a:spcBef>
              <a:spcAft>
                <a:spcPct val="0"/>
              </a:spcAft>
            </a:pPr>
            <a:endParaRPr lang="ru-RU" sz="2400" dirty="0" smtClean="0">
              <a:latin typeface="+mj-lt"/>
            </a:endParaRPr>
          </a:p>
          <a:p>
            <a:pPr lvl="0" eaLnBrk="0" fontAlgn="base" hangingPunct="0">
              <a:spcBef>
                <a:spcPct val="0"/>
              </a:spcBef>
              <a:spcAft>
                <a:spcPct val="0"/>
              </a:spcAft>
            </a:pPr>
            <a:endParaRPr lang="ru-RU"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9460" name="Picture 4" descr="C:\Documents and Settings\Home\Рабочий стол\талицы2\д20.jpeg"/>
          <p:cNvPicPr>
            <a:picLocks noChangeAspect="1" noChangeArrowheads="1"/>
          </p:cNvPicPr>
          <p:nvPr/>
        </p:nvPicPr>
        <p:blipFill>
          <a:blip r:embed="rId2" cstate="print"/>
          <a:srcRect/>
          <a:stretch>
            <a:fillRect/>
          </a:stretch>
        </p:blipFill>
        <p:spPr bwMode="auto">
          <a:xfrm>
            <a:off x="6643702" y="5357826"/>
            <a:ext cx="1500198" cy="1312915"/>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Documents and Settings\Home\Рабочий стол\дисп\Prism_rainbow_schema.png"/>
          <p:cNvPicPr>
            <a:picLocks noChangeAspect="1" noChangeArrowheads="1"/>
          </p:cNvPicPr>
          <p:nvPr/>
        </p:nvPicPr>
        <p:blipFill>
          <a:blip r:embed="rId2" cstate="print"/>
          <a:srcRect/>
          <a:stretch>
            <a:fillRect/>
          </a:stretch>
        </p:blipFill>
        <p:spPr bwMode="auto">
          <a:xfrm>
            <a:off x="428596" y="357166"/>
            <a:ext cx="8501122" cy="6072230"/>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Home\Рабочий стол\талицы2\26.jpeg"/>
          <p:cNvPicPr>
            <a:picLocks noChangeAspect="1" noChangeArrowheads="1"/>
          </p:cNvPicPr>
          <p:nvPr/>
        </p:nvPicPr>
        <p:blipFill>
          <a:blip r:embed="rId2" cstate="print"/>
          <a:srcRect/>
          <a:stretch>
            <a:fillRect/>
          </a:stretch>
        </p:blipFill>
        <p:spPr bwMode="auto">
          <a:xfrm>
            <a:off x="928663" y="428604"/>
            <a:ext cx="7429552" cy="6000792"/>
          </a:xfrm>
          <a:prstGeom prst="rect">
            <a:avLst/>
          </a:prstGeom>
          <a:noFill/>
        </p:spPr>
      </p:pic>
      <p:pic>
        <p:nvPicPr>
          <p:cNvPr id="32769" name="Picture 1" descr="C:\Documents and Settings\Home\Рабочий стол\дисп\2015056_6656628.jpg"/>
          <p:cNvPicPr>
            <a:picLocks noChangeAspect="1" noChangeArrowheads="1"/>
          </p:cNvPicPr>
          <p:nvPr/>
        </p:nvPicPr>
        <p:blipFill>
          <a:blip r:embed="rId3" cstate="print"/>
          <a:srcRect/>
          <a:stretch>
            <a:fillRect/>
          </a:stretch>
        </p:blipFill>
        <p:spPr bwMode="auto">
          <a:xfrm>
            <a:off x="642910" y="214290"/>
            <a:ext cx="7858180" cy="6312836"/>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5719"/>
          </a:xfrm>
        </p:spPr>
        <p:txBody>
          <a:bodyPr>
            <a:normAutofit fontScale="90000"/>
          </a:bodyPr>
          <a:lstStyle/>
          <a:p>
            <a:endParaRPr lang="ru-RU" dirty="0"/>
          </a:p>
        </p:txBody>
      </p:sp>
      <p:sp>
        <p:nvSpPr>
          <p:cNvPr id="4" name="Содержимое 3"/>
          <p:cNvSpPr>
            <a:spLocks noGrp="1"/>
          </p:cNvSpPr>
          <p:nvPr>
            <p:ph sz="half" idx="2"/>
          </p:nvPr>
        </p:nvSpPr>
        <p:spPr>
          <a:xfrm>
            <a:off x="5572132" y="642918"/>
            <a:ext cx="3043230" cy="5720724"/>
          </a:xfrm>
        </p:spPr>
        <p:txBody>
          <a:bodyPr>
            <a:normAutofit/>
          </a:bodyPr>
          <a:lstStyle/>
          <a:p>
            <a:pPr lvl="3" algn="just">
              <a:buNone/>
            </a:pPr>
            <a:r>
              <a:rPr lang="ru-RU" sz="2800" dirty="0" smtClean="0">
                <a:latin typeface="+mj-lt"/>
              </a:rPr>
              <a:t>Дисперсия света через аквариум</a:t>
            </a:r>
            <a:endParaRPr lang="ru-RU" sz="2800" dirty="0">
              <a:latin typeface="+mj-lt"/>
            </a:endParaRPr>
          </a:p>
        </p:txBody>
      </p:sp>
      <p:pic>
        <p:nvPicPr>
          <p:cNvPr id="60418" name="Picture 2" descr="C:\Documents and Settings\Home\Рабочий стол\дисп\post-63489-1200730073.jpg"/>
          <p:cNvPicPr>
            <a:picLocks noGrp="1" noChangeAspect="1" noChangeArrowheads="1"/>
          </p:cNvPicPr>
          <p:nvPr>
            <p:ph sz="half" idx="1"/>
          </p:nvPr>
        </p:nvPicPr>
        <p:blipFill>
          <a:blip r:embed="rId2" cstate="print"/>
          <a:srcRect/>
          <a:stretch>
            <a:fillRect/>
          </a:stretch>
        </p:blipFill>
        <p:spPr bwMode="auto">
          <a:xfrm>
            <a:off x="214282" y="500042"/>
            <a:ext cx="5429288" cy="5929354"/>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457200" y="285728"/>
            <a:ext cx="8229600" cy="1071570"/>
          </a:xfrm>
        </p:spPr>
        <p:txBody>
          <a:bodyPr/>
          <a:lstStyle/>
          <a:p>
            <a:pPr algn="ctr"/>
            <a:r>
              <a:rPr lang="ru-RU" b="1" dirty="0">
                <a:solidFill>
                  <a:srgbClr val="C00000"/>
                </a:solidFill>
              </a:rPr>
              <a:t>Дисперсия в природе</a:t>
            </a:r>
          </a:p>
        </p:txBody>
      </p:sp>
      <p:sp>
        <p:nvSpPr>
          <p:cNvPr id="800771" name="Rectangle 3"/>
          <p:cNvSpPr>
            <a:spLocks noGrp="1" noChangeArrowheads="1"/>
          </p:cNvSpPr>
          <p:nvPr>
            <p:ph type="body" sz="half" idx="1"/>
          </p:nvPr>
        </p:nvSpPr>
        <p:spPr/>
        <p:txBody>
          <a:bodyPr/>
          <a:lstStyle/>
          <a:p>
            <a:endParaRPr lang="ru-RU"/>
          </a:p>
        </p:txBody>
      </p:sp>
      <p:sp>
        <p:nvSpPr>
          <p:cNvPr id="800772" name="Rectangle 4"/>
          <p:cNvSpPr>
            <a:spLocks noGrp="1" noChangeArrowheads="1"/>
          </p:cNvSpPr>
          <p:nvPr>
            <p:ph type="body" sz="half" idx="2"/>
          </p:nvPr>
        </p:nvSpPr>
        <p:spPr/>
        <p:txBody>
          <a:bodyPr/>
          <a:lstStyle/>
          <a:p>
            <a:pPr>
              <a:buFont typeface="Wingdings" pitchFamily="2" charset="2"/>
              <a:buNone/>
            </a:pPr>
            <a:r>
              <a:rPr lang="ru-RU" sz="2000" b="1" dirty="0">
                <a:latin typeface="Arial" pitchFamily="34" charset="0"/>
              </a:rPr>
              <a:t>Как неожиданно и ярко</a:t>
            </a:r>
          </a:p>
          <a:p>
            <a:pPr>
              <a:buFont typeface="Wingdings" pitchFamily="2" charset="2"/>
              <a:buNone/>
            </a:pPr>
            <a:r>
              <a:rPr lang="ru-RU" sz="2000" b="1" dirty="0">
                <a:latin typeface="Arial" pitchFamily="34" charset="0"/>
              </a:rPr>
              <a:t>На влажной неба синеве,</a:t>
            </a:r>
          </a:p>
          <a:p>
            <a:pPr>
              <a:buFont typeface="Wingdings" pitchFamily="2" charset="2"/>
              <a:buNone/>
            </a:pPr>
            <a:r>
              <a:rPr lang="ru-RU" sz="2000" b="1" dirty="0">
                <a:latin typeface="Arial" pitchFamily="34" charset="0"/>
              </a:rPr>
              <a:t>Воздушная воздвиглась арка</a:t>
            </a:r>
          </a:p>
          <a:p>
            <a:pPr>
              <a:buFont typeface="Wingdings" pitchFamily="2" charset="2"/>
              <a:buNone/>
            </a:pPr>
            <a:r>
              <a:rPr lang="ru-RU" sz="2000" b="1" dirty="0">
                <a:latin typeface="Arial" pitchFamily="34" charset="0"/>
              </a:rPr>
              <a:t>В своем минутном торжестве!</a:t>
            </a:r>
          </a:p>
          <a:p>
            <a:pPr>
              <a:buFont typeface="Wingdings" pitchFamily="2" charset="2"/>
              <a:buNone/>
            </a:pPr>
            <a:r>
              <a:rPr lang="ru-RU" sz="2000" b="1" dirty="0">
                <a:latin typeface="Arial" pitchFamily="34" charset="0"/>
              </a:rPr>
              <a:t>Один конец в леса вонзила,</a:t>
            </a:r>
          </a:p>
          <a:p>
            <a:pPr>
              <a:buFont typeface="Wingdings" pitchFamily="2" charset="2"/>
              <a:buNone/>
            </a:pPr>
            <a:r>
              <a:rPr lang="ru-RU" sz="2000" b="1" dirty="0">
                <a:latin typeface="Arial" pitchFamily="34" charset="0"/>
              </a:rPr>
              <a:t>Другим за облака ушла-</a:t>
            </a:r>
          </a:p>
          <a:p>
            <a:pPr>
              <a:buFont typeface="Wingdings" pitchFamily="2" charset="2"/>
              <a:buNone/>
            </a:pPr>
            <a:r>
              <a:rPr lang="ru-RU" sz="2000" b="1" dirty="0">
                <a:latin typeface="Arial" pitchFamily="34" charset="0"/>
              </a:rPr>
              <a:t>Она полнеба обхватила</a:t>
            </a:r>
          </a:p>
          <a:p>
            <a:pPr>
              <a:buFont typeface="Wingdings" pitchFamily="2" charset="2"/>
              <a:buNone/>
            </a:pPr>
            <a:r>
              <a:rPr lang="ru-RU" sz="2000" b="1" dirty="0">
                <a:latin typeface="Arial" pitchFamily="34" charset="0"/>
              </a:rPr>
              <a:t>И в высоте занемогла.</a:t>
            </a:r>
          </a:p>
          <a:p>
            <a:pPr>
              <a:buFont typeface="Wingdings" pitchFamily="2" charset="2"/>
              <a:buNone/>
            </a:pPr>
            <a:endParaRPr lang="ru-RU" sz="2000" b="1" dirty="0">
              <a:latin typeface="Arial" pitchFamily="34" charset="0"/>
            </a:endParaRPr>
          </a:p>
          <a:p>
            <a:pPr>
              <a:buFont typeface="Wingdings" pitchFamily="2" charset="2"/>
              <a:buNone/>
            </a:pPr>
            <a:r>
              <a:rPr lang="ru-RU" sz="2000" b="1" dirty="0">
                <a:latin typeface="Arial" pitchFamily="34" charset="0"/>
              </a:rPr>
              <a:t>                Ф.И. Тютчев</a:t>
            </a:r>
          </a:p>
        </p:txBody>
      </p:sp>
      <p:pic>
        <p:nvPicPr>
          <p:cNvPr id="800773" name="Picture 5" descr="RainBow"/>
          <p:cNvPicPr>
            <a:picLocks noChangeAspect="1" noChangeArrowheads="1"/>
          </p:cNvPicPr>
          <p:nvPr/>
        </p:nvPicPr>
        <p:blipFill>
          <a:blip r:embed="rId2" cstate="print"/>
          <a:srcRect/>
          <a:stretch>
            <a:fillRect/>
          </a:stretch>
        </p:blipFill>
        <p:spPr bwMode="auto">
          <a:xfrm>
            <a:off x="395288" y="1989138"/>
            <a:ext cx="4159250" cy="4165600"/>
          </a:xfrm>
          <a:prstGeom prst="rect">
            <a:avLst/>
          </a:prstGeom>
          <a:noFill/>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00773"/>
                                        </p:tgtEl>
                                        <p:attrNameLst>
                                          <p:attrName>style.visibility</p:attrName>
                                        </p:attrNameLst>
                                      </p:cBhvr>
                                      <p:to>
                                        <p:strVal val="visible"/>
                                      </p:to>
                                    </p:set>
                                    <p:animEffect transition="in" filter="dissolve">
                                      <p:cBhvr>
                                        <p:cTn id="7" dur="500"/>
                                        <p:tgtEl>
                                          <p:spTgt spid="80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normAutofit/>
          </a:bodyPr>
          <a:lstStyle/>
          <a:p>
            <a:pPr algn="ctr"/>
            <a:r>
              <a:rPr lang="ru-RU" b="1" dirty="0" smtClean="0">
                <a:solidFill>
                  <a:srgbClr val="C00000"/>
                </a:solidFill>
              </a:rPr>
              <a:t>Это интересно</a:t>
            </a:r>
            <a:endParaRPr lang="ru-RU" b="1" dirty="0">
              <a:solidFill>
                <a:srgbClr val="C00000"/>
              </a:solidFill>
            </a:endParaRPr>
          </a:p>
        </p:txBody>
      </p:sp>
      <p:pic>
        <p:nvPicPr>
          <p:cNvPr id="5" name="Содержимое 4" descr="nfontanraduga.jpg"/>
          <p:cNvPicPr>
            <a:picLocks noGrp="1" noChangeAspect="1"/>
          </p:cNvPicPr>
          <p:nvPr>
            <p:ph sz="half" idx="1"/>
          </p:nvPr>
        </p:nvPicPr>
        <p:blipFill>
          <a:blip r:embed="rId2" cstate="print"/>
          <a:stretch>
            <a:fillRect/>
          </a:stretch>
        </p:blipFill>
        <p:spPr>
          <a:xfrm>
            <a:off x="0" y="1785926"/>
            <a:ext cx="5429256" cy="4214842"/>
          </a:xfrm>
        </p:spPr>
      </p:pic>
      <p:sp>
        <p:nvSpPr>
          <p:cNvPr id="4" name="Содержимое 3"/>
          <p:cNvSpPr>
            <a:spLocks noGrp="1"/>
          </p:cNvSpPr>
          <p:nvPr>
            <p:ph sz="half" idx="2"/>
          </p:nvPr>
        </p:nvSpPr>
        <p:spPr>
          <a:xfrm>
            <a:off x="5429256" y="1357298"/>
            <a:ext cx="3714744" cy="4997627"/>
          </a:xfrm>
        </p:spPr>
        <p:txBody>
          <a:bodyPr>
            <a:normAutofit/>
          </a:bodyPr>
          <a:lstStyle/>
          <a:p>
            <a:r>
              <a:rPr lang="ru-RU" dirty="0" smtClean="0"/>
              <a:t>Слово «радуга» имеет  старославянский корень «рад», что означает «весёлый». Многие расшифровывают название этого явления природы как «райская радуга». </a:t>
            </a:r>
            <a:endParaRPr lang="ru-RU" dirty="0"/>
          </a:p>
        </p:txBody>
      </p:sp>
    </p:spTree>
  </p:cSld>
  <p:clrMapOvr>
    <a:masterClrMapping/>
  </p:clrMapOvr>
  <p:transition advClick="0">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642918"/>
            <a:ext cx="8229600" cy="1143000"/>
          </a:xfrm>
        </p:spPr>
        <p:txBody>
          <a:bodyPr>
            <a:normAutofit fontScale="90000"/>
          </a:bodyPr>
          <a:lstStyle/>
          <a:p>
            <a:pPr algn="ctr"/>
            <a:r>
              <a:rPr lang="ru-RU" b="1" dirty="0" smtClean="0">
                <a:solidFill>
                  <a:srgbClr val="C00000"/>
                </a:solidFill>
              </a:rPr>
              <a:t>Дисперсия и интерференция света</a:t>
            </a:r>
            <a:endParaRPr lang="ru-RU" b="1" dirty="0">
              <a:solidFill>
                <a:srgbClr val="C00000"/>
              </a:solidFill>
            </a:endParaRPr>
          </a:p>
        </p:txBody>
      </p:sp>
      <p:sp>
        <p:nvSpPr>
          <p:cNvPr id="5" name="Содержимое 4"/>
          <p:cNvSpPr>
            <a:spLocks noGrp="1"/>
          </p:cNvSpPr>
          <p:nvPr>
            <p:ph idx="1"/>
          </p:nvPr>
        </p:nvSpPr>
        <p:spPr>
          <a:xfrm>
            <a:off x="457200" y="2500306"/>
            <a:ext cx="8229600" cy="3824294"/>
          </a:xfrm>
        </p:spPr>
        <p:txBody>
          <a:bodyPr/>
          <a:lstStyle/>
          <a:p>
            <a:pPr>
              <a:buNone/>
            </a:pPr>
            <a:r>
              <a:rPr lang="ru-RU" sz="2800" i="1" dirty="0" smtClean="0">
                <a:latin typeface="+mj-lt"/>
              </a:rPr>
              <a:t>    </a:t>
            </a:r>
            <a:r>
              <a:rPr lang="ru-RU" sz="2800" i="1" dirty="0" smtClean="0">
                <a:solidFill>
                  <a:schemeClr val="tx1">
                    <a:lumMod val="95000"/>
                    <a:lumOff val="5000"/>
                  </a:schemeClr>
                </a:solidFill>
                <a:latin typeface="+mj-lt"/>
              </a:rPr>
              <a:t>Но как чувствительное око прямо на Солнце </a:t>
            </a:r>
          </a:p>
          <a:p>
            <a:pPr>
              <a:buNone/>
            </a:pPr>
            <a:r>
              <a:rPr lang="ru-RU" sz="2800" i="1" dirty="0" smtClean="0">
                <a:solidFill>
                  <a:schemeClr val="tx1">
                    <a:lumMod val="95000"/>
                    <a:lumOff val="5000"/>
                  </a:schemeClr>
                </a:solidFill>
                <a:latin typeface="+mj-lt"/>
              </a:rPr>
              <a:t>    смотреть не может, так и зрение рассуждения </a:t>
            </a:r>
          </a:p>
          <a:p>
            <a:pPr>
              <a:buNone/>
            </a:pPr>
            <a:r>
              <a:rPr lang="ru-RU" sz="2800" i="1" dirty="0" smtClean="0">
                <a:solidFill>
                  <a:schemeClr val="tx1">
                    <a:lumMod val="95000"/>
                    <a:lumOff val="5000"/>
                  </a:schemeClr>
                </a:solidFill>
                <a:latin typeface="+mj-lt"/>
              </a:rPr>
              <a:t>    притупляется, исследуя причины происхождения </a:t>
            </a:r>
          </a:p>
          <a:p>
            <a:pPr>
              <a:buNone/>
            </a:pPr>
            <a:r>
              <a:rPr lang="ru-RU" sz="2800" i="1" dirty="0" smtClean="0">
                <a:solidFill>
                  <a:schemeClr val="tx1">
                    <a:lumMod val="95000"/>
                    <a:lumOff val="5000"/>
                  </a:schemeClr>
                </a:solidFill>
                <a:latin typeface="+mj-lt"/>
              </a:rPr>
              <a:t>    света и разделения его на разные цвета.</a:t>
            </a:r>
          </a:p>
          <a:p>
            <a:pPr>
              <a:buNone/>
            </a:pPr>
            <a:endParaRPr lang="ru-RU" dirty="0" smtClean="0">
              <a:solidFill>
                <a:schemeClr val="tx1">
                  <a:lumMod val="95000"/>
                  <a:lumOff val="5000"/>
                </a:schemeClr>
              </a:solidFill>
            </a:endParaRPr>
          </a:p>
          <a:p>
            <a:pPr>
              <a:buNone/>
            </a:pPr>
            <a:r>
              <a:rPr lang="ru-RU" dirty="0" smtClean="0">
                <a:solidFill>
                  <a:schemeClr val="tx1">
                    <a:lumMod val="95000"/>
                    <a:lumOff val="5000"/>
                  </a:schemeClr>
                </a:solidFill>
              </a:rPr>
              <a:t>                                                                    М.В.Ломоносов  </a:t>
            </a:r>
            <a:endParaRPr lang="ru-RU" dirty="0">
              <a:solidFill>
                <a:schemeClr val="tx1">
                  <a:lumMod val="95000"/>
                  <a:lumOff val="5000"/>
                </a:schemeClr>
              </a:solidFill>
            </a:endParaRPr>
          </a:p>
        </p:txBody>
      </p:sp>
    </p:spTree>
  </p:cSld>
  <p:clrMapOvr>
    <a:masterClrMapping/>
  </p:clrMapOvr>
  <p:transition advClick="0">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ature_248.jpg"/>
          <p:cNvPicPr>
            <a:picLocks noChangeAspect="1"/>
          </p:cNvPicPr>
          <p:nvPr/>
        </p:nvPicPr>
        <p:blipFill>
          <a:blip r:embed="rId2" cstate="print"/>
          <a:stretch>
            <a:fillRect/>
          </a:stretch>
        </p:blipFill>
        <p:spPr>
          <a:xfrm>
            <a:off x="247650" y="190500"/>
            <a:ext cx="8648700" cy="6477000"/>
          </a:xfrm>
          <a:prstGeom prst="rect">
            <a:avLst/>
          </a:prstGeom>
        </p:spPr>
      </p:pic>
    </p:spTree>
  </p:cSld>
  <p:clrMapOvr>
    <a:masterClrMapping/>
  </p:clrMapOvr>
  <p:transition advClick="0">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071934" y="500042"/>
            <a:ext cx="5072066" cy="5854883"/>
          </a:xfrm>
        </p:spPr>
        <p:txBody>
          <a:bodyPr>
            <a:noAutofit/>
          </a:bodyPr>
          <a:lstStyle/>
          <a:p>
            <a:pPr algn="just"/>
            <a:r>
              <a:rPr lang="ru-RU" sz="2400" dirty="0" smtClean="0">
                <a:latin typeface="+mj-lt"/>
              </a:rPr>
              <a:t>Благодаря дисперсии света, можно наблюдать цветную «игру света» на гранях бриллианта и других драгоценных камней.</a:t>
            </a:r>
          </a:p>
          <a:p>
            <a:r>
              <a:rPr lang="ru-RU" sz="2400" dirty="0" smtClean="0">
                <a:solidFill>
                  <a:srgbClr val="C00000"/>
                </a:solidFill>
                <a:latin typeface="+mj-lt"/>
              </a:rPr>
              <a:t>БРИЛЛИАНТ</a:t>
            </a:r>
            <a:r>
              <a:rPr lang="ru-RU" sz="2400" dirty="0" smtClean="0">
                <a:latin typeface="+mj-lt"/>
              </a:rPr>
              <a:t> (от франц. </a:t>
            </a:r>
            <a:r>
              <a:rPr lang="ru-RU" sz="2400" dirty="0" err="1" smtClean="0">
                <a:latin typeface="+mj-lt"/>
              </a:rPr>
              <a:t>brillant</a:t>
            </a:r>
            <a:r>
              <a:rPr lang="ru-RU" sz="2400" dirty="0" smtClean="0">
                <a:latin typeface="+mj-lt"/>
              </a:rPr>
              <a:t>, букв. блестящий), бездефектный ювелирный алмаз, особая искусственная огранка которого максимально выявляет его блеск. Благодаря высокой дисперсии в отраженном свете бриллиант «играет» всеми цветами радуги. Масса бриллианта измеряется в каратах (0,2 г).   </a:t>
            </a:r>
            <a:endParaRPr lang="ru-RU" sz="2400" dirty="0">
              <a:latin typeface="+mj-lt"/>
            </a:endParaRPr>
          </a:p>
        </p:txBody>
      </p:sp>
      <p:pic>
        <p:nvPicPr>
          <p:cNvPr id="27651" name="Picture 3" descr="C:\Documents and Settings\Home\Рабочий стол\талицы2\д31.jpeg"/>
          <p:cNvPicPr>
            <a:picLocks noChangeAspect="1" noChangeArrowheads="1"/>
          </p:cNvPicPr>
          <p:nvPr/>
        </p:nvPicPr>
        <p:blipFill>
          <a:blip r:embed="rId2" cstate="print"/>
          <a:srcRect/>
          <a:stretch>
            <a:fillRect/>
          </a:stretch>
        </p:blipFill>
        <p:spPr bwMode="auto">
          <a:xfrm>
            <a:off x="500034" y="3714752"/>
            <a:ext cx="3286148" cy="2626878"/>
          </a:xfrm>
          <a:prstGeom prst="rect">
            <a:avLst/>
          </a:prstGeom>
          <a:noFill/>
        </p:spPr>
      </p:pic>
      <p:pic>
        <p:nvPicPr>
          <p:cNvPr id="7" name="Picture 2" descr="C:\Documents and Settings\Home\Рабочий стол\талицы2\д35.jpeg"/>
          <p:cNvPicPr>
            <a:picLocks noGrp="1" noChangeAspect="1" noChangeArrowheads="1"/>
          </p:cNvPicPr>
          <p:nvPr>
            <p:ph sz="half" idx="1"/>
          </p:nvPr>
        </p:nvPicPr>
        <p:blipFill>
          <a:blip r:embed="rId3" cstate="print"/>
          <a:srcRect/>
          <a:stretch>
            <a:fillRect/>
          </a:stretch>
        </p:blipFill>
        <p:spPr bwMode="auto">
          <a:xfrm>
            <a:off x="428596" y="428604"/>
            <a:ext cx="3600475" cy="3000396"/>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457200" y="381000"/>
            <a:ext cx="8229600" cy="619108"/>
          </a:xfrm>
        </p:spPr>
        <p:txBody>
          <a:bodyPr>
            <a:normAutofit fontScale="90000"/>
          </a:bodyPr>
          <a:lstStyle/>
          <a:p>
            <a:pPr algn="ctr"/>
            <a:r>
              <a:rPr lang="ru-RU" b="1" dirty="0" smtClean="0"/>
              <a:t>   </a:t>
            </a:r>
            <a:r>
              <a:rPr lang="ru-RU" b="1" dirty="0" smtClean="0">
                <a:solidFill>
                  <a:srgbClr val="C00000"/>
                </a:solidFill>
              </a:rPr>
              <a:t>Интерференция</a:t>
            </a:r>
            <a:endParaRPr lang="ru-RU" sz="3200" b="1" dirty="0">
              <a:solidFill>
                <a:srgbClr val="C00000"/>
              </a:solidFill>
              <a:latin typeface="Arial" pitchFamily="34" charset="0"/>
            </a:endParaRPr>
          </a:p>
        </p:txBody>
      </p:sp>
      <p:sp>
        <p:nvSpPr>
          <p:cNvPr id="801796" name="Rectangle 4"/>
          <p:cNvSpPr>
            <a:spLocks noGrp="1" noChangeArrowheads="1"/>
          </p:cNvSpPr>
          <p:nvPr>
            <p:ph type="body" sz="half" idx="1"/>
          </p:nvPr>
        </p:nvSpPr>
        <p:spPr>
          <a:xfrm>
            <a:off x="468313" y="1071546"/>
            <a:ext cx="4038600" cy="4959367"/>
          </a:xfrm>
        </p:spPr>
        <p:txBody>
          <a:bodyPr>
            <a:normAutofit fontScale="92500" lnSpcReduction="10000"/>
          </a:bodyPr>
          <a:lstStyle/>
          <a:p>
            <a:pPr>
              <a:buFont typeface="Wingdings" pitchFamily="2" charset="2"/>
              <a:buNone/>
            </a:pPr>
            <a:r>
              <a:rPr lang="ru-RU" sz="2000" b="1" dirty="0" smtClean="0">
                <a:latin typeface="Arial" pitchFamily="34" charset="0"/>
              </a:rPr>
              <a:t> </a:t>
            </a:r>
            <a:r>
              <a:rPr lang="ru-RU" sz="2800" b="1" dirty="0" smtClean="0">
                <a:latin typeface="+mj-lt"/>
              </a:rPr>
              <a:t>Явление </a:t>
            </a:r>
            <a:r>
              <a:rPr lang="ru-RU" sz="2800" b="1" dirty="0">
                <a:latin typeface="+mj-lt"/>
              </a:rPr>
              <a:t>интерференции наблюдается с волнами любой природы- волнами на поверхности воды, упругими (звуковыми) и электромагнитным;</a:t>
            </a:r>
          </a:p>
          <a:p>
            <a:pPr>
              <a:buFont typeface="Wingdings" pitchFamily="2" charset="2"/>
              <a:buNone/>
            </a:pPr>
            <a:r>
              <a:rPr lang="ru-RU" sz="2800" b="1" dirty="0" smtClean="0">
                <a:latin typeface="+mj-lt"/>
              </a:rPr>
              <a:t> Явление </a:t>
            </a:r>
            <a:r>
              <a:rPr lang="ru-RU" sz="2800" b="1" dirty="0">
                <a:latin typeface="+mj-lt"/>
              </a:rPr>
              <a:t>интерференции является экспериментальным доказательством волновой природы </a:t>
            </a:r>
            <a:r>
              <a:rPr lang="ru-RU" sz="2800" b="1" dirty="0" smtClean="0">
                <a:latin typeface="+mj-lt"/>
              </a:rPr>
              <a:t>света</a:t>
            </a:r>
            <a:endParaRPr lang="ru-RU" sz="2800" b="1" dirty="0">
              <a:latin typeface="+mj-lt"/>
            </a:endParaRPr>
          </a:p>
        </p:txBody>
      </p:sp>
      <p:graphicFrame>
        <p:nvGraphicFramePr>
          <p:cNvPr id="801806" name="Group 14"/>
          <p:cNvGraphicFramePr>
            <a:graphicFrameLocks noGrp="1"/>
          </p:cNvGraphicFramePr>
          <p:nvPr>
            <p:ph sz="half" idx="2"/>
          </p:nvPr>
        </p:nvGraphicFramePr>
        <p:xfrm>
          <a:off x="5461000" y="1214422"/>
          <a:ext cx="3182966" cy="4881578"/>
        </p:xfrm>
        <a:graphic>
          <a:graphicData uri="http://schemas.openxmlformats.org/drawingml/2006/table">
            <a:tbl>
              <a:tblPr/>
              <a:tblGrid>
                <a:gridCol w="3182966"/>
              </a:tblGrid>
              <a:tr h="48815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800" b="0" i="1" u="none" strike="noStrike" cap="none" normalizeH="0" baseline="0" dirty="0" smtClean="0">
                          <a:ln>
                            <a:noFill/>
                          </a:ln>
                          <a:solidFill>
                            <a:srgbClr val="33CC33"/>
                          </a:solidFill>
                          <a:effectLst>
                            <a:outerShdw blurRad="38100" dist="38100" dir="2700000" algn="tl">
                              <a:srgbClr val="000000"/>
                            </a:outerShdw>
                          </a:effectLst>
                          <a:latin typeface="Arial" pitchFamily="34" charset="0"/>
                        </a:rPr>
                        <a:t>Основные понятия</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Интерференция</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Интерференционная картина</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Когерентность волн</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Монохроматическая волна</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4870" name="Rectangle 6"/>
          <p:cNvSpPr>
            <a:spLocks noChangeArrowheads="1"/>
          </p:cNvSpPr>
          <p:nvPr/>
        </p:nvSpPr>
        <p:spPr bwMode="auto">
          <a:xfrm>
            <a:off x="-4603750" y="-5846763"/>
            <a:ext cx="9144000" cy="0"/>
          </a:xfrm>
          <a:prstGeom prst="rect">
            <a:avLst/>
          </a:prstGeom>
          <a:noFill/>
          <a:ln w="9525">
            <a:noFill/>
            <a:miter lim="800000"/>
            <a:headEnd/>
            <a:tailEnd/>
          </a:ln>
          <a:effectLst/>
        </p:spPr>
        <p:txBody>
          <a:bodyPr anchor="ctr">
            <a:spAutoFit/>
          </a:bodyPr>
          <a:lstStyle/>
          <a:p>
            <a:endParaRPr lang="ru-RU"/>
          </a:p>
        </p:txBody>
      </p:sp>
      <p:sp>
        <p:nvSpPr>
          <p:cNvPr id="804874" name="Rectangle 10"/>
          <p:cNvSpPr>
            <a:spLocks noChangeArrowheads="1"/>
          </p:cNvSpPr>
          <p:nvPr/>
        </p:nvSpPr>
        <p:spPr bwMode="auto">
          <a:xfrm>
            <a:off x="-4603750" y="-5846763"/>
            <a:ext cx="9144000" cy="0"/>
          </a:xfrm>
          <a:prstGeom prst="rect">
            <a:avLst/>
          </a:prstGeom>
          <a:noFill/>
          <a:ln w="9525">
            <a:noFill/>
            <a:miter lim="800000"/>
            <a:headEnd/>
            <a:tailEnd/>
          </a:ln>
          <a:effectLst/>
        </p:spPr>
        <p:txBody>
          <a:bodyPr anchor="ctr">
            <a:spAutoFit/>
          </a:bodyPr>
          <a:lstStyle/>
          <a:p>
            <a:endParaRPr lang="ru-RU" sz="1800"/>
          </a:p>
        </p:txBody>
      </p:sp>
      <p:graphicFrame>
        <p:nvGraphicFramePr>
          <p:cNvPr id="804884" name="Group 20"/>
          <p:cNvGraphicFramePr>
            <a:graphicFrameLocks noGrp="1"/>
          </p:cNvGraphicFramePr>
          <p:nvPr/>
        </p:nvGraphicFramePr>
        <p:xfrm>
          <a:off x="-4603750" y="-5846763"/>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804886" name="Rectangle 22"/>
          <p:cNvSpPr>
            <a:spLocks noChangeArrowheads="1"/>
          </p:cNvSpPr>
          <p:nvPr/>
        </p:nvSpPr>
        <p:spPr bwMode="auto">
          <a:xfrm>
            <a:off x="-4603750" y="-5329238"/>
            <a:ext cx="3259137" cy="1547813"/>
          </a:xfrm>
          <a:prstGeom prst="rect">
            <a:avLst/>
          </a:prstGeom>
          <a:noFill/>
          <a:ln w="9525">
            <a:noFill/>
            <a:miter lim="800000"/>
            <a:headEnd/>
            <a:tailEnd/>
          </a:ln>
          <a:effectLst/>
        </p:spPr>
        <p:txBody>
          <a:bodyPr wrap="none" tIns="133308" bIns="133308" anchor="ctr">
            <a:spAutoFit/>
          </a:bodyPr>
          <a:lstStyle/>
          <a:p>
            <a:r>
              <a:rPr lang="ru-RU" sz="1800"/>
              <a:t/>
            </a:r>
            <a:br>
              <a:rPr lang="ru-RU" sz="1800"/>
            </a:br>
            <a:endParaRPr lang="ru-RU" sz="1500" b="1">
              <a:solidFill>
                <a:srgbClr val="1D5117"/>
              </a:solidFill>
              <a:latin typeface="Verdana" pitchFamily="34" charset="0"/>
            </a:endParaRPr>
          </a:p>
          <a:p>
            <a:pPr eaLnBrk="0" hangingPunct="0"/>
            <a:r>
              <a:rPr lang="ru-RU" sz="1300" b="1">
                <a:solidFill>
                  <a:srgbClr val="1D5117"/>
                </a:solidFill>
                <a:latin typeface="Verdana" pitchFamily="34" charset="0"/>
              </a:rPr>
              <a:t>Глава 3. Оптика </a:t>
            </a:r>
          </a:p>
          <a:p>
            <a:pPr eaLnBrk="0" hangingPunct="0"/>
            <a:r>
              <a:rPr lang="ru-RU" sz="1200" b="1">
                <a:solidFill>
                  <a:srgbClr val="1D5117"/>
                </a:solidFill>
                <a:latin typeface="Verdana" pitchFamily="34" charset="0"/>
              </a:rPr>
              <a:t>  </a:t>
            </a:r>
            <a:r>
              <a:rPr lang="ru-RU" sz="2200" b="1">
                <a:solidFill>
                  <a:srgbClr val="1D5117"/>
                </a:solidFill>
                <a:latin typeface="Verdana" pitchFamily="34" charset="0"/>
              </a:rPr>
              <a:t> </a:t>
            </a:r>
            <a:r>
              <a:rPr lang="ru-RU" sz="1200" b="1">
                <a:solidFill>
                  <a:srgbClr val="1D5117"/>
                </a:solidFill>
                <a:latin typeface="Verdana" pitchFamily="34" charset="0"/>
              </a:rPr>
              <a:t>     Модель 3.9.  Кольца Ньютона</a:t>
            </a:r>
            <a:endParaRPr lang="ru-RU" sz="1100"/>
          </a:p>
          <a:p>
            <a:pPr eaLnBrk="0" hangingPunct="0"/>
            <a:r>
              <a:rPr lang="ru-RU" sz="1200" b="1">
                <a:solidFill>
                  <a:srgbClr val="1D5117"/>
                </a:solidFill>
                <a:latin typeface="Verdana" pitchFamily="34" charset="0"/>
              </a:rPr>
              <a:t>  </a:t>
            </a:r>
            <a:r>
              <a:rPr lang="ru-RU" sz="1600" b="1">
                <a:solidFill>
                  <a:srgbClr val="1D5117"/>
                </a:solidFill>
                <a:latin typeface="Verdana" pitchFamily="34" charset="0"/>
              </a:rPr>
              <a:t> </a:t>
            </a:r>
            <a:r>
              <a:rPr lang="ru-RU" sz="1200" b="1">
                <a:solidFill>
                  <a:srgbClr val="1D5117"/>
                </a:solidFill>
                <a:latin typeface="Verdana" pitchFamily="34" charset="0"/>
              </a:rPr>
              <a:t>    </a:t>
            </a:r>
          </a:p>
        </p:txBody>
      </p:sp>
      <p:graphicFrame>
        <p:nvGraphicFramePr>
          <p:cNvPr id="804902" name="Group 38"/>
          <p:cNvGraphicFramePr>
            <a:graphicFrameLocks noGrp="1"/>
          </p:cNvGraphicFramePr>
          <p:nvPr/>
        </p:nvGraphicFramePr>
        <p:xfrm>
          <a:off x="-4603750" y="-3781425"/>
          <a:ext cx="3571875" cy="518160"/>
        </p:xfrm>
        <a:graphic>
          <a:graphicData uri="http://schemas.openxmlformats.org/drawingml/2006/table">
            <a:tbl>
              <a:tblPr/>
              <a:tblGrid>
                <a:gridCol w="3571875"/>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804903" name="Rectangle 39"/>
          <p:cNvSpPr>
            <a:spLocks noChangeArrowheads="1"/>
          </p:cNvSpPr>
          <p:nvPr/>
        </p:nvSpPr>
        <p:spPr bwMode="auto">
          <a:xfrm>
            <a:off x="-4603750" y="-3263900"/>
            <a:ext cx="18205450" cy="1190625"/>
          </a:xfrm>
          <a:prstGeom prst="rect">
            <a:avLst/>
          </a:prstGeom>
          <a:noFill/>
          <a:ln w="9525">
            <a:noFill/>
            <a:miter lim="800000"/>
            <a:headEnd/>
            <a:tailEnd/>
          </a:ln>
          <a:effectLst/>
        </p:spPr>
        <p:txBody>
          <a:bodyPr wrap="none" anchor="ctr">
            <a:spAutoFit/>
          </a:bodyPr>
          <a:lstStyle/>
          <a:p>
            <a:pPr algn="just"/>
            <a:r>
              <a:rPr lang="ru-RU" sz="1800"/>
              <a:t>Интерференционная картина, возникающая при отражении света от двух поверхностей воздушного зазора между плоской стеклянной пластинкой и наложенной на нее плоско-выпуклой линзой большого радиуса кривизны, называется </a:t>
            </a:r>
            <a:r>
              <a:rPr lang="ru-RU" sz="1800" b="1"/>
              <a:t>кольцами Ньютона</a:t>
            </a:r>
            <a:r>
              <a:rPr lang="ru-RU" sz="1800"/>
              <a:t>. Радиусы колец Ньютона зависят от длины волны λ падающего света и радиуса кривизны </a:t>
            </a:r>
            <a:r>
              <a:rPr lang="ru-RU" sz="1800" i="1"/>
              <a:t>R</a:t>
            </a:r>
            <a:r>
              <a:rPr lang="ru-RU" sz="1800"/>
              <a:t> выпуклой поверхности линзы. В центре картины всегда наблюдается темное пятно. Радиус </a:t>
            </a:r>
            <a:r>
              <a:rPr lang="ru-RU" sz="1800" i="1"/>
              <a:t>r</a:t>
            </a:r>
            <a:r>
              <a:rPr lang="ru-RU" sz="1800" baseline="-30000"/>
              <a:t>m</a:t>
            </a:r>
            <a:r>
              <a:rPr lang="ru-RU" sz="1800"/>
              <a:t> </a:t>
            </a:r>
            <a:r>
              <a:rPr lang="ru-RU" sz="1800" i="1"/>
              <a:t>m</a:t>
            </a:r>
            <a:r>
              <a:rPr lang="ru-RU" sz="1800"/>
              <a:t>-го темного кольца равен </a:t>
            </a:r>
            <a:br>
              <a:rPr lang="ru-RU" sz="1800"/>
            </a:br>
            <a:endParaRPr lang="ru-RU" sz="1800"/>
          </a:p>
        </p:txBody>
      </p:sp>
      <p:graphicFrame>
        <p:nvGraphicFramePr>
          <p:cNvPr id="804918" name="Group 54"/>
          <p:cNvGraphicFramePr>
            <a:graphicFrameLocks noGrp="1"/>
          </p:cNvGraphicFramePr>
          <p:nvPr/>
        </p:nvGraphicFramePr>
        <p:xfrm>
          <a:off x="-4603750" y="-2028825"/>
          <a:ext cx="624840" cy="12405360"/>
        </p:xfrm>
        <a:graphic>
          <a:graphicData uri="http://schemas.openxmlformats.org/drawingml/2006/table">
            <a:tbl>
              <a:tblPr/>
              <a:tblGrid>
                <a:gridCol w="208280"/>
                <a:gridCol w="208280"/>
                <a:gridCol w="208280"/>
              </a:tblGrid>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804919" name="Rectangle 55"/>
          <p:cNvSpPr>
            <a:spLocks noChangeArrowheads="1"/>
          </p:cNvSpPr>
          <p:nvPr/>
        </p:nvSpPr>
        <p:spPr bwMode="auto">
          <a:xfrm>
            <a:off x="-4603750" y="10355263"/>
            <a:ext cx="18353088" cy="2349500"/>
          </a:xfrm>
          <a:prstGeom prst="rect">
            <a:avLst/>
          </a:prstGeom>
          <a:noFill/>
          <a:ln w="9525">
            <a:noFill/>
            <a:miter lim="800000"/>
            <a:headEnd/>
            <a:tailEnd/>
          </a:ln>
          <a:effectLst/>
        </p:spPr>
        <p:txBody>
          <a:bodyPr wrap="none" anchor="ctr">
            <a:spAutoFit/>
          </a:bodyPr>
          <a:lstStyle/>
          <a:p>
            <a:r>
              <a:rPr lang="ru-RU" sz="1800"/>
              <a:t>где </a:t>
            </a:r>
            <a:r>
              <a:rPr lang="ru-RU" sz="1800" i="1"/>
              <a:t>r</a:t>
            </a:r>
            <a:r>
              <a:rPr lang="ru-RU" sz="1800" baseline="-30000"/>
              <a:t>1</a:t>
            </a:r>
            <a:r>
              <a:rPr lang="ru-RU" sz="1800"/>
              <a:t> – радиус первого темного кольца. Измеряя на опыте радиусы темных колец можно определить радиус кривизны </a:t>
            </a:r>
            <a:r>
              <a:rPr lang="ru-RU" sz="1800" i="1"/>
              <a:t>R</a:t>
            </a:r>
            <a:r>
              <a:rPr lang="ru-RU" sz="1800"/>
              <a:t> поверхности линзы по известному значению длины волны λ.</a:t>
            </a:r>
          </a:p>
          <a:p>
            <a:pPr eaLnBrk="0" hangingPunct="0"/>
            <a:r>
              <a:rPr lang="ru-RU" sz="1800"/>
              <a:t>Компьютерный эксперимент является аналогом интерференционного опята Ньютона. Можно изменять длину волны λ света и радиус кривизны </a:t>
            </a:r>
            <a:r>
              <a:rPr lang="ru-RU" sz="1800" i="1"/>
              <a:t>R</a:t>
            </a:r>
            <a:r>
              <a:rPr lang="ru-RU" sz="1800"/>
              <a:t> поверхности линзы. На экране возникает в увеличенном масштабе картина колец Ньютона и высвечивается значение радиуса </a:t>
            </a:r>
            <a:r>
              <a:rPr lang="ru-RU" sz="1800" i="1"/>
              <a:t>r</a:t>
            </a:r>
            <a:r>
              <a:rPr lang="ru-RU" sz="1800" baseline="-30000"/>
              <a:t>1</a:t>
            </a:r>
            <a:r>
              <a:rPr lang="ru-RU" sz="1800"/>
              <a:t> первого темного кольца.</a:t>
            </a:r>
          </a:p>
          <a:p>
            <a:pPr eaLnBrk="0" hangingPunct="0"/>
            <a:r>
              <a:rPr lang="ru-RU" sz="1800"/>
              <a:t/>
            </a:r>
            <a:br>
              <a:rPr lang="ru-RU" sz="1800"/>
            </a:br>
            <a:r>
              <a:rPr lang="ru-RU" sz="1800"/>
              <a:t>  </a:t>
            </a:r>
            <a:r>
              <a:rPr lang="ru-RU" sz="2200"/>
              <a:t> </a:t>
            </a:r>
            <a:r>
              <a:rPr lang="ru-RU" sz="1800"/>
              <a:t>    </a:t>
            </a:r>
            <a:br>
              <a:rPr lang="ru-RU" sz="1800"/>
            </a:br>
            <a:endParaRPr lang="ru-RU" sz="1800"/>
          </a:p>
          <a:p>
            <a:pPr eaLnBrk="0" hangingPunct="0"/>
            <a:r>
              <a:rPr lang="ru-RU" sz="1800"/>
              <a:t>  </a:t>
            </a:r>
            <a:r>
              <a:rPr lang="ru-RU" sz="1600"/>
              <a:t> </a:t>
            </a:r>
            <a:r>
              <a:rPr lang="ru-RU" sz="1800"/>
              <a:t>     </a:t>
            </a:r>
            <a:r>
              <a:rPr lang="ru-RU" sz="1600"/>
              <a:t> </a:t>
            </a:r>
            <a:r>
              <a:rPr lang="ru-RU" sz="1800"/>
              <a:t>     </a:t>
            </a:r>
            <a:r>
              <a:rPr lang="ru-RU" sz="1600"/>
              <a:t> </a:t>
            </a:r>
            <a:r>
              <a:rPr lang="ru-RU" sz="1800"/>
              <a:t>    </a:t>
            </a:r>
          </a:p>
        </p:txBody>
      </p:sp>
      <p:pic>
        <p:nvPicPr>
          <p:cNvPr id="804888" name="Picture 24" descr="Модель"/>
          <p:cNvPicPr>
            <a:picLocks noChangeAspect="1" noChangeArrowheads="1"/>
          </p:cNvPicPr>
          <p:nvPr/>
        </p:nvPicPr>
        <p:blipFill>
          <a:blip r:embed="rId12" cstate="print"/>
          <a:srcRect/>
          <a:stretch>
            <a:fillRect/>
          </a:stretch>
        </p:blipFill>
        <p:spPr bwMode="auto">
          <a:xfrm>
            <a:off x="-4459288" y="-4494213"/>
            <a:ext cx="361950" cy="361950"/>
          </a:xfrm>
          <a:prstGeom prst="rect">
            <a:avLst/>
          </a:prstGeom>
          <a:noFill/>
        </p:spPr>
      </p:pic>
      <p:pic>
        <p:nvPicPr>
          <p:cNvPr id="804890" name="Picture 26" descr="Увеличить модель"/>
          <p:cNvPicPr>
            <a:picLocks noChangeAspect="1" noChangeArrowheads="1"/>
          </p:cNvPicPr>
          <p:nvPr/>
        </p:nvPicPr>
        <p:blipFill>
          <a:blip r:embed="rId13" cstate="print"/>
          <a:srcRect/>
          <a:stretch>
            <a:fillRect/>
          </a:stretch>
        </p:blipFill>
        <p:spPr bwMode="auto">
          <a:xfrm>
            <a:off x="-4459288" y="-4159250"/>
            <a:ext cx="257175" cy="257175"/>
          </a:xfrm>
          <a:prstGeom prst="rect">
            <a:avLst/>
          </a:prstGeom>
          <a:noFill/>
        </p:spPr>
      </p:pic>
      <p:pic>
        <p:nvPicPr>
          <p:cNvPr id="804906" name="Picture 42" descr="63166759663167-1"/>
          <p:cNvPicPr>
            <a:picLocks noChangeAspect="1" noChangeArrowheads="1"/>
          </p:cNvPicPr>
          <p:nvPr/>
        </p:nvPicPr>
        <p:blipFill>
          <a:blip r:embed="rId14" cstate="print"/>
          <a:srcRect/>
          <a:stretch>
            <a:fillRect/>
          </a:stretch>
        </p:blipFill>
        <p:spPr bwMode="auto">
          <a:xfrm>
            <a:off x="-4330700" y="-1800225"/>
            <a:ext cx="1238250" cy="257175"/>
          </a:xfrm>
          <a:prstGeom prst="rect">
            <a:avLst/>
          </a:prstGeom>
          <a:noFill/>
        </p:spPr>
      </p:pic>
      <p:pic>
        <p:nvPicPr>
          <p:cNvPr id="804920" name="Picture 56" descr="Назад"/>
          <p:cNvPicPr>
            <a:picLocks noChangeAspect="1" noChangeArrowheads="1"/>
          </p:cNvPicPr>
          <p:nvPr/>
        </p:nvPicPr>
        <p:blipFill>
          <a:blip r:embed="rId15" cstate="print"/>
          <a:srcRect/>
          <a:stretch>
            <a:fillRect/>
          </a:stretch>
        </p:blipFill>
        <p:spPr bwMode="auto">
          <a:xfrm>
            <a:off x="-4448175" y="11774488"/>
            <a:ext cx="361950" cy="361950"/>
          </a:xfrm>
          <a:prstGeom prst="rect">
            <a:avLst/>
          </a:prstGeom>
          <a:noFill/>
        </p:spPr>
      </p:pic>
      <p:pic>
        <p:nvPicPr>
          <p:cNvPr id="804921" name="Picture 57" descr="Включить/Выключить фоновую музыку"/>
          <p:cNvPicPr>
            <a:picLocks noChangeAspect="1" noChangeArrowheads="1"/>
          </p:cNvPicPr>
          <p:nvPr/>
        </p:nvPicPr>
        <p:blipFill>
          <a:blip r:embed="rId16" cstate="print"/>
          <a:srcRect/>
          <a:stretch>
            <a:fillRect/>
          </a:stretch>
        </p:blipFill>
        <p:spPr bwMode="auto">
          <a:xfrm>
            <a:off x="-4448175" y="12384088"/>
            <a:ext cx="257175" cy="257175"/>
          </a:xfrm>
          <a:prstGeom prst="rect">
            <a:avLst/>
          </a:prstGeom>
          <a:noFill/>
        </p:spPr>
      </p:pic>
      <p:pic>
        <p:nvPicPr>
          <p:cNvPr id="804922" name="Picture 58" descr="Включить/Выключить звуки событий"/>
          <p:cNvPicPr>
            <a:picLocks noChangeAspect="1" noChangeArrowheads="1"/>
          </p:cNvPicPr>
          <p:nvPr/>
        </p:nvPicPr>
        <p:blipFill>
          <a:blip r:embed="rId17" cstate="print"/>
          <a:srcRect/>
          <a:stretch>
            <a:fillRect/>
          </a:stretch>
        </p:blipFill>
        <p:spPr bwMode="auto">
          <a:xfrm>
            <a:off x="-4073525" y="12384088"/>
            <a:ext cx="257175" cy="257175"/>
          </a:xfrm>
          <a:prstGeom prst="rect">
            <a:avLst/>
          </a:prstGeom>
          <a:noFill/>
        </p:spPr>
      </p:pic>
      <p:pic>
        <p:nvPicPr>
          <p:cNvPr id="804923" name="Picture 59" descr="Включить/Выключить голос"/>
          <p:cNvPicPr>
            <a:picLocks noChangeAspect="1" noChangeArrowheads="1"/>
          </p:cNvPicPr>
          <p:nvPr/>
        </p:nvPicPr>
        <p:blipFill>
          <a:blip r:embed="rId18" cstate="print"/>
          <a:srcRect/>
          <a:stretch>
            <a:fillRect/>
          </a:stretch>
        </p:blipFill>
        <p:spPr bwMode="auto">
          <a:xfrm>
            <a:off x="-3698875" y="12384088"/>
            <a:ext cx="257175" cy="257175"/>
          </a:xfrm>
          <a:prstGeom prst="rect">
            <a:avLst/>
          </a:prstGeom>
          <a:noFill/>
        </p:spPr>
      </p:pic>
      <p:sp>
        <p:nvSpPr>
          <p:cNvPr id="804926" name="Rectangle 62"/>
          <p:cNvSpPr>
            <a:spLocks noChangeArrowheads="1"/>
          </p:cNvSpPr>
          <p:nvPr/>
        </p:nvSpPr>
        <p:spPr bwMode="auto">
          <a:xfrm>
            <a:off x="-4603750" y="-5846763"/>
            <a:ext cx="9144000" cy="0"/>
          </a:xfrm>
          <a:prstGeom prst="rect">
            <a:avLst/>
          </a:prstGeom>
          <a:noFill/>
          <a:ln w="9525">
            <a:noFill/>
            <a:miter lim="800000"/>
            <a:headEnd/>
            <a:tailEnd/>
          </a:ln>
          <a:effectLst/>
        </p:spPr>
        <p:txBody>
          <a:bodyPr anchor="ctr">
            <a:spAutoFit/>
          </a:bodyPr>
          <a:lstStyle/>
          <a:p>
            <a:endParaRPr lang="ru-RU"/>
          </a:p>
        </p:txBody>
      </p:sp>
      <p:sp>
        <p:nvSpPr>
          <p:cNvPr id="804930" name="Rectangle 66"/>
          <p:cNvSpPr>
            <a:spLocks noChangeArrowheads="1"/>
          </p:cNvSpPr>
          <p:nvPr/>
        </p:nvSpPr>
        <p:spPr bwMode="auto">
          <a:xfrm>
            <a:off x="-4603750" y="-6029325"/>
            <a:ext cx="9144000" cy="366712"/>
          </a:xfrm>
          <a:prstGeom prst="rect">
            <a:avLst/>
          </a:prstGeom>
          <a:noFill/>
          <a:ln w="9525">
            <a:noFill/>
            <a:miter lim="800000"/>
            <a:headEnd/>
            <a:tailEnd/>
          </a:ln>
          <a:effectLst/>
        </p:spPr>
        <p:txBody>
          <a:bodyPr anchor="ctr">
            <a:spAutoFit/>
          </a:bodyPr>
          <a:lstStyle/>
          <a:p>
            <a:endParaRPr lang="ru-RU" sz="1800"/>
          </a:p>
        </p:txBody>
      </p:sp>
      <p:graphicFrame>
        <p:nvGraphicFramePr>
          <p:cNvPr id="804940" name="Group 76"/>
          <p:cNvGraphicFramePr>
            <a:graphicFrameLocks noGrp="1"/>
          </p:cNvGraphicFramePr>
          <p:nvPr/>
        </p:nvGraphicFramePr>
        <p:xfrm>
          <a:off x="-4603750" y="-5846763"/>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804942" name="Rectangle 78"/>
          <p:cNvSpPr>
            <a:spLocks noChangeArrowheads="1"/>
          </p:cNvSpPr>
          <p:nvPr/>
        </p:nvSpPr>
        <p:spPr bwMode="auto">
          <a:xfrm>
            <a:off x="-4603750" y="-5329238"/>
            <a:ext cx="3259137" cy="1547813"/>
          </a:xfrm>
          <a:prstGeom prst="rect">
            <a:avLst/>
          </a:prstGeom>
          <a:noFill/>
          <a:ln w="9525">
            <a:noFill/>
            <a:miter lim="800000"/>
            <a:headEnd/>
            <a:tailEnd/>
          </a:ln>
          <a:effectLst/>
        </p:spPr>
        <p:txBody>
          <a:bodyPr wrap="none" tIns="133308" bIns="133308" anchor="ctr">
            <a:spAutoFit/>
          </a:bodyPr>
          <a:lstStyle/>
          <a:p>
            <a:r>
              <a:rPr lang="ru-RU" sz="1800"/>
              <a:t/>
            </a:r>
            <a:br>
              <a:rPr lang="ru-RU" sz="1800"/>
            </a:br>
            <a:endParaRPr lang="ru-RU" sz="1500" b="1">
              <a:solidFill>
                <a:srgbClr val="1D5117"/>
              </a:solidFill>
              <a:latin typeface="Verdana" pitchFamily="34" charset="0"/>
            </a:endParaRPr>
          </a:p>
          <a:p>
            <a:pPr eaLnBrk="0" hangingPunct="0"/>
            <a:r>
              <a:rPr lang="ru-RU" sz="1300" b="1">
                <a:solidFill>
                  <a:srgbClr val="1D5117"/>
                </a:solidFill>
                <a:latin typeface="Verdana" pitchFamily="34" charset="0"/>
              </a:rPr>
              <a:t>Глава 3. Оптика </a:t>
            </a:r>
          </a:p>
          <a:p>
            <a:pPr eaLnBrk="0" hangingPunct="0"/>
            <a:r>
              <a:rPr lang="ru-RU" sz="1200" b="1">
                <a:solidFill>
                  <a:srgbClr val="1D5117"/>
                </a:solidFill>
                <a:latin typeface="Verdana" pitchFamily="34" charset="0"/>
              </a:rPr>
              <a:t>  </a:t>
            </a:r>
            <a:r>
              <a:rPr lang="ru-RU" sz="2200" b="1">
                <a:solidFill>
                  <a:srgbClr val="1D5117"/>
                </a:solidFill>
                <a:latin typeface="Verdana" pitchFamily="34" charset="0"/>
              </a:rPr>
              <a:t> </a:t>
            </a:r>
            <a:r>
              <a:rPr lang="ru-RU" sz="1200" b="1">
                <a:solidFill>
                  <a:srgbClr val="1D5117"/>
                </a:solidFill>
                <a:latin typeface="Verdana" pitchFamily="34" charset="0"/>
              </a:rPr>
              <a:t>     Модель 3.9.  Кольца Ньютона</a:t>
            </a:r>
            <a:endParaRPr lang="ru-RU" sz="1100"/>
          </a:p>
          <a:p>
            <a:pPr eaLnBrk="0" hangingPunct="0"/>
            <a:r>
              <a:rPr lang="ru-RU" sz="1200" b="1">
                <a:solidFill>
                  <a:srgbClr val="1D5117"/>
                </a:solidFill>
                <a:latin typeface="Verdana" pitchFamily="34" charset="0"/>
              </a:rPr>
              <a:t>  </a:t>
            </a:r>
            <a:r>
              <a:rPr lang="ru-RU" sz="1600" b="1">
                <a:solidFill>
                  <a:srgbClr val="1D5117"/>
                </a:solidFill>
                <a:latin typeface="Verdana" pitchFamily="34" charset="0"/>
              </a:rPr>
              <a:t> </a:t>
            </a:r>
            <a:r>
              <a:rPr lang="ru-RU" sz="1200" b="1">
                <a:solidFill>
                  <a:srgbClr val="1D5117"/>
                </a:solidFill>
                <a:latin typeface="Verdana" pitchFamily="34" charset="0"/>
              </a:rPr>
              <a:t>    </a:t>
            </a:r>
          </a:p>
        </p:txBody>
      </p:sp>
      <p:graphicFrame>
        <p:nvGraphicFramePr>
          <p:cNvPr id="804958" name="Group 94"/>
          <p:cNvGraphicFramePr>
            <a:graphicFrameLocks noGrp="1"/>
          </p:cNvGraphicFramePr>
          <p:nvPr/>
        </p:nvGraphicFramePr>
        <p:xfrm>
          <a:off x="-4603750" y="-3781425"/>
          <a:ext cx="3571875" cy="518160"/>
        </p:xfrm>
        <a:graphic>
          <a:graphicData uri="http://schemas.openxmlformats.org/drawingml/2006/table">
            <a:tbl>
              <a:tblPr/>
              <a:tblGrid>
                <a:gridCol w="3571875"/>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804959" name="Rectangle 95"/>
          <p:cNvSpPr>
            <a:spLocks noChangeArrowheads="1"/>
          </p:cNvSpPr>
          <p:nvPr/>
        </p:nvSpPr>
        <p:spPr bwMode="auto">
          <a:xfrm>
            <a:off x="-4603750" y="-3263900"/>
            <a:ext cx="18205450" cy="1190625"/>
          </a:xfrm>
          <a:prstGeom prst="rect">
            <a:avLst/>
          </a:prstGeom>
          <a:noFill/>
          <a:ln w="9525">
            <a:noFill/>
            <a:miter lim="800000"/>
            <a:headEnd/>
            <a:tailEnd/>
          </a:ln>
          <a:effectLst/>
        </p:spPr>
        <p:txBody>
          <a:bodyPr wrap="none" anchor="ctr">
            <a:spAutoFit/>
          </a:bodyPr>
          <a:lstStyle/>
          <a:p>
            <a:pPr algn="just"/>
            <a:r>
              <a:rPr lang="ru-RU" sz="1800"/>
              <a:t>Интерференционная картина, возникающая при отражении света от двух поверхностей воздушного зазора между плоской стеклянной пластинкой и наложенной на нее плоско-выпуклой линзой большого радиуса кривизны, называется </a:t>
            </a:r>
            <a:r>
              <a:rPr lang="ru-RU" sz="1800" b="1"/>
              <a:t>кольцами Ньютона</a:t>
            </a:r>
            <a:r>
              <a:rPr lang="ru-RU" sz="1800"/>
              <a:t>. Радиусы колец Ньютона зависят от длины волны λ падающего света и радиуса кривизны </a:t>
            </a:r>
            <a:r>
              <a:rPr lang="ru-RU" sz="1800" i="1"/>
              <a:t>R</a:t>
            </a:r>
            <a:r>
              <a:rPr lang="ru-RU" sz="1800"/>
              <a:t> выпуклой поверхности линзы. В центре картины всегда наблюдается темное пятно. Радиус </a:t>
            </a:r>
            <a:r>
              <a:rPr lang="ru-RU" sz="1800" i="1"/>
              <a:t>r</a:t>
            </a:r>
            <a:r>
              <a:rPr lang="ru-RU" sz="1800" baseline="-30000"/>
              <a:t>m</a:t>
            </a:r>
            <a:r>
              <a:rPr lang="ru-RU" sz="1800"/>
              <a:t> </a:t>
            </a:r>
            <a:r>
              <a:rPr lang="ru-RU" sz="1800" i="1"/>
              <a:t>m</a:t>
            </a:r>
            <a:r>
              <a:rPr lang="ru-RU" sz="1800"/>
              <a:t>-го темного кольца равен </a:t>
            </a:r>
            <a:br>
              <a:rPr lang="ru-RU" sz="1800"/>
            </a:br>
            <a:endParaRPr lang="ru-RU" sz="1800"/>
          </a:p>
        </p:txBody>
      </p:sp>
      <p:graphicFrame>
        <p:nvGraphicFramePr>
          <p:cNvPr id="804974" name="Group 110"/>
          <p:cNvGraphicFramePr>
            <a:graphicFrameLocks noGrp="1"/>
          </p:cNvGraphicFramePr>
          <p:nvPr/>
        </p:nvGraphicFramePr>
        <p:xfrm>
          <a:off x="-4603750" y="-2028825"/>
          <a:ext cx="624840" cy="12405360"/>
        </p:xfrm>
        <a:graphic>
          <a:graphicData uri="http://schemas.openxmlformats.org/drawingml/2006/table">
            <a:tbl>
              <a:tblPr/>
              <a:tblGrid>
                <a:gridCol w="208280"/>
                <a:gridCol w="208280"/>
                <a:gridCol w="208280"/>
              </a:tblGrid>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804975" name="Rectangle 111"/>
          <p:cNvSpPr>
            <a:spLocks noChangeArrowheads="1"/>
          </p:cNvSpPr>
          <p:nvPr/>
        </p:nvSpPr>
        <p:spPr bwMode="auto">
          <a:xfrm>
            <a:off x="-4603750" y="10355263"/>
            <a:ext cx="18353088" cy="2349500"/>
          </a:xfrm>
          <a:prstGeom prst="rect">
            <a:avLst/>
          </a:prstGeom>
          <a:noFill/>
          <a:ln w="9525">
            <a:noFill/>
            <a:miter lim="800000"/>
            <a:headEnd/>
            <a:tailEnd/>
          </a:ln>
          <a:effectLst/>
        </p:spPr>
        <p:txBody>
          <a:bodyPr wrap="none" anchor="ctr">
            <a:spAutoFit/>
          </a:bodyPr>
          <a:lstStyle/>
          <a:p>
            <a:r>
              <a:rPr lang="ru-RU" sz="1800"/>
              <a:t>где </a:t>
            </a:r>
            <a:r>
              <a:rPr lang="ru-RU" sz="1800" i="1"/>
              <a:t>r</a:t>
            </a:r>
            <a:r>
              <a:rPr lang="ru-RU" sz="1800" baseline="-30000"/>
              <a:t>1</a:t>
            </a:r>
            <a:r>
              <a:rPr lang="ru-RU" sz="1800"/>
              <a:t> – радиус первого темного кольца. Измеряя на опыте радиусы темных колец можно определить радиус кривизны </a:t>
            </a:r>
            <a:r>
              <a:rPr lang="ru-RU" sz="1800" i="1"/>
              <a:t>R</a:t>
            </a:r>
            <a:r>
              <a:rPr lang="ru-RU" sz="1800"/>
              <a:t> поверхности линзы по известному значению длины волны λ.</a:t>
            </a:r>
          </a:p>
          <a:p>
            <a:pPr eaLnBrk="0" hangingPunct="0"/>
            <a:r>
              <a:rPr lang="ru-RU" sz="1800"/>
              <a:t>Компьютерный эксперимент является аналогом интерференционного опята Ньютона. Можно изменять длину волны λ света и радиус кривизны </a:t>
            </a:r>
            <a:r>
              <a:rPr lang="ru-RU" sz="1800" i="1"/>
              <a:t>R</a:t>
            </a:r>
            <a:r>
              <a:rPr lang="ru-RU" sz="1800"/>
              <a:t> поверхности линзы. На экране возникает в увеличенном масштабе картина колец Ньютона и высвечивается значение радиуса </a:t>
            </a:r>
            <a:r>
              <a:rPr lang="ru-RU" sz="1800" i="1"/>
              <a:t>r</a:t>
            </a:r>
            <a:r>
              <a:rPr lang="ru-RU" sz="1800" baseline="-30000"/>
              <a:t>1</a:t>
            </a:r>
            <a:r>
              <a:rPr lang="ru-RU" sz="1800"/>
              <a:t> первого темного кольца.</a:t>
            </a:r>
          </a:p>
          <a:p>
            <a:pPr eaLnBrk="0" hangingPunct="0"/>
            <a:r>
              <a:rPr lang="ru-RU" sz="1800"/>
              <a:t/>
            </a:r>
            <a:br>
              <a:rPr lang="ru-RU" sz="1800"/>
            </a:br>
            <a:r>
              <a:rPr lang="ru-RU" sz="1800"/>
              <a:t>  </a:t>
            </a:r>
            <a:r>
              <a:rPr lang="ru-RU" sz="2200"/>
              <a:t> </a:t>
            </a:r>
            <a:r>
              <a:rPr lang="ru-RU" sz="1800"/>
              <a:t>    </a:t>
            </a:r>
            <a:br>
              <a:rPr lang="ru-RU" sz="1800"/>
            </a:br>
            <a:endParaRPr lang="ru-RU" sz="1800"/>
          </a:p>
          <a:p>
            <a:pPr eaLnBrk="0" hangingPunct="0"/>
            <a:r>
              <a:rPr lang="ru-RU" sz="1800"/>
              <a:t>  </a:t>
            </a:r>
            <a:r>
              <a:rPr lang="ru-RU" sz="1600"/>
              <a:t> </a:t>
            </a:r>
            <a:r>
              <a:rPr lang="ru-RU" sz="1800"/>
              <a:t>     </a:t>
            </a:r>
            <a:r>
              <a:rPr lang="ru-RU" sz="1600"/>
              <a:t> </a:t>
            </a:r>
            <a:r>
              <a:rPr lang="ru-RU" sz="1800"/>
              <a:t>     </a:t>
            </a:r>
            <a:r>
              <a:rPr lang="ru-RU" sz="1600"/>
              <a:t> </a:t>
            </a:r>
            <a:r>
              <a:rPr lang="ru-RU" sz="1800"/>
              <a:t>    </a:t>
            </a:r>
          </a:p>
        </p:txBody>
      </p:sp>
      <p:pic>
        <p:nvPicPr>
          <p:cNvPr id="804944" name="Picture 80" descr="Модель"/>
          <p:cNvPicPr>
            <a:picLocks noChangeAspect="1" noChangeArrowheads="1"/>
          </p:cNvPicPr>
          <p:nvPr/>
        </p:nvPicPr>
        <p:blipFill>
          <a:blip r:embed="rId12" cstate="print"/>
          <a:srcRect/>
          <a:stretch>
            <a:fillRect/>
          </a:stretch>
        </p:blipFill>
        <p:spPr bwMode="auto">
          <a:xfrm>
            <a:off x="-4459288" y="-4494213"/>
            <a:ext cx="361950" cy="361950"/>
          </a:xfrm>
          <a:prstGeom prst="rect">
            <a:avLst/>
          </a:prstGeom>
          <a:noFill/>
        </p:spPr>
      </p:pic>
      <p:pic>
        <p:nvPicPr>
          <p:cNvPr id="804946" name="Picture 82" descr="Увеличить модель"/>
          <p:cNvPicPr>
            <a:picLocks noChangeAspect="1" noChangeArrowheads="1"/>
          </p:cNvPicPr>
          <p:nvPr/>
        </p:nvPicPr>
        <p:blipFill>
          <a:blip r:embed="rId13" cstate="print"/>
          <a:srcRect/>
          <a:stretch>
            <a:fillRect/>
          </a:stretch>
        </p:blipFill>
        <p:spPr bwMode="auto">
          <a:xfrm>
            <a:off x="-4459288" y="-4159250"/>
            <a:ext cx="257175" cy="257175"/>
          </a:xfrm>
          <a:prstGeom prst="rect">
            <a:avLst/>
          </a:prstGeom>
          <a:noFill/>
        </p:spPr>
      </p:pic>
      <p:pic>
        <p:nvPicPr>
          <p:cNvPr id="804962" name="Picture 98" descr="63166759663167-1"/>
          <p:cNvPicPr>
            <a:picLocks noChangeAspect="1" noChangeArrowheads="1"/>
          </p:cNvPicPr>
          <p:nvPr/>
        </p:nvPicPr>
        <p:blipFill>
          <a:blip r:embed="rId14" cstate="print"/>
          <a:srcRect/>
          <a:stretch>
            <a:fillRect/>
          </a:stretch>
        </p:blipFill>
        <p:spPr bwMode="auto">
          <a:xfrm>
            <a:off x="-4330700" y="-1800225"/>
            <a:ext cx="1238250" cy="257175"/>
          </a:xfrm>
          <a:prstGeom prst="rect">
            <a:avLst/>
          </a:prstGeom>
          <a:noFill/>
        </p:spPr>
      </p:pic>
      <p:pic>
        <p:nvPicPr>
          <p:cNvPr id="804976" name="Picture 112" descr="Назад"/>
          <p:cNvPicPr>
            <a:picLocks noChangeAspect="1" noChangeArrowheads="1"/>
          </p:cNvPicPr>
          <p:nvPr/>
        </p:nvPicPr>
        <p:blipFill>
          <a:blip r:embed="rId15" cstate="print"/>
          <a:srcRect/>
          <a:stretch>
            <a:fillRect/>
          </a:stretch>
        </p:blipFill>
        <p:spPr bwMode="auto">
          <a:xfrm>
            <a:off x="-4448175" y="11774488"/>
            <a:ext cx="361950" cy="361950"/>
          </a:xfrm>
          <a:prstGeom prst="rect">
            <a:avLst/>
          </a:prstGeom>
          <a:noFill/>
        </p:spPr>
      </p:pic>
      <p:pic>
        <p:nvPicPr>
          <p:cNvPr id="804977" name="Picture 113" descr="Включить/Выключить фоновую музыку"/>
          <p:cNvPicPr>
            <a:picLocks noChangeAspect="1" noChangeArrowheads="1"/>
          </p:cNvPicPr>
          <p:nvPr/>
        </p:nvPicPr>
        <p:blipFill>
          <a:blip r:embed="rId16" cstate="print"/>
          <a:srcRect/>
          <a:stretch>
            <a:fillRect/>
          </a:stretch>
        </p:blipFill>
        <p:spPr bwMode="auto">
          <a:xfrm>
            <a:off x="-4448175" y="12384088"/>
            <a:ext cx="257175" cy="257175"/>
          </a:xfrm>
          <a:prstGeom prst="rect">
            <a:avLst/>
          </a:prstGeom>
          <a:noFill/>
        </p:spPr>
      </p:pic>
      <p:pic>
        <p:nvPicPr>
          <p:cNvPr id="804978" name="Picture 114" descr="Включить/Выключить звуки событий"/>
          <p:cNvPicPr>
            <a:picLocks noChangeAspect="1" noChangeArrowheads="1"/>
          </p:cNvPicPr>
          <p:nvPr/>
        </p:nvPicPr>
        <p:blipFill>
          <a:blip r:embed="rId17" cstate="print"/>
          <a:srcRect/>
          <a:stretch>
            <a:fillRect/>
          </a:stretch>
        </p:blipFill>
        <p:spPr bwMode="auto">
          <a:xfrm>
            <a:off x="-4073525" y="12384088"/>
            <a:ext cx="257175" cy="257175"/>
          </a:xfrm>
          <a:prstGeom prst="rect">
            <a:avLst/>
          </a:prstGeom>
          <a:noFill/>
        </p:spPr>
      </p:pic>
      <p:pic>
        <p:nvPicPr>
          <p:cNvPr id="804979" name="Picture 115" descr="Включить/Выключить голос"/>
          <p:cNvPicPr>
            <a:picLocks noChangeAspect="1" noChangeArrowheads="1"/>
          </p:cNvPicPr>
          <p:nvPr/>
        </p:nvPicPr>
        <p:blipFill>
          <a:blip r:embed="rId18" cstate="print"/>
          <a:srcRect/>
          <a:stretch>
            <a:fillRect/>
          </a:stretch>
        </p:blipFill>
        <p:spPr bwMode="auto">
          <a:xfrm>
            <a:off x="-3698875" y="12384088"/>
            <a:ext cx="257175" cy="257175"/>
          </a:xfrm>
          <a:prstGeom prst="rect">
            <a:avLst/>
          </a:prstGeom>
          <a:noFill/>
        </p:spPr>
      </p:pic>
      <p:sp>
        <p:nvSpPr>
          <p:cNvPr id="804982" name="Rectangle 118"/>
          <p:cNvSpPr>
            <a:spLocks noChangeArrowheads="1"/>
          </p:cNvSpPr>
          <p:nvPr/>
        </p:nvSpPr>
        <p:spPr bwMode="auto">
          <a:xfrm>
            <a:off x="-4603750" y="-5846763"/>
            <a:ext cx="9144000" cy="0"/>
          </a:xfrm>
          <a:prstGeom prst="rect">
            <a:avLst/>
          </a:prstGeom>
          <a:noFill/>
          <a:ln w="9525">
            <a:noFill/>
            <a:miter lim="800000"/>
            <a:headEnd/>
            <a:tailEnd/>
          </a:ln>
          <a:effectLst/>
        </p:spPr>
        <p:txBody>
          <a:bodyPr anchor="ctr">
            <a:spAutoFit/>
          </a:bodyPr>
          <a:lstStyle/>
          <a:p>
            <a:endParaRPr lang="ru-RU"/>
          </a:p>
        </p:txBody>
      </p:sp>
      <p:sp>
        <p:nvSpPr>
          <p:cNvPr id="804986" name="Rectangle 122"/>
          <p:cNvSpPr>
            <a:spLocks noChangeArrowheads="1"/>
          </p:cNvSpPr>
          <p:nvPr/>
        </p:nvSpPr>
        <p:spPr bwMode="auto">
          <a:xfrm>
            <a:off x="-4603750" y="-5846763"/>
            <a:ext cx="9144000" cy="0"/>
          </a:xfrm>
          <a:prstGeom prst="rect">
            <a:avLst/>
          </a:prstGeom>
          <a:noFill/>
          <a:ln w="9525">
            <a:noFill/>
            <a:miter lim="800000"/>
            <a:headEnd/>
            <a:tailEnd/>
          </a:ln>
          <a:effectLst/>
        </p:spPr>
        <p:txBody>
          <a:bodyPr anchor="ctr">
            <a:spAutoFit/>
          </a:bodyPr>
          <a:lstStyle/>
          <a:p>
            <a:endParaRPr lang="ru-RU" sz="1800"/>
          </a:p>
        </p:txBody>
      </p:sp>
      <p:graphicFrame>
        <p:nvGraphicFramePr>
          <p:cNvPr id="804996" name="Group 132"/>
          <p:cNvGraphicFramePr>
            <a:graphicFrameLocks noGrp="1"/>
          </p:cNvGraphicFramePr>
          <p:nvPr/>
        </p:nvGraphicFramePr>
        <p:xfrm>
          <a:off x="-4603750" y="-5846763"/>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804998" name="Rectangle 134"/>
          <p:cNvSpPr>
            <a:spLocks noChangeArrowheads="1"/>
          </p:cNvSpPr>
          <p:nvPr/>
        </p:nvSpPr>
        <p:spPr bwMode="auto">
          <a:xfrm>
            <a:off x="-4603750" y="-5329238"/>
            <a:ext cx="3259137" cy="1547813"/>
          </a:xfrm>
          <a:prstGeom prst="rect">
            <a:avLst/>
          </a:prstGeom>
          <a:noFill/>
          <a:ln w="9525">
            <a:noFill/>
            <a:miter lim="800000"/>
            <a:headEnd/>
            <a:tailEnd/>
          </a:ln>
          <a:effectLst/>
        </p:spPr>
        <p:txBody>
          <a:bodyPr wrap="none" tIns="133308" bIns="133308" anchor="ctr">
            <a:spAutoFit/>
          </a:bodyPr>
          <a:lstStyle/>
          <a:p>
            <a:r>
              <a:rPr lang="ru-RU" sz="1800"/>
              <a:t/>
            </a:r>
            <a:br>
              <a:rPr lang="ru-RU" sz="1800"/>
            </a:br>
            <a:endParaRPr lang="ru-RU" sz="1500" b="1">
              <a:solidFill>
                <a:srgbClr val="1D5117"/>
              </a:solidFill>
              <a:latin typeface="Verdana" pitchFamily="34" charset="0"/>
            </a:endParaRPr>
          </a:p>
          <a:p>
            <a:pPr eaLnBrk="0" hangingPunct="0"/>
            <a:r>
              <a:rPr lang="ru-RU" sz="1300" b="1">
                <a:solidFill>
                  <a:srgbClr val="1D5117"/>
                </a:solidFill>
                <a:latin typeface="Verdana" pitchFamily="34" charset="0"/>
              </a:rPr>
              <a:t>Глава 3. Оптика </a:t>
            </a:r>
          </a:p>
          <a:p>
            <a:pPr eaLnBrk="0" hangingPunct="0"/>
            <a:r>
              <a:rPr lang="ru-RU" sz="1200" b="1">
                <a:solidFill>
                  <a:srgbClr val="1D5117"/>
                </a:solidFill>
                <a:latin typeface="Verdana" pitchFamily="34" charset="0"/>
              </a:rPr>
              <a:t>  </a:t>
            </a:r>
            <a:r>
              <a:rPr lang="ru-RU" sz="2200" b="1">
                <a:solidFill>
                  <a:srgbClr val="1D5117"/>
                </a:solidFill>
                <a:latin typeface="Verdana" pitchFamily="34" charset="0"/>
              </a:rPr>
              <a:t> </a:t>
            </a:r>
            <a:r>
              <a:rPr lang="ru-RU" sz="1200" b="1">
                <a:solidFill>
                  <a:srgbClr val="1D5117"/>
                </a:solidFill>
                <a:latin typeface="Verdana" pitchFamily="34" charset="0"/>
              </a:rPr>
              <a:t>     Модель 3.9.  Кольца Ньютона</a:t>
            </a:r>
            <a:endParaRPr lang="ru-RU" sz="1100"/>
          </a:p>
          <a:p>
            <a:pPr eaLnBrk="0" hangingPunct="0"/>
            <a:r>
              <a:rPr lang="ru-RU" sz="1200" b="1">
                <a:solidFill>
                  <a:srgbClr val="1D5117"/>
                </a:solidFill>
                <a:latin typeface="Verdana" pitchFamily="34" charset="0"/>
              </a:rPr>
              <a:t>  </a:t>
            </a:r>
            <a:r>
              <a:rPr lang="ru-RU" sz="1600" b="1">
                <a:solidFill>
                  <a:srgbClr val="1D5117"/>
                </a:solidFill>
                <a:latin typeface="Verdana" pitchFamily="34" charset="0"/>
              </a:rPr>
              <a:t> </a:t>
            </a:r>
            <a:r>
              <a:rPr lang="ru-RU" sz="1200" b="1">
                <a:solidFill>
                  <a:srgbClr val="1D5117"/>
                </a:solidFill>
                <a:latin typeface="Verdana" pitchFamily="34" charset="0"/>
              </a:rPr>
              <a:t>    </a:t>
            </a:r>
          </a:p>
        </p:txBody>
      </p:sp>
      <p:graphicFrame>
        <p:nvGraphicFramePr>
          <p:cNvPr id="805014" name="Group 150"/>
          <p:cNvGraphicFramePr>
            <a:graphicFrameLocks noGrp="1"/>
          </p:cNvGraphicFramePr>
          <p:nvPr/>
        </p:nvGraphicFramePr>
        <p:xfrm>
          <a:off x="-4603750" y="-3781425"/>
          <a:ext cx="3571875" cy="518160"/>
        </p:xfrm>
        <a:graphic>
          <a:graphicData uri="http://schemas.openxmlformats.org/drawingml/2006/table">
            <a:tbl>
              <a:tblPr/>
              <a:tblGrid>
                <a:gridCol w="3571875"/>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805015" name="Rectangle 151"/>
          <p:cNvSpPr>
            <a:spLocks noChangeArrowheads="1"/>
          </p:cNvSpPr>
          <p:nvPr/>
        </p:nvSpPr>
        <p:spPr bwMode="auto">
          <a:xfrm>
            <a:off x="-4603750" y="-3263900"/>
            <a:ext cx="18205450" cy="1190625"/>
          </a:xfrm>
          <a:prstGeom prst="rect">
            <a:avLst/>
          </a:prstGeom>
          <a:noFill/>
          <a:ln w="9525">
            <a:noFill/>
            <a:miter lim="800000"/>
            <a:headEnd/>
            <a:tailEnd/>
          </a:ln>
          <a:effectLst/>
        </p:spPr>
        <p:txBody>
          <a:bodyPr wrap="none" anchor="ctr">
            <a:spAutoFit/>
          </a:bodyPr>
          <a:lstStyle/>
          <a:p>
            <a:pPr algn="just"/>
            <a:r>
              <a:rPr lang="ru-RU" sz="1800"/>
              <a:t>Интерференционная картина, возникающая при отражении света от двух поверхностей воздушного зазора между плоской стеклянной пластинкой и наложенной на нее плоско-выпуклой линзой большого радиуса кривизны, называется </a:t>
            </a:r>
            <a:r>
              <a:rPr lang="ru-RU" sz="1800" b="1"/>
              <a:t>кольцами Ньютона</a:t>
            </a:r>
            <a:r>
              <a:rPr lang="ru-RU" sz="1800"/>
              <a:t>. Радиусы колец Ньютона зависят от длины волны λ падающего света и радиуса кривизны </a:t>
            </a:r>
            <a:r>
              <a:rPr lang="ru-RU" sz="1800" i="1"/>
              <a:t>R</a:t>
            </a:r>
            <a:r>
              <a:rPr lang="ru-RU" sz="1800"/>
              <a:t> выпуклой поверхности линзы. В центре картины всегда наблюдается темное пятно. Радиус </a:t>
            </a:r>
            <a:r>
              <a:rPr lang="ru-RU" sz="1800" i="1"/>
              <a:t>r</a:t>
            </a:r>
            <a:r>
              <a:rPr lang="ru-RU" sz="1800" baseline="-30000"/>
              <a:t>m</a:t>
            </a:r>
            <a:r>
              <a:rPr lang="ru-RU" sz="1800"/>
              <a:t> </a:t>
            </a:r>
            <a:r>
              <a:rPr lang="ru-RU" sz="1800" i="1"/>
              <a:t>m</a:t>
            </a:r>
            <a:r>
              <a:rPr lang="ru-RU" sz="1800"/>
              <a:t>-го темного кольца равен </a:t>
            </a:r>
            <a:br>
              <a:rPr lang="ru-RU" sz="1800"/>
            </a:br>
            <a:endParaRPr lang="ru-RU" sz="1800"/>
          </a:p>
        </p:txBody>
      </p:sp>
      <p:graphicFrame>
        <p:nvGraphicFramePr>
          <p:cNvPr id="805030" name="Group 166"/>
          <p:cNvGraphicFramePr>
            <a:graphicFrameLocks noGrp="1"/>
          </p:cNvGraphicFramePr>
          <p:nvPr/>
        </p:nvGraphicFramePr>
        <p:xfrm>
          <a:off x="-4603750" y="-2028825"/>
          <a:ext cx="624840" cy="12405360"/>
        </p:xfrm>
        <a:graphic>
          <a:graphicData uri="http://schemas.openxmlformats.org/drawingml/2006/table">
            <a:tbl>
              <a:tblPr/>
              <a:tblGrid>
                <a:gridCol w="208280"/>
                <a:gridCol w="208280"/>
                <a:gridCol w="208280"/>
              </a:tblGrid>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805031" name="Rectangle 167"/>
          <p:cNvSpPr>
            <a:spLocks noChangeArrowheads="1"/>
          </p:cNvSpPr>
          <p:nvPr/>
        </p:nvSpPr>
        <p:spPr bwMode="auto">
          <a:xfrm>
            <a:off x="-4603750" y="10355263"/>
            <a:ext cx="18353088" cy="2349500"/>
          </a:xfrm>
          <a:prstGeom prst="rect">
            <a:avLst/>
          </a:prstGeom>
          <a:noFill/>
          <a:ln w="9525">
            <a:noFill/>
            <a:miter lim="800000"/>
            <a:headEnd/>
            <a:tailEnd/>
          </a:ln>
          <a:effectLst/>
        </p:spPr>
        <p:txBody>
          <a:bodyPr wrap="none" anchor="ctr">
            <a:spAutoFit/>
          </a:bodyPr>
          <a:lstStyle/>
          <a:p>
            <a:r>
              <a:rPr lang="ru-RU" sz="1800"/>
              <a:t>где </a:t>
            </a:r>
            <a:r>
              <a:rPr lang="ru-RU" sz="1800" i="1"/>
              <a:t>r</a:t>
            </a:r>
            <a:r>
              <a:rPr lang="ru-RU" sz="1800" baseline="-30000"/>
              <a:t>1</a:t>
            </a:r>
            <a:r>
              <a:rPr lang="ru-RU" sz="1800"/>
              <a:t> – радиус первого темного кольца. Измеряя на опыте радиусы темных колец можно определить радиус кривизны </a:t>
            </a:r>
            <a:r>
              <a:rPr lang="ru-RU" sz="1800" i="1"/>
              <a:t>R</a:t>
            </a:r>
            <a:r>
              <a:rPr lang="ru-RU" sz="1800"/>
              <a:t> поверхности линзы по известному значению длины волны λ.</a:t>
            </a:r>
          </a:p>
          <a:p>
            <a:pPr eaLnBrk="0" hangingPunct="0"/>
            <a:r>
              <a:rPr lang="ru-RU" sz="1800"/>
              <a:t>Компьютерный эксперимент является аналогом интерференционного опята Ньютона. Можно изменять длину волны λ света и радиус кривизны </a:t>
            </a:r>
            <a:r>
              <a:rPr lang="ru-RU" sz="1800" i="1"/>
              <a:t>R</a:t>
            </a:r>
            <a:r>
              <a:rPr lang="ru-RU" sz="1800"/>
              <a:t> поверхности линзы. На экране возникает в увеличенном масштабе картина колец Ньютона и высвечивается значение радиуса </a:t>
            </a:r>
            <a:r>
              <a:rPr lang="ru-RU" sz="1800" i="1"/>
              <a:t>r</a:t>
            </a:r>
            <a:r>
              <a:rPr lang="ru-RU" sz="1800" baseline="-30000"/>
              <a:t>1</a:t>
            </a:r>
            <a:r>
              <a:rPr lang="ru-RU" sz="1800"/>
              <a:t> первого темного кольца.</a:t>
            </a:r>
          </a:p>
          <a:p>
            <a:pPr eaLnBrk="0" hangingPunct="0"/>
            <a:r>
              <a:rPr lang="ru-RU" sz="1800"/>
              <a:t/>
            </a:r>
            <a:br>
              <a:rPr lang="ru-RU" sz="1800"/>
            </a:br>
            <a:r>
              <a:rPr lang="ru-RU" sz="1800"/>
              <a:t>  </a:t>
            </a:r>
            <a:r>
              <a:rPr lang="ru-RU" sz="2200"/>
              <a:t> </a:t>
            </a:r>
            <a:r>
              <a:rPr lang="ru-RU" sz="1800"/>
              <a:t>    </a:t>
            </a:r>
            <a:br>
              <a:rPr lang="ru-RU" sz="1800"/>
            </a:br>
            <a:endParaRPr lang="ru-RU" sz="1800"/>
          </a:p>
          <a:p>
            <a:pPr eaLnBrk="0" hangingPunct="0"/>
            <a:r>
              <a:rPr lang="ru-RU" sz="1800"/>
              <a:t>  </a:t>
            </a:r>
            <a:r>
              <a:rPr lang="ru-RU" sz="1600"/>
              <a:t> </a:t>
            </a:r>
            <a:r>
              <a:rPr lang="ru-RU" sz="1800"/>
              <a:t>     </a:t>
            </a:r>
            <a:r>
              <a:rPr lang="ru-RU" sz="1600"/>
              <a:t> </a:t>
            </a:r>
            <a:r>
              <a:rPr lang="ru-RU" sz="1800"/>
              <a:t>     </a:t>
            </a:r>
            <a:r>
              <a:rPr lang="ru-RU" sz="1600"/>
              <a:t> </a:t>
            </a:r>
            <a:r>
              <a:rPr lang="ru-RU" sz="1800"/>
              <a:t>    </a:t>
            </a:r>
          </a:p>
        </p:txBody>
      </p:sp>
      <p:pic>
        <p:nvPicPr>
          <p:cNvPr id="805000" name="Picture 136" descr="Модель"/>
          <p:cNvPicPr>
            <a:picLocks noChangeAspect="1" noChangeArrowheads="1"/>
          </p:cNvPicPr>
          <p:nvPr/>
        </p:nvPicPr>
        <p:blipFill>
          <a:blip r:embed="rId12" cstate="print"/>
          <a:srcRect/>
          <a:stretch>
            <a:fillRect/>
          </a:stretch>
        </p:blipFill>
        <p:spPr bwMode="auto">
          <a:xfrm>
            <a:off x="-4459288" y="-4494213"/>
            <a:ext cx="361950" cy="361950"/>
          </a:xfrm>
          <a:prstGeom prst="rect">
            <a:avLst/>
          </a:prstGeom>
          <a:noFill/>
        </p:spPr>
      </p:pic>
      <p:pic>
        <p:nvPicPr>
          <p:cNvPr id="805002" name="Picture 138" descr="Увеличить модель"/>
          <p:cNvPicPr>
            <a:picLocks noChangeAspect="1" noChangeArrowheads="1"/>
          </p:cNvPicPr>
          <p:nvPr/>
        </p:nvPicPr>
        <p:blipFill>
          <a:blip r:embed="rId13" cstate="print"/>
          <a:srcRect/>
          <a:stretch>
            <a:fillRect/>
          </a:stretch>
        </p:blipFill>
        <p:spPr bwMode="auto">
          <a:xfrm>
            <a:off x="-4459288" y="-4159250"/>
            <a:ext cx="257175" cy="257175"/>
          </a:xfrm>
          <a:prstGeom prst="rect">
            <a:avLst/>
          </a:prstGeom>
          <a:noFill/>
        </p:spPr>
      </p:pic>
      <p:pic>
        <p:nvPicPr>
          <p:cNvPr id="805018" name="Picture 154" descr="63166759663167-1"/>
          <p:cNvPicPr>
            <a:picLocks noChangeAspect="1" noChangeArrowheads="1"/>
          </p:cNvPicPr>
          <p:nvPr/>
        </p:nvPicPr>
        <p:blipFill>
          <a:blip r:embed="rId14" cstate="print"/>
          <a:srcRect/>
          <a:stretch>
            <a:fillRect/>
          </a:stretch>
        </p:blipFill>
        <p:spPr bwMode="auto">
          <a:xfrm>
            <a:off x="-4330700" y="-1800225"/>
            <a:ext cx="1238250" cy="257175"/>
          </a:xfrm>
          <a:prstGeom prst="rect">
            <a:avLst/>
          </a:prstGeom>
          <a:noFill/>
        </p:spPr>
      </p:pic>
      <p:pic>
        <p:nvPicPr>
          <p:cNvPr id="805032" name="Picture 168" descr="Назад"/>
          <p:cNvPicPr>
            <a:picLocks noChangeAspect="1" noChangeArrowheads="1"/>
          </p:cNvPicPr>
          <p:nvPr/>
        </p:nvPicPr>
        <p:blipFill>
          <a:blip r:embed="rId15" cstate="print"/>
          <a:srcRect/>
          <a:stretch>
            <a:fillRect/>
          </a:stretch>
        </p:blipFill>
        <p:spPr bwMode="auto">
          <a:xfrm>
            <a:off x="-4448175" y="11774488"/>
            <a:ext cx="361950" cy="361950"/>
          </a:xfrm>
          <a:prstGeom prst="rect">
            <a:avLst/>
          </a:prstGeom>
          <a:noFill/>
        </p:spPr>
      </p:pic>
      <p:pic>
        <p:nvPicPr>
          <p:cNvPr id="805033" name="Picture 169" descr="Включить/Выключить фоновую музыку"/>
          <p:cNvPicPr>
            <a:picLocks noChangeAspect="1" noChangeArrowheads="1"/>
          </p:cNvPicPr>
          <p:nvPr/>
        </p:nvPicPr>
        <p:blipFill>
          <a:blip r:embed="rId16" cstate="print"/>
          <a:srcRect/>
          <a:stretch>
            <a:fillRect/>
          </a:stretch>
        </p:blipFill>
        <p:spPr bwMode="auto">
          <a:xfrm>
            <a:off x="-4448175" y="12384088"/>
            <a:ext cx="257175" cy="257175"/>
          </a:xfrm>
          <a:prstGeom prst="rect">
            <a:avLst/>
          </a:prstGeom>
          <a:noFill/>
        </p:spPr>
      </p:pic>
      <p:pic>
        <p:nvPicPr>
          <p:cNvPr id="805034" name="Picture 170" descr="Включить/Выключить звуки событий"/>
          <p:cNvPicPr>
            <a:picLocks noChangeAspect="1" noChangeArrowheads="1"/>
          </p:cNvPicPr>
          <p:nvPr/>
        </p:nvPicPr>
        <p:blipFill>
          <a:blip r:embed="rId17" cstate="print"/>
          <a:srcRect/>
          <a:stretch>
            <a:fillRect/>
          </a:stretch>
        </p:blipFill>
        <p:spPr bwMode="auto">
          <a:xfrm>
            <a:off x="-4073525" y="12384088"/>
            <a:ext cx="257175" cy="257175"/>
          </a:xfrm>
          <a:prstGeom prst="rect">
            <a:avLst/>
          </a:prstGeom>
          <a:noFill/>
        </p:spPr>
      </p:pic>
      <p:pic>
        <p:nvPicPr>
          <p:cNvPr id="805035" name="Picture 171" descr="Включить/Выключить голос"/>
          <p:cNvPicPr>
            <a:picLocks noChangeAspect="1" noChangeArrowheads="1"/>
          </p:cNvPicPr>
          <p:nvPr/>
        </p:nvPicPr>
        <p:blipFill>
          <a:blip r:embed="rId18" cstate="print"/>
          <a:srcRect/>
          <a:stretch>
            <a:fillRect/>
          </a:stretch>
        </p:blipFill>
        <p:spPr bwMode="auto">
          <a:xfrm>
            <a:off x="-3698875" y="12384088"/>
            <a:ext cx="257175" cy="257175"/>
          </a:xfrm>
          <a:prstGeom prst="rect">
            <a:avLst/>
          </a:prstGeom>
          <a:noFill/>
        </p:spPr>
      </p:pic>
      <p:sp>
        <p:nvSpPr>
          <p:cNvPr id="805036" name="Rectangle 172"/>
          <p:cNvSpPr>
            <a:spLocks noGrp="1" noChangeArrowheads="1"/>
          </p:cNvSpPr>
          <p:nvPr>
            <p:ph type="title"/>
          </p:nvPr>
        </p:nvSpPr>
        <p:spPr>
          <a:xfrm>
            <a:off x="457200" y="381000"/>
            <a:ext cx="8435975" cy="1968500"/>
          </a:xfrm>
        </p:spPr>
        <p:txBody>
          <a:bodyPr>
            <a:normAutofit fontScale="90000"/>
          </a:bodyPr>
          <a:lstStyle/>
          <a:p>
            <a:r>
              <a:rPr lang="ru-RU" sz="3600" dirty="0" smtClean="0">
                <a:solidFill>
                  <a:schemeClr val="folHlink"/>
                </a:solidFill>
                <a:latin typeface="Arial" pitchFamily="34" charset="0"/>
              </a:rPr>
              <a:t> </a:t>
            </a:r>
            <a:r>
              <a:rPr lang="ru-RU" sz="3600" b="1" dirty="0" smtClean="0">
                <a:solidFill>
                  <a:srgbClr val="C00000"/>
                </a:solidFill>
                <a:latin typeface="Arial" pitchFamily="34" charset="0"/>
              </a:rPr>
              <a:t>Интерференция-</a:t>
            </a:r>
            <a:r>
              <a:rPr lang="ru-RU" sz="3600" dirty="0" smtClean="0">
                <a:solidFill>
                  <a:srgbClr val="C00000"/>
                </a:solidFill>
                <a:latin typeface="Arial" pitchFamily="34" charset="0"/>
              </a:rPr>
              <a:t> </a:t>
            </a:r>
            <a:r>
              <a:rPr lang="ru-RU" sz="2800" b="1" dirty="0" smtClean="0">
                <a:solidFill>
                  <a:srgbClr val="C00000"/>
                </a:solidFill>
                <a:latin typeface="Arial" pitchFamily="34" charset="0"/>
              </a:rPr>
              <a:t>сложение двух когерентных волн, в следствии которого наблюдается усиление или ослабление световых колебаний в различных точках пространства</a:t>
            </a:r>
            <a:endParaRPr lang="ru-RU" sz="2800" b="1" dirty="0">
              <a:solidFill>
                <a:srgbClr val="C00000"/>
              </a:solidFill>
              <a:latin typeface="Arial" pitchFamily="34" charset="0"/>
            </a:endParaRPr>
          </a:p>
        </p:txBody>
      </p:sp>
      <p:sp>
        <p:nvSpPr>
          <p:cNvPr id="805037" name="Rectangle 173"/>
          <p:cNvSpPr>
            <a:spLocks noGrp="1" noChangeArrowheads="1"/>
          </p:cNvSpPr>
          <p:nvPr>
            <p:ph type="body" sz="half" idx="1"/>
          </p:nvPr>
        </p:nvSpPr>
        <p:spPr/>
        <p:txBody>
          <a:bodyPr/>
          <a:lstStyle/>
          <a:p>
            <a:pPr>
              <a:buFont typeface="Wingdings" pitchFamily="2" charset="2"/>
              <a:buNone/>
            </a:pPr>
            <a:r>
              <a:rPr lang="ru-RU" b="1" dirty="0"/>
              <a:t> </a:t>
            </a:r>
            <a:endParaRPr lang="ru-RU" dirty="0"/>
          </a:p>
        </p:txBody>
      </p:sp>
      <p:sp>
        <p:nvSpPr>
          <p:cNvPr id="805038" name="Rectangle 174"/>
          <p:cNvSpPr>
            <a:spLocks noGrp="1" noChangeArrowheads="1"/>
          </p:cNvSpPr>
          <p:nvPr>
            <p:ph type="body" sz="half" idx="2"/>
          </p:nvPr>
        </p:nvSpPr>
        <p:spPr>
          <a:xfrm>
            <a:off x="214282" y="2428868"/>
            <a:ext cx="8678893" cy="4429132"/>
          </a:xfrm>
        </p:spPr>
        <p:txBody>
          <a:bodyPr/>
          <a:lstStyle/>
          <a:p>
            <a:pPr>
              <a:buFont typeface="Wingdings" pitchFamily="2" charset="2"/>
              <a:buNone/>
            </a:pPr>
            <a:endParaRPr lang="ru-RU" sz="3200" dirty="0"/>
          </a:p>
        </p:txBody>
      </p:sp>
      <p:pic>
        <p:nvPicPr>
          <p:cNvPr id="50" name="Picture 3" descr="C:\Documents and Settings\Home\Рабочий стол\талицы2\и3.jpeg"/>
          <p:cNvPicPr>
            <a:picLocks noChangeAspect="1" noChangeArrowheads="1"/>
          </p:cNvPicPr>
          <p:nvPr/>
        </p:nvPicPr>
        <p:blipFill>
          <a:blip r:embed="rId19" cstate="print"/>
          <a:srcRect/>
          <a:stretch>
            <a:fillRect/>
          </a:stretch>
        </p:blipFill>
        <p:spPr bwMode="auto">
          <a:xfrm>
            <a:off x="1285852" y="2643182"/>
            <a:ext cx="6572296" cy="3684027"/>
          </a:xfrm>
          <a:prstGeom prst="rect">
            <a:avLst/>
          </a:prstGeom>
          <a:noFill/>
        </p:spPr>
      </p:pic>
    </p:spTree>
    <p:controls>
      <p:control spid="28689" name="DefaultOcx" r:id="rId2" imgW="285840" imgH="285840"/>
      <p:control spid="28690" name="ShockwaveFlash1" r:id="rId3" imgW="285840" imgH="285840"/>
      <p:control spid="28691" name="ShockwaveFlash2" r:id="rId4" imgW="320760" imgH="331920"/>
      <p:control spid="28692" name="ShockwaveFlash3" r:id="rId5" imgW="285840" imgH="285840"/>
      <p:control spid="28693" name="ShockwaveFlash4" r:id="rId6" imgW="285840" imgH="285840"/>
      <p:control spid="28694" name="ShockwaveFlash5" r:id="rId7" imgW="320760" imgH="331920"/>
      <p:control spid="28695" name="ShockwaveFlash6" r:id="rId8" imgW="285840" imgH="285840"/>
      <p:control spid="28696" name="ShockwaveFlash7" r:id="rId9" imgW="285840" imgH="285840"/>
      <p:control spid="28697" name="ShockwaveFlash8" r:id="rId10" imgW="320760" imgH="331920"/>
    </p:controls>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805038">
                                            <p:txEl>
                                              <p:pRg st="0" end="0"/>
                                            </p:txEl>
                                          </p:spTgt>
                                        </p:tgtEl>
                                        <p:attrNameLst>
                                          <p:attrName>style.visibility</p:attrName>
                                        </p:attrNameLst>
                                      </p:cBhvr>
                                      <p:to>
                                        <p:strVal val="visible"/>
                                      </p:to>
                                    </p:set>
                                    <p:animEffect transition="in" filter="dissolve">
                                      <p:cBhvr>
                                        <p:cTn id="7" dur="500"/>
                                        <p:tgtEl>
                                          <p:spTgt spid="805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03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8143932" cy="6247864"/>
          </a:xfrm>
          <a:prstGeom prst="rect">
            <a:avLst/>
          </a:prstGeom>
        </p:spPr>
        <p:txBody>
          <a:bodyPr wrap="square">
            <a:spAutoFit/>
          </a:bodyPr>
          <a:lstStyle/>
          <a:p>
            <a:pPr algn="just">
              <a:buFont typeface="Wingdings" pitchFamily="2" charset="2"/>
              <a:buNone/>
            </a:pPr>
            <a:r>
              <a:rPr lang="ru-RU" sz="4000" b="1" i="1" dirty="0" smtClean="0">
                <a:solidFill>
                  <a:srgbClr val="C00000"/>
                </a:solidFill>
                <a:latin typeface="+mj-lt"/>
              </a:rPr>
              <a:t>Условия интерференции</a:t>
            </a:r>
          </a:p>
          <a:p>
            <a:pPr algn="just">
              <a:buFont typeface="Wingdings" pitchFamily="2" charset="2"/>
              <a:buNone/>
            </a:pPr>
            <a:r>
              <a:rPr lang="ru-RU" sz="4000" dirty="0">
                <a:latin typeface="+mj-lt"/>
              </a:rPr>
              <a:t>Волны должны быть </a:t>
            </a:r>
            <a:r>
              <a:rPr lang="ru-RU" sz="4000" b="1" dirty="0">
                <a:solidFill>
                  <a:schemeClr val="accent6">
                    <a:lumMod val="50000"/>
                  </a:schemeClr>
                </a:solidFill>
                <a:latin typeface="+mj-lt"/>
              </a:rPr>
              <a:t>когерентны.</a:t>
            </a:r>
          </a:p>
          <a:p>
            <a:pPr algn="just">
              <a:buFont typeface="Wingdings" pitchFamily="2" charset="2"/>
              <a:buNone/>
            </a:pPr>
            <a:r>
              <a:rPr lang="ru-RU" sz="4000" dirty="0">
                <a:latin typeface="+mj-lt"/>
              </a:rPr>
              <a:t>Это волны, имеющие одинаковые частоты, постоянную в времени разность фаз, а колебания происходят в одной плоскости.</a:t>
            </a:r>
          </a:p>
          <a:p>
            <a:pPr algn="just">
              <a:buFont typeface="Wingdings" pitchFamily="2" charset="2"/>
              <a:buNone/>
            </a:pPr>
            <a:r>
              <a:rPr lang="ru-RU" sz="4000" dirty="0">
                <a:latin typeface="+mj-lt"/>
              </a:rPr>
              <a:t>При сложении двух когерентных волн на экране наблюдается чередование темных и светлых полос</a:t>
            </a:r>
          </a:p>
        </p:txBody>
      </p:sp>
    </p:spTree>
  </p:cSld>
  <p:clrMapOvr>
    <a:masterClrMapping/>
  </p:clrMapOvr>
  <p:transition advClick="0">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Documents and Settings\Home\Рабочий стол\талицы2\и7.jpeg"/>
          <p:cNvPicPr>
            <a:picLocks noChangeAspect="1" noChangeArrowheads="1"/>
          </p:cNvPicPr>
          <p:nvPr/>
        </p:nvPicPr>
        <p:blipFill>
          <a:blip r:embed="rId2" cstate="print"/>
          <a:srcRect/>
          <a:stretch>
            <a:fillRect/>
          </a:stretch>
        </p:blipFill>
        <p:spPr bwMode="auto">
          <a:xfrm>
            <a:off x="1142976" y="1500174"/>
            <a:ext cx="6929486" cy="4929222"/>
          </a:xfrm>
          <a:prstGeom prst="rect">
            <a:avLst/>
          </a:prstGeom>
          <a:noFill/>
        </p:spPr>
      </p:pic>
      <p:sp>
        <p:nvSpPr>
          <p:cNvPr id="3" name="Заголовок 2"/>
          <p:cNvSpPr>
            <a:spLocks noGrp="1"/>
          </p:cNvSpPr>
          <p:nvPr>
            <p:ph type="title"/>
          </p:nvPr>
        </p:nvSpPr>
        <p:spPr>
          <a:xfrm>
            <a:off x="357158" y="357166"/>
            <a:ext cx="8229600" cy="928694"/>
          </a:xfrm>
        </p:spPr>
        <p:txBody>
          <a:bodyPr>
            <a:noAutofit/>
          </a:bodyPr>
          <a:lstStyle/>
          <a:p>
            <a:pPr algn="ctr"/>
            <a:r>
              <a:rPr lang="ru-RU" sz="3600" b="1" dirty="0" smtClean="0">
                <a:solidFill>
                  <a:srgbClr val="C00000"/>
                </a:solidFill>
              </a:rPr>
              <a:t>Интерференционная картина от 2-х когерентных источников</a:t>
            </a:r>
            <a:endParaRPr lang="ru-RU" sz="3600" b="1" dirty="0">
              <a:solidFill>
                <a:srgbClr val="C00000"/>
              </a:solidFill>
            </a:endParaRPr>
          </a:p>
        </p:txBody>
      </p:sp>
      <p:sp>
        <p:nvSpPr>
          <p:cNvPr id="4" name="Содержимое 3"/>
          <p:cNvSpPr>
            <a:spLocks noGrp="1"/>
          </p:cNvSpPr>
          <p:nvPr>
            <p:ph idx="1"/>
          </p:nvPr>
        </p:nvSpPr>
        <p:spPr/>
        <p:txBody>
          <a:bodyPr/>
          <a:lstStyle/>
          <a:p>
            <a:endParaRPr lang="ru-RU"/>
          </a:p>
        </p:txBody>
      </p:sp>
    </p:spTree>
  </p:cSld>
  <p:clrMapOvr>
    <a:masterClrMapping/>
  </p:clrMapOvr>
  <p:transition advClick="0">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16.jpeg"/>
          <p:cNvPicPr>
            <a:picLocks noChangeAspect="1"/>
          </p:cNvPicPr>
          <p:nvPr/>
        </p:nvPicPr>
        <p:blipFill>
          <a:blip r:embed="rId2" cstate="print"/>
          <a:srcRect t="5735" r="37935" b="3658"/>
          <a:stretch>
            <a:fillRect/>
          </a:stretch>
        </p:blipFill>
        <p:spPr>
          <a:xfrm>
            <a:off x="642910" y="285728"/>
            <a:ext cx="8143932" cy="6357982"/>
          </a:xfrm>
          <a:prstGeom prst="rect">
            <a:avLst/>
          </a:prstGeom>
        </p:spPr>
      </p:pic>
    </p:spTree>
  </p:cSld>
  <p:clrMapOvr>
    <a:masterClrMapping/>
  </p:clrMapOvr>
  <p:transition advClick="0">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3060" name="Rectangle 4"/>
          <p:cNvSpPr>
            <a:spLocks noGrp="1" noChangeArrowheads="1"/>
          </p:cNvSpPr>
          <p:nvPr>
            <p:ph type="title"/>
          </p:nvPr>
        </p:nvSpPr>
        <p:spPr>
          <a:xfrm>
            <a:off x="539750" y="285728"/>
            <a:ext cx="8229600" cy="1071570"/>
          </a:xfrm>
        </p:spPr>
        <p:txBody>
          <a:bodyPr/>
          <a:lstStyle/>
          <a:p>
            <a:pPr algn="ctr"/>
            <a:r>
              <a:rPr lang="ru-RU" dirty="0">
                <a:solidFill>
                  <a:srgbClr val="C00000"/>
                </a:solidFill>
              </a:rPr>
              <a:t>Условие максимума</a:t>
            </a:r>
          </a:p>
        </p:txBody>
      </p:sp>
      <p:sp>
        <p:nvSpPr>
          <p:cNvPr id="813061" name="Rectangle 5"/>
          <p:cNvSpPr>
            <a:spLocks noGrp="1" noChangeArrowheads="1"/>
          </p:cNvSpPr>
          <p:nvPr>
            <p:ph type="body" sz="half" idx="1"/>
          </p:nvPr>
        </p:nvSpPr>
        <p:spPr/>
        <p:txBody>
          <a:bodyPr/>
          <a:lstStyle/>
          <a:p>
            <a:endParaRPr lang="ru-RU"/>
          </a:p>
        </p:txBody>
      </p:sp>
      <p:sp>
        <p:nvSpPr>
          <p:cNvPr id="813062" name="Rectangle 6"/>
          <p:cNvSpPr>
            <a:spLocks noGrp="1" noChangeArrowheads="1"/>
          </p:cNvSpPr>
          <p:nvPr>
            <p:ph type="body" sz="half" idx="2"/>
          </p:nvPr>
        </p:nvSpPr>
        <p:spPr>
          <a:xfrm>
            <a:off x="6429388" y="1428736"/>
            <a:ext cx="2257412" cy="4667264"/>
          </a:xfrm>
        </p:spPr>
        <p:txBody>
          <a:bodyPr>
            <a:normAutofit lnSpcReduction="10000"/>
          </a:bodyPr>
          <a:lstStyle/>
          <a:p>
            <a:pPr>
              <a:buFont typeface="Wingdings" pitchFamily="2" charset="2"/>
              <a:buNone/>
            </a:pPr>
            <a:r>
              <a:rPr lang="ru-RU" sz="2400" u="sng" dirty="0">
                <a:effectLst/>
                <a:latin typeface="+mj-lt"/>
              </a:rPr>
              <a:t>Наличие максимума в точке сложения волн означает: происходит увеличение энергии.</a:t>
            </a:r>
          </a:p>
          <a:p>
            <a:pPr>
              <a:buFont typeface="Wingdings" pitchFamily="2" charset="2"/>
              <a:buNone/>
            </a:pPr>
            <a:r>
              <a:rPr lang="ru-RU" sz="2400" u="sng" dirty="0">
                <a:effectLst/>
                <a:latin typeface="+mj-lt"/>
              </a:rPr>
              <a:t>На экране наблюдается светлая полоса</a:t>
            </a:r>
          </a:p>
        </p:txBody>
      </p:sp>
      <p:pic>
        <p:nvPicPr>
          <p:cNvPr id="813063" name="Picture 7" descr="{8B78F6FF-99AE-4E83-A2F1-572A40B73051}"/>
          <p:cNvPicPr>
            <a:picLocks noChangeAspect="1" noChangeArrowheads="1"/>
          </p:cNvPicPr>
          <p:nvPr/>
        </p:nvPicPr>
        <p:blipFill>
          <a:blip r:embed="rId2" cstate="print"/>
          <a:srcRect/>
          <a:stretch>
            <a:fillRect/>
          </a:stretch>
        </p:blipFill>
        <p:spPr bwMode="auto">
          <a:xfrm>
            <a:off x="214282" y="1357298"/>
            <a:ext cx="6215106" cy="5214973"/>
          </a:xfrm>
          <a:prstGeom prst="rect">
            <a:avLst/>
          </a:prstGeom>
          <a:noFill/>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13063"/>
                                        </p:tgtEl>
                                        <p:attrNameLst>
                                          <p:attrName>style.visibility</p:attrName>
                                        </p:attrNameLst>
                                      </p:cBhvr>
                                      <p:to>
                                        <p:strVal val="visible"/>
                                      </p:to>
                                    </p:set>
                                    <p:animEffect transition="in" filter="dissolve">
                                      <p:cBhvr>
                                        <p:cTn id="7" dur="500"/>
                                        <p:tgtEl>
                                          <p:spTgt spid="81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457200" y="357166"/>
            <a:ext cx="8229600" cy="714380"/>
          </a:xfrm>
        </p:spPr>
        <p:txBody>
          <a:bodyPr>
            <a:normAutofit fontScale="90000"/>
          </a:bodyPr>
          <a:lstStyle/>
          <a:p>
            <a:pPr algn="ctr"/>
            <a:r>
              <a:rPr lang="ru-RU" b="1" dirty="0">
                <a:solidFill>
                  <a:srgbClr val="C00000"/>
                </a:solidFill>
              </a:rPr>
              <a:t>Условие минимума</a:t>
            </a:r>
          </a:p>
        </p:txBody>
      </p:sp>
      <p:sp>
        <p:nvSpPr>
          <p:cNvPr id="809989" name="Rectangle 5"/>
          <p:cNvSpPr>
            <a:spLocks noGrp="1" noChangeArrowheads="1"/>
          </p:cNvSpPr>
          <p:nvPr>
            <p:ph type="body" sz="half" idx="1"/>
          </p:nvPr>
        </p:nvSpPr>
        <p:spPr/>
        <p:txBody>
          <a:bodyPr/>
          <a:lstStyle/>
          <a:p>
            <a:pPr>
              <a:buFont typeface="Wingdings" pitchFamily="2" charset="2"/>
              <a:buNone/>
            </a:pPr>
            <a:endParaRPr lang="ru-RU" sz="2400"/>
          </a:p>
        </p:txBody>
      </p:sp>
      <p:sp>
        <p:nvSpPr>
          <p:cNvPr id="809990" name="Rectangle 6"/>
          <p:cNvSpPr>
            <a:spLocks noGrp="1" noChangeArrowheads="1"/>
          </p:cNvSpPr>
          <p:nvPr>
            <p:ph type="body" sz="half" idx="2"/>
          </p:nvPr>
        </p:nvSpPr>
        <p:spPr>
          <a:xfrm>
            <a:off x="6643702" y="1071547"/>
            <a:ext cx="2254236" cy="5032392"/>
          </a:xfrm>
        </p:spPr>
        <p:txBody>
          <a:bodyPr/>
          <a:lstStyle/>
          <a:p>
            <a:pPr>
              <a:buFont typeface="Wingdings" pitchFamily="2" charset="2"/>
              <a:buNone/>
            </a:pPr>
            <a:r>
              <a:rPr lang="ru-RU" sz="2400" b="1" dirty="0">
                <a:effectLst/>
                <a:latin typeface="Arial" pitchFamily="34" charset="0"/>
              </a:rPr>
              <a:t>Наличие минимума в данной точке означает: световая энергия сюда не поступает.</a:t>
            </a:r>
          </a:p>
          <a:p>
            <a:pPr>
              <a:buFont typeface="Wingdings" pitchFamily="2" charset="2"/>
              <a:buNone/>
            </a:pPr>
            <a:r>
              <a:rPr lang="ru-RU" sz="2400" b="1" dirty="0">
                <a:effectLst/>
                <a:latin typeface="Arial" pitchFamily="34" charset="0"/>
              </a:rPr>
              <a:t>На экране наблюдается темная полоса</a:t>
            </a:r>
          </a:p>
        </p:txBody>
      </p:sp>
      <p:pic>
        <p:nvPicPr>
          <p:cNvPr id="809988" name="Picture 4" descr="{356A51E0-FBF4-4A27-BE35-0AF5C92E2CCE}"/>
          <p:cNvPicPr>
            <a:picLocks noChangeAspect="1" noChangeArrowheads="1"/>
          </p:cNvPicPr>
          <p:nvPr/>
        </p:nvPicPr>
        <p:blipFill>
          <a:blip r:embed="rId2" cstate="print"/>
          <a:srcRect/>
          <a:stretch>
            <a:fillRect/>
          </a:stretch>
        </p:blipFill>
        <p:spPr bwMode="auto">
          <a:xfrm>
            <a:off x="214282" y="1142984"/>
            <a:ext cx="6357981" cy="5500725"/>
          </a:xfrm>
          <a:prstGeom prst="rect">
            <a:avLst/>
          </a:prstGeom>
          <a:noFill/>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09988"/>
                                        </p:tgtEl>
                                        <p:attrNameLst>
                                          <p:attrName>style.visibility</p:attrName>
                                        </p:attrNameLst>
                                      </p:cBhvr>
                                      <p:to>
                                        <p:strVal val="visible"/>
                                      </p:to>
                                    </p:set>
                                    <p:animEffect transition="in" filter="dissolve">
                                      <p:cBhvr>
                                        <p:cTn id="7" dur="500"/>
                                        <p:tgtEl>
                                          <p:spTgt spid="80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a:xfrm>
            <a:off x="457200" y="704088"/>
            <a:ext cx="8229600" cy="653210"/>
          </a:xfrm>
        </p:spPr>
        <p:txBody>
          <a:bodyPr/>
          <a:lstStyle/>
          <a:p>
            <a:r>
              <a:rPr lang="ru-RU" sz="3600" b="1" dirty="0">
                <a:solidFill>
                  <a:srgbClr val="C00000"/>
                </a:solidFill>
              </a:rPr>
              <a:t>Интерференция света в тонких пленках</a:t>
            </a:r>
          </a:p>
        </p:txBody>
      </p:sp>
      <p:sp>
        <p:nvSpPr>
          <p:cNvPr id="806915" name="Rectangle 3"/>
          <p:cNvSpPr>
            <a:spLocks noGrp="1" noChangeArrowheads="1"/>
          </p:cNvSpPr>
          <p:nvPr>
            <p:ph type="body" idx="1"/>
          </p:nvPr>
        </p:nvSpPr>
        <p:spPr>
          <a:xfrm>
            <a:off x="457200" y="1500174"/>
            <a:ext cx="8229600" cy="3929090"/>
          </a:xfrm>
        </p:spPr>
        <p:txBody>
          <a:bodyPr>
            <a:normAutofit fontScale="92500"/>
          </a:bodyPr>
          <a:lstStyle/>
          <a:p>
            <a:pPr>
              <a:lnSpc>
                <a:spcPct val="80000"/>
              </a:lnSpc>
              <a:buFont typeface="Wingdings" pitchFamily="2" charset="2"/>
              <a:buNone/>
            </a:pPr>
            <a:r>
              <a:rPr lang="ru-RU" sz="2000" dirty="0"/>
              <a:t>    </a:t>
            </a:r>
            <a:r>
              <a:rPr lang="ru-RU" sz="2400" b="1" dirty="0">
                <a:solidFill>
                  <a:srgbClr val="C00000"/>
                </a:solidFill>
                <a:latin typeface="Arial" pitchFamily="34" charset="0"/>
              </a:rPr>
              <a:t>Кольца </a:t>
            </a:r>
            <a:r>
              <a:rPr lang="ru-RU" sz="2400" b="1" dirty="0" smtClean="0">
                <a:solidFill>
                  <a:srgbClr val="C00000"/>
                </a:solidFill>
                <a:latin typeface="+mj-lt"/>
              </a:rPr>
              <a:t>Ньютона</a:t>
            </a:r>
            <a:r>
              <a:rPr lang="ru-RU" sz="2400" dirty="0" smtClean="0">
                <a:solidFill>
                  <a:srgbClr val="C00000"/>
                </a:solidFill>
                <a:latin typeface="+mj-lt"/>
              </a:rPr>
              <a:t>                                             </a:t>
            </a:r>
            <a:r>
              <a:rPr lang="ru-RU" sz="2400" b="1" dirty="0">
                <a:latin typeface="+mj-lt"/>
              </a:rPr>
              <a:t>Интерференционная картина, возникающая при отражении света от двух поверхностей воздушного зазора между плоской стеклянной пластинкой и наложенной на нее плоско-выпуклой линзой большого радиуса кривизны, называется</a:t>
            </a:r>
            <a:r>
              <a:rPr lang="ru-RU" sz="2400" b="1" dirty="0">
                <a:solidFill>
                  <a:srgbClr val="33CC33"/>
                </a:solidFill>
                <a:latin typeface="+mj-lt"/>
              </a:rPr>
              <a:t> кольцами</a:t>
            </a:r>
            <a:r>
              <a:rPr lang="ru-RU" sz="2400" b="1" dirty="0">
                <a:latin typeface="+mj-lt"/>
              </a:rPr>
              <a:t> </a:t>
            </a:r>
            <a:r>
              <a:rPr lang="ru-RU" sz="2400" b="1" dirty="0">
                <a:solidFill>
                  <a:srgbClr val="33CC33"/>
                </a:solidFill>
                <a:latin typeface="+mj-lt"/>
              </a:rPr>
              <a:t>Ньютона.</a:t>
            </a:r>
            <a:r>
              <a:rPr lang="ru-RU" sz="2400" b="1" dirty="0">
                <a:latin typeface="+mj-lt"/>
              </a:rPr>
              <a:t> Радиусы колец Ньютона зависят от длины волны </a:t>
            </a:r>
            <a:r>
              <a:rPr lang="ru-RU" sz="2400" b="1" dirty="0" err="1">
                <a:latin typeface="+mj-lt"/>
              </a:rPr>
              <a:t>λ </a:t>
            </a:r>
            <a:r>
              <a:rPr lang="ru-RU" sz="2400" b="1" dirty="0">
                <a:latin typeface="+mj-lt"/>
              </a:rPr>
              <a:t>падающего света и радиуса кривизны </a:t>
            </a:r>
            <a:r>
              <a:rPr lang="ru-RU" sz="2400" b="1" i="1" dirty="0">
                <a:latin typeface="+mj-lt"/>
              </a:rPr>
              <a:t>R</a:t>
            </a:r>
            <a:r>
              <a:rPr lang="ru-RU" sz="2400" b="1" dirty="0">
                <a:latin typeface="+mj-lt"/>
              </a:rPr>
              <a:t> выпуклой поверхности линзы. В центре картины всегда наблюдается темное пятно. Радиус </a:t>
            </a:r>
            <a:r>
              <a:rPr lang="ru-RU" sz="2400" b="1" i="1" dirty="0" err="1">
                <a:latin typeface="+mj-lt"/>
              </a:rPr>
              <a:t>r</a:t>
            </a:r>
            <a:r>
              <a:rPr lang="ru-RU" sz="2400" b="1" dirty="0" err="1">
                <a:latin typeface="+mj-lt"/>
              </a:rPr>
              <a:t>m</a:t>
            </a:r>
            <a:r>
              <a:rPr lang="ru-RU" sz="2400" b="1" dirty="0">
                <a:latin typeface="+mj-lt"/>
              </a:rPr>
              <a:t> </a:t>
            </a:r>
            <a:r>
              <a:rPr lang="ru-RU" sz="2400" b="1" i="1" dirty="0">
                <a:latin typeface="+mj-lt"/>
              </a:rPr>
              <a:t>m</a:t>
            </a:r>
            <a:r>
              <a:rPr lang="ru-RU" sz="2400" b="1" dirty="0">
                <a:latin typeface="+mj-lt"/>
              </a:rPr>
              <a:t>-го темного кольца равен </a:t>
            </a:r>
            <a:br>
              <a:rPr lang="ru-RU" sz="2400" b="1" dirty="0">
                <a:latin typeface="+mj-lt"/>
              </a:rPr>
            </a:br>
            <a:r>
              <a:rPr lang="ru-RU" sz="2400" b="1" dirty="0">
                <a:latin typeface="+mj-lt"/>
              </a:rPr>
              <a:t> где </a:t>
            </a:r>
            <a:r>
              <a:rPr lang="ru-RU" sz="2400" b="1" i="1" dirty="0">
                <a:latin typeface="+mj-lt"/>
              </a:rPr>
              <a:t>r</a:t>
            </a:r>
            <a:r>
              <a:rPr lang="ru-RU" sz="2400" b="1" dirty="0">
                <a:latin typeface="+mj-lt"/>
              </a:rPr>
              <a:t>1 – радиус первого темного кольца. Измеряя на опыте радиусы темных колец можно определить радиус кривизны </a:t>
            </a:r>
            <a:r>
              <a:rPr lang="ru-RU" sz="2400" b="1" i="1" dirty="0">
                <a:latin typeface="+mj-lt"/>
              </a:rPr>
              <a:t>R</a:t>
            </a:r>
            <a:r>
              <a:rPr lang="ru-RU" sz="2400" b="1" dirty="0">
                <a:latin typeface="+mj-lt"/>
              </a:rPr>
              <a:t> поверхности линзы по известному значению длины волны </a:t>
            </a:r>
            <a:r>
              <a:rPr lang="ru-RU" sz="2400" b="1" dirty="0" err="1">
                <a:latin typeface="+mj-lt"/>
              </a:rPr>
              <a:t>λ</a:t>
            </a:r>
            <a:r>
              <a:rPr lang="ru-RU" sz="2400" b="1" dirty="0">
                <a:latin typeface="+mj-lt"/>
              </a:rPr>
              <a:t>.</a:t>
            </a:r>
          </a:p>
          <a:p>
            <a:pPr>
              <a:lnSpc>
                <a:spcPct val="80000"/>
              </a:lnSpc>
            </a:pPr>
            <a:endParaRPr lang="ru-RU" sz="2000" b="1" dirty="0">
              <a:latin typeface="Arial" pitchFamily="34" charset="0"/>
            </a:endParaRPr>
          </a:p>
        </p:txBody>
      </p:sp>
      <p:pic>
        <p:nvPicPr>
          <p:cNvPr id="806917" name="Picture 5" descr="63166759663167-1"/>
          <p:cNvPicPr>
            <a:picLocks noChangeAspect="1" noChangeArrowheads="1"/>
          </p:cNvPicPr>
          <p:nvPr/>
        </p:nvPicPr>
        <p:blipFill>
          <a:blip r:embed="rId2" cstate="print"/>
          <a:srcRect/>
          <a:stretch>
            <a:fillRect/>
          </a:stretch>
        </p:blipFill>
        <p:spPr bwMode="auto">
          <a:xfrm>
            <a:off x="2214546" y="5214950"/>
            <a:ext cx="4429155" cy="9286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INI1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advClick="0">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457200" y="285728"/>
            <a:ext cx="8229600" cy="1071570"/>
          </a:xfrm>
        </p:spPr>
        <p:txBody>
          <a:bodyPr>
            <a:normAutofit fontScale="90000"/>
          </a:bodyPr>
          <a:lstStyle/>
          <a:p>
            <a:r>
              <a:rPr lang="ru-RU" b="1" dirty="0">
                <a:solidFill>
                  <a:srgbClr val="C00000"/>
                </a:solidFill>
              </a:rPr>
              <a:t>Кольца Ньютона</a:t>
            </a:r>
            <a:r>
              <a:rPr lang="ru-RU" dirty="0">
                <a:solidFill>
                  <a:srgbClr val="C00000"/>
                </a:solidFill>
              </a:rPr>
              <a:t/>
            </a:r>
            <a:br>
              <a:rPr lang="ru-RU" dirty="0">
                <a:solidFill>
                  <a:srgbClr val="C00000"/>
                </a:solidFill>
              </a:rPr>
            </a:br>
            <a:r>
              <a:rPr lang="ru-RU" dirty="0">
                <a:solidFill>
                  <a:srgbClr val="FF0000"/>
                </a:solidFill>
              </a:rPr>
              <a:t>Монохромный свет</a:t>
            </a:r>
          </a:p>
        </p:txBody>
      </p:sp>
      <p:pic>
        <p:nvPicPr>
          <p:cNvPr id="815108" name="Picture 4" descr="kolca"/>
          <p:cNvPicPr>
            <a:picLocks noChangeAspect="1" noChangeArrowheads="1"/>
          </p:cNvPicPr>
          <p:nvPr/>
        </p:nvPicPr>
        <p:blipFill>
          <a:blip r:embed="rId2" cstate="print"/>
          <a:srcRect/>
          <a:stretch>
            <a:fillRect/>
          </a:stretch>
        </p:blipFill>
        <p:spPr bwMode="auto">
          <a:xfrm>
            <a:off x="357158" y="1571612"/>
            <a:ext cx="8572559" cy="4714908"/>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33.jpeg"/>
          <p:cNvPicPr>
            <a:picLocks noChangeAspect="1"/>
          </p:cNvPicPr>
          <p:nvPr/>
        </p:nvPicPr>
        <p:blipFill>
          <a:blip r:embed="rId2" cstate="print"/>
          <a:stretch>
            <a:fillRect/>
          </a:stretch>
        </p:blipFill>
        <p:spPr>
          <a:xfrm>
            <a:off x="1714480" y="285728"/>
            <a:ext cx="6215106" cy="6143668"/>
          </a:xfrm>
          <a:prstGeom prst="rect">
            <a:avLst/>
          </a:prstGeom>
        </p:spPr>
      </p:pic>
    </p:spTree>
  </p:cSld>
  <p:clrMapOvr>
    <a:masterClrMapping/>
  </p:clrMapOvr>
  <p:transition advClick="0">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Home\Рабочий стол\талицы2\14.jpeg"/>
          <p:cNvPicPr>
            <a:picLocks noChangeAspect="1" noChangeArrowheads="1"/>
          </p:cNvPicPr>
          <p:nvPr/>
        </p:nvPicPr>
        <p:blipFill>
          <a:blip r:embed="rId2" cstate="print"/>
          <a:srcRect/>
          <a:stretch>
            <a:fillRect/>
          </a:stretch>
        </p:blipFill>
        <p:spPr bwMode="auto">
          <a:xfrm>
            <a:off x="357158" y="868663"/>
            <a:ext cx="8358246" cy="5560733"/>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500066"/>
          </a:xfrm>
        </p:spPr>
        <p:txBody>
          <a:bodyPr>
            <a:normAutofit fontScale="90000"/>
          </a:bodyPr>
          <a:lstStyle/>
          <a:p>
            <a:pPr algn="ctr"/>
            <a:r>
              <a:rPr lang="ru-RU" b="1" dirty="0" smtClean="0">
                <a:solidFill>
                  <a:srgbClr val="C00000"/>
                </a:solidFill>
              </a:rPr>
              <a:t>интерференция</a:t>
            </a:r>
            <a:endParaRPr lang="ru-RU" b="1" dirty="0">
              <a:solidFill>
                <a:srgbClr val="C00000"/>
              </a:solidFill>
            </a:endParaRPr>
          </a:p>
        </p:txBody>
      </p:sp>
      <p:pic>
        <p:nvPicPr>
          <p:cNvPr id="34818" name="Picture 2" descr="C:\Documents and Settings\Home\Рабочий стол\талицы2\и27.jpeg"/>
          <p:cNvPicPr>
            <a:picLocks noGrp="1" noChangeAspect="1" noChangeArrowheads="1"/>
          </p:cNvPicPr>
          <p:nvPr>
            <p:ph idx="1"/>
          </p:nvPr>
        </p:nvPicPr>
        <p:blipFill>
          <a:blip r:embed="rId2" cstate="print"/>
          <a:srcRect/>
          <a:stretch>
            <a:fillRect/>
          </a:stretch>
        </p:blipFill>
        <p:spPr bwMode="auto">
          <a:xfrm>
            <a:off x="214282" y="1214422"/>
            <a:ext cx="4214842" cy="4915394"/>
          </a:xfrm>
          <a:prstGeom prst="rect">
            <a:avLst/>
          </a:prstGeom>
          <a:noFill/>
        </p:spPr>
      </p:pic>
      <p:pic>
        <p:nvPicPr>
          <p:cNvPr id="34819" name="Picture 3" descr="C:\Documents and Settings\Home\Рабочий стол\талицы2\и15.jpeg"/>
          <p:cNvPicPr>
            <a:picLocks noChangeAspect="1" noChangeArrowheads="1"/>
          </p:cNvPicPr>
          <p:nvPr/>
        </p:nvPicPr>
        <p:blipFill>
          <a:blip r:embed="rId3" cstate="print"/>
          <a:srcRect/>
          <a:stretch>
            <a:fillRect/>
          </a:stretch>
        </p:blipFill>
        <p:spPr bwMode="auto">
          <a:xfrm>
            <a:off x="4714876" y="1214422"/>
            <a:ext cx="4071934" cy="4903810"/>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85728"/>
            <a:ext cx="8229600" cy="1071570"/>
          </a:xfrm>
        </p:spPr>
        <p:txBody>
          <a:bodyPr/>
          <a:lstStyle/>
          <a:p>
            <a:pPr algn="ctr"/>
            <a:r>
              <a:rPr lang="ru-RU" b="1" dirty="0" smtClean="0">
                <a:solidFill>
                  <a:srgbClr val="C00000"/>
                </a:solidFill>
              </a:rPr>
              <a:t>интерференция</a:t>
            </a:r>
            <a:endParaRPr lang="ru-RU" dirty="0"/>
          </a:p>
        </p:txBody>
      </p:sp>
      <p:pic>
        <p:nvPicPr>
          <p:cNvPr id="35842" name="Picture 2" descr="C:\Documents and Settings\Home\Рабочий стол\талицы2\и37.jpeg"/>
          <p:cNvPicPr>
            <a:picLocks noGrp="1" noChangeAspect="1" noChangeArrowheads="1"/>
          </p:cNvPicPr>
          <p:nvPr>
            <p:ph sz="half" idx="1"/>
          </p:nvPr>
        </p:nvPicPr>
        <p:blipFill>
          <a:blip r:embed="rId2" cstate="print"/>
          <a:srcRect/>
          <a:stretch>
            <a:fillRect/>
          </a:stretch>
        </p:blipFill>
        <p:spPr bwMode="auto">
          <a:xfrm>
            <a:off x="214282" y="1785926"/>
            <a:ext cx="4572032" cy="3857652"/>
          </a:xfrm>
          <a:prstGeom prst="rect">
            <a:avLst/>
          </a:prstGeom>
          <a:noFill/>
        </p:spPr>
      </p:pic>
      <p:pic>
        <p:nvPicPr>
          <p:cNvPr id="35843" name="Picture 3" descr="C:\Documents and Settings\Home\Рабочий стол\талицы2\и6.jpeg"/>
          <p:cNvPicPr>
            <a:picLocks noGrp="1" noChangeAspect="1" noChangeArrowheads="1"/>
          </p:cNvPicPr>
          <p:nvPr>
            <p:ph sz="half" idx="2"/>
          </p:nvPr>
        </p:nvPicPr>
        <p:blipFill>
          <a:blip r:embed="rId3" cstate="print"/>
          <a:srcRect/>
          <a:stretch>
            <a:fillRect/>
          </a:stretch>
        </p:blipFill>
        <p:spPr bwMode="auto">
          <a:xfrm>
            <a:off x="4929190" y="1785926"/>
            <a:ext cx="3929090" cy="4214842"/>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ru-RU" b="1" dirty="0" smtClean="0">
                <a:solidFill>
                  <a:srgbClr val="C00000"/>
                </a:solidFill>
              </a:rPr>
              <a:t>интерференция</a:t>
            </a:r>
            <a:endParaRPr lang="ru-RU" dirty="0"/>
          </a:p>
        </p:txBody>
      </p:sp>
      <p:pic>
        <p:nvPicPr>
          <p:cNvPr id="36867" name="Picture 3" descr="C:\Documents and Settings\Home\Рабочий стол\талицы2\и11.jpeg"/>
          <p:cNvPicPr>
            <a:picLocks noGrp="1" noChangeAspect="1" noChangeArrowheads="1"/>
          </p:cNvPicPr>
          <p:nvPr>
            <p:ph sz="half" idx="1"/>
          </p:nvPr>
        </p:nvPicPr>
        <p:blipFill>
          <a:blip r:embed="rId2" cstate="print"/>
          <a:srcRect/>
          <a:stretch>
            <a:fillRect/>
          </a:stretch>
        </p:blipFill>
        <p:spPr bwMode="auto">
          <a:xfrm>
            <a:off x="285720" y="1928802"/>
            <a:ext cx="3816872" cy="3937405"/>
          </a:xfrm>
          <a:prstGeom prst="rect">
            <a:avLst/>
          </a:prstGeom>
          <a:noFill/>
        </p:spPr>
      </p:pic>
      <p:pic>
        <p:nvPicPr>
          <p:cNvPr id="36868" name="Picture 4" descr="C:\Documents and Settings\Home\Рабочий стол\талицы2\и35.jpeg"/>
          <p:cNvPicPr>
            <a:picLocks noGrp="1" noChangeAspect="1" noChangeArrowheads="1"/>
          </p:cNvPicPr>
          <p:nvPr>
            <p:ph sz="half" idx="2"/>
          </p:nvPr>
        </p:nvPicPr>
        <p:blipFill>
          <a:blip r:embed="rId3" cstate="print"/>
          <a:srcRect/>
          <a:stretch>
            <a:fillRect/>
          </a:stretch>
        </p:blipFill>
        <p:spPr bwMode="auto">
          <a:xfrm>
            <a:off x="4379975" y="1928803"/>
            <a:ext cx="4335429" cy="3786213"/>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endParaRPr lang="ru-RU"/>
          </a:p>
        </p:txBody>
      </p:sp>
      <p:sp>
        <p:nvSpPr>
          <p:cNvPr id="816131" name="Rectangle 3"/>
          <p:cNvSpPr>
            <a:spLocks noGrp="1" noChangeArrowheads="1"/>
          </p:cNvSpPr>
          <p:nvPr>
            <p:ph type="body" idx="1"/>
          </p:nvPr>
        </p:nvSpPr>
        <p:spPr/>
        <p:txBody>
          <a:bodyPr/>
          <a:lstStyle/>
          <a:p>
            <a:endParaRPr lang="ru-RU"/>
          </a:p>
        </p:txBody>
      </p:sp>
      <p:pic>
        <p:nvPicPr>
          <p:cNvPr id="816132" name="Picture 4" descr="{74F39671-5F1C-4ACD-88B9-1CE75A66D64F}"/>
          <p:cNvPicPr>
            <a:picLocks noChangeAspect="1" noChangeArrowheads="1"/>
          </p:cNvPicPr>
          <p:nvPr/>
        </p:nvPicPr>
        <p:blipFill>
          <a:blip r:embed="rId2" cstate="print"/>
          <a:srcRect/>
          <a:stretch>
            <a:fillRect/>
          </a:stretch>
        </p:blipFill>
        <p:spPr bwMode="auto">
          <a:xfrm>
            <a:off x="250825" y="187325"/>
            <a:ext cx="8713788" cy="6410325"/>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endParaRPr lang="ru-RU"/>
          </a:p>
        </p:txBody>
      </p:sp>
      <p:sp>
        <p:nvSpPr>
          <p:cNvPr id="821251" name="Rectangle 3"/>
          <p:cNvSpPr>
            <a:spLocks noGrp="1" noChangeArrowheads="1"/>
          </p:cNvSpPr>
          <p:nvPr>
            <p:ph type="body" idx="1"/>
          </p:nvPr>
        </p:nvSpPr>
        <p:spPr/>
        <p:txBody>
          <a:bodyPr/>
          <a:lstStyle/>
          <a:p>
            <a:endParaRPr lang="ru-RU"/>
          </a:p>
        </p:txBody>
      </p:sp>
      <p:pic>
        <p:nvPicPr>
          <p:cNvPr id="821252" name="Picture 4" descr="{99C16E06-5D1D-42A1-8C4A-DDC4BB9D35F2}"/>
          <p:cNvPicPr>
            <a:picLocks noChangeAspect="1" noChangeArrowheads="1"/>
          </p:cNvPicPr>
          <p:nvPr/>
        </p:nvPicPr>
        <p:blipFill>
          <a:blip r:embed="rId2" cstate="print"/>
          <a:srcRect/>
          <a:stretch>
            <a:fillRect/>
          </a:stretch>
        </p:blipFill>
        <p:spPr bwMode="auto">
          <a:xfrm>
            <a:off x="250825" y="187325"/>
            <a:ext cx="8642350" cy="6410325"/>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lstStyle/>
          <a:p>
            <a:pPr algn="ctr"/>
            <a:r>
              <a:rPr lang="ru-RU" dirty="0" smtClean="0">
                <a:solidFill>
                  <a:srgbClr val="C00000"/>
                </a:solidFill>
              </a:rPr>
              <a:t>Дисперсия</a:t>
            </a:r>
            <a:endParaRPr lang="ru-RU" dirty="0">
              <a:solidFill>
                <a:srgbClr val="C00000"/>
              </a:solidFill>
            </a:endParaRPr>
          </a:p>
        </p:txBody>
      </p:sp>
      <p:sp>
        <p:nvSpPr>
          <p:cNvPr id="5" name="Текст 4"/>
          <p:cNvSpPr>
            <a:spLocks noGrp="1"/>
          </p:cNvSpPr>
          <p:nvPr>
            <p:ph type="body" idx="1"/>
          </p:nvPr>
        </p:nvSpPr>
        <p:spPr/>
        <p:txBody>
          <a:bodyPr/>
          <a:lstStyle/>
          <a:p>
            <a:endParaRPr lang="ru-RU"/>
          </a:p>
        </p:txBody>
      </p:sp>
      <p:sp>
        <p:nvSpPr>
          <p:cNvPr id="6" name="Текст 5"/>
          <p:cNvSpPr>
            <a:spLocks noGrp="1"/>
          </p:cNvSpPr>
          <p:nvPr>
            <p:ph type="body" sz="half" idx="3"/>
          </p:nvPr>
        </p:nvSpPr>
        <p:spPr/>
        <p:txBody>
          <a:bodyPr/>
          <a:lstStyle/>
          <a:p>
            <a:endParaRPr lang="ru-RU"/>
          </a:p>
        </p:txBody>
      </p:sp>
      <p:pic>
        <p:nvPicPr>
          <p:cNvPr id="1026" name="Picture 2" descr="C:\Documents and Settings\Home\Рабочий стол\талицы2\д21.jpeg"/>
          <p:cNvPicPr>
            <a:picLocks noGrp="1" noChangeAspect="1" noChangeArrowheads="1"/>
          </p:cNvPicPr>
          <p:nvPr>
            <p:ph sz="quarter" idx="2"/>
          </p:nvPr>
        </p:nvPicPr>
        <p:blipFill>
          <a:blip r:embed="rId2" cstate="print"/>
          <a:stretch>
            <a:fillRect/>
          </a:stretch>
        </p:blipFill>
        <p:spPr bwMode="auto">
          <a:xfrm>
            <a:off x="428596" y="1285860"/>
            <a:ext cx="3929090" cy="4675617"/>
          </a:xfrm>
          <a:prstGeom prst="rect">
            <a:avLst/>
          </a:prstGeom>
          <a:noFill/>
        </p:spPr>
      </p:pic>
      <p:sp>
        <p:nvSpPr>
          <p:cNvPr id="7" name="Содержимое 6"/>
          <p:cNvSpPr>
            <a:spLocks noGrp="1"/>
          </p:cNvSpPr>
          <p:nvPr>
            <p:ph sz="quarter" idx="4"/>
          </p:nvPr>
        </p:nvSpPr>
        <p:spPr>
          <a:xfrm>
            <a:off x="4645025" y="1214422"/>
            <a:ext cx="4041775" cy="5145898"/>
          </a:xfrm>
        </p:spPr>
        <p:txBody>
          <a:bodyPr>
            <a:normAutofit fontScale="85000" lnSpcReduction="20000"/>
          </a:bodyPr>
          <a:lstStyle/>
          <a:p>
            <a:r>
              <a:rPr lang="ru-RU" dirty="0" smtClean="0"/>
              <a:t>.				</a:t>
            </a:r>
          </a:p>
          <a:p>
            <a:r>
              <a:rPr lang="ru-RU" dirty="0" smtClean="0"/>
              <a:t>НЬЮТОН (</a:t>
            </a:r>
            <a:r>
              <a:rPr lang="ru-RU" dirty="0" err="1" smtClean="0"/>
              <a:t>Newton</a:t>
            </a:r>
            <a:r>
              <a:rPr lang="ru-RU" dirty="0" smtClean="0"/>
              <a:t>) Исаак (1643-1727) - английский математик, механик, астроном и физик, создатель классической механики.   Открыл дисперсию света, хроматическую аберрацию, исследовал интерференцию и дифракцию, развивал корпускулярную теорию света. Построил зеркальный телескоп. Сформулировал основные законы классической механики. Открыл закон всемирного тяготения, дал теорию движения небесных тел, создав основы небесной механики.  Был директором Монетного двора, наладил монетное дело в Англии. </a:t>
            </a:r>
            <a:endParaRPr lang="ru-RU" dirty="0"/>
          </a:p>
        </p:txBody>
      </p:sp>
    </p:spTree>
  </p:cSld>
  <p:clrMapOvr>
    <a:masterClrMapping/>
  </p:clrMapOvr>
  <p:transition advClick="0">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Занимаясь усовершенствованием телескопов. Ньютон обратил внимание на то. что изображение, даваемое объективом, по краям окрашено. Он заинтересовался этим и первый «исследовал разнообразие световых лучей и проистекающие отсюда особенности цветов, каких до того никто даже не подозревал» (слова из надписи на надгробном памятнике Ньютону). Радужную окраску изображения, даваемого линзой, наблюдали, конечно, и до него. Было замечено также, что радужные края имеют предметы, рассматриваемые через призму. Пучок световых лучей, прошедший через призму, окрашивается по краям.</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Click="0">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229600" cy="45719"/>
          </a:xfrm>
        </p:spPr>
        <p:txBody>
          <a:bodyPr>
            <a:normAutofit fontScale="90000"/>
          </a:bodyPr>
          <a:lstStyle/>
          <a:p>
            <a:endParaRPr lang="ru-RU" dirty="0"/>
          </a:p>
        </p:txBody>
      </p:sp>
      <p:sp>
        <p:nvSpPr>
          <p:cNvPr id="7" name="Содержимое 6"/>
          <p:cNvSpPr>
            <a:spLocks noGrp="1"/>
          </p:cNvSpPr>
          <p:nvPr>
            <p:ph sz="half" idx="2"/>
          </p:nvPr>
        </p:nvSpPr>
        <p:spPr>
          <a:xfrm>
            <a:off x="4648200" y="428604"/>
            <a:ext cx="4038600" cy="5926321"/>
          </a:xfrm>
        </p:spPr>
        <p:txBody>
          <a:bodyPr>
            <a:normAutofit fontScale="77500" lnSpcReduction="20000"/>
          </a:bodyPr>
          <a:lstStyle/>
          <a:p>
            <a:r>
              <a:rPr lang="ru-RU" dirty="0" smtClean="0"/>
              <a:t>  Опыт Ньютона был гениально прост. Ньютон догадался направить на призму световой пучок малого поперечного сечения. Пучок солнечного света проходил в затемненную комнату через маленькое отверстие в ставне. Падая на стеклянную призму, он преломлялся и давал на противоположной стене удлиненное изображение с радужным чередованием цветов.  Следуя многовековой традиции, согласно которой радуга считалась состоящей из семи основных цветов. Ньютон тоже выделил семь цветов: фиолетовый, синий, </a:t>
            </a:r>
            <a:r>
              <a:rPr lang="ru-RU" dirty="0" err="1" smtClean="0"/>
              <a:t>голубой</a:t>
            </a:r>
            <a:r>
              <a:rPr lang="ru-RU" dirty="0" smtClean="0"/>
              <a:t>, зеленый, желтый, оранжевый и красный. Саму радужную полоску Ньютон назвал спектром. 		 </a:t>
            </a:r>
            <a:endParaRPr lang="ru-RU" dirty="0"/>
          </a:p>
        </p:txBody>
      </p:sp>
      <p:pic>
        <p:nvPicPr>
          <p:cNvPr id="39937" name="Picture 1" descr="C:\Documents and Settings\Home\Рабочий стол\дисп\nyuton-5.jpg"/>
          <p:cNvPicPr>
            <a:picLocks noGrp="1" noChangeAspect="1" noChangeArrowheads="1"/>
          </p:cNvPicPr>
          <p:nvPr>
            <p:ph sz="half" idx="1"/>
          </p:nvPr>
        </p:nvPicPr>
        <p:blipFill>
          <a:blip r:embed="rId2" cstate="print"/>
          <a:srcRect/>
          <a:stretch>
            <a:fillRect/>
          </a:stretch>
        </p:blipFill>
        <p:spPr bwMode="auto">
          <a:xfrm>
            <a:off x="142844" y="357166"/>
            <a:ext cx="4643470" cy="5773649"/>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57166"/>
            <a:ext cx="8229600" cy="1071570"/>
          </a:xfrm>
        </p:spPr>
        <p:txBody>
          <a:bodyPr>
            <a:normAutofit/>
          </a:bodyPr>
          <a:lstStyle/>
          <a:p>
            <a:pPr algn="ctr"/>
            <a:r>
              <a:rPr lang="ru-RU" sz="6000" b="1" dirty="0" smtClean="0">
                <a:solidFill>
                  <a:srgbClr val="C00000"/>
                </a:solidFill>
              </a:rPr>
              <a:t>спектр</a:t>
            </a:r>
            <a:endParaRPr lang="ru-RU" sz="6000" b="1" dirty="0">
              <a:solidFill>
                <a:srgbClr val="C00000"/>
              </a:solidFill>
            </a:endParaRPr>
          </a:p>
        </p:txBody>
      </p:sp>
      <p:pic>
        <p:nvPicPr>
          <p:cNvPr id="7" name="Содержимое 6" descr="Без-имени-1.jpg"/>
          <p:cNvPicPr>
            <a:picLocks noGrp="1" noChangeAspect="1"/>
          </p:cNvPicPr>
          <p:nvPr>
            <p:ph idx="1"/>
          </p:nvPr>
        </p:nvPicPr>
        <p:blipFill>
          <a:blip r:embed="rId2" cstate="print"/>
          <a:stretch>
            <a:fillRect/>
          </a:stretch>
        </p:blipFill>
        <p:spPr>
          <a:xfrm>
            <a:off x="357158" y="1785926"/>
            <a:ext cx="8286809" cy="4786346"/>
          </a:xfrm>
        </p:spPr>
      </p:pic>
    </p:spTree>
  </p:cSld>
  <p:clrMapOvr>
    <a:masterClrMapping/>
  </p:clrMapOvr>
  <p:transition advClick="0">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571480"/>
            <a:ext cx="3786214" cy="5632311"/>
          </a:xfrm>
          <a:prstGeom prst="rect">
            <a:avLst/>
          </a:prstGeom>
        </p:spPr>
        <p:txBody>
          <a:bodyPr wrap="square">
            <a:spAutoFit/>
          </a:bodyPr>
          <a:lstStyle/>
          <a:p>
            <a:r>
              <a:rPr lang="ru-RU" dirty="0"/>
              <a:t> </a:t>
            </a:r>
            <a:r>
              <a:rPr lang="ru-RU" sz="2400" dirty="0"/>
              <a:t>Закрыв отверстие красным стеклом. Ньютон наблюдал на стене только красное пятно, закрыв синим стеклом, наблюдал синее пятно и т. д. Отсюда следовало, что не призма окрашивает белый свет, как предполагалось раньше. Призма не изменяет свет, а лишь разлагает его на составные части 		 </a:t>
            </a:r>
          </a:p>
        </p:txBody>
      </p:sp>
      <p:pic>
        <p:nvPicPr>
          <p:cNvPr id="18434" name="Picture 2" descr="C:\Documents and Settings\Home\Рабочий стол\талицы2\д24.jpeg"/>
          <p:cNvPicPr>
            <a:picLocks noChangeAspect="1" noChangeArrowheads="1"/>
          </p:cNvPicPr>
          <p:nvPr/>
        </p:nvPicPr>
        <p:blipFill>
          <a:blip r:embed="rId2" cstate="print"/>
          <a:srcRect/>
          <a:stretch>
            <a:fillRect/>
          </a:stretch>
        </p:blipFill>
        <p:spPr bwMode="auto">
          <a:xfrm>
            <a:off x="214282" y="1428736"/>
            <a:ext cx="4071966" cy="4143404"/>
          </a:xfrm>
          <a:prstGeom prst="rect">
            <a:avLst/>
          </a:prstGeom>
          <a:noFill/>
        </p:spPr>
      </p:pic>
    </p:spTree>
  </p:cSld>
  <p:clrMapOvr>
    <a:masterClrMapping/>
  </p:clrMapOvr>
  <p:transition advClick="0">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5" name="Rectangle 5"/>
          <p:cNvSpPr>
            <a:spLocks noGrp="1" noChangeArrowheads="1"/>
          </p:cNvSpPr>
          <p:nvPr>
            <p:ph type="title"/>
          </p:nvPr>
        </p:nvSpPr>
        <p:spPr>
          <a:xfrm>
            <a:off x="428596" y="214290"/>
            <a:ext cx="8229600" cy="1285884"/>
          </a:xfrm>
        </p:spPr>
        <p:txBody>
          <a:bodyPr>
            <a:normAutofit fontScale="90000"/>
          </a:bodyPr>
          <a:lstStyle/>
          <a:p>
            <a:pPr algn="ctr"/>
            <a:r>
              <a:rPr lang="ru-RU" sz="3600" b="1" dirty="0">
                <a:solidFill>
                  <a:srgbClr val="C00000"/>
                </a:solidFill>
                <a:effectLst/>
                <a:latin typeface="Arial" pitchFamily="34" charset="0"/>
              </a:rPr>
              <a:t>Дисперсия</a:t>
            </a:r>
            <a:r>
              <a:rPr lang="ru-RU" sz="2800" dirty="0">
                <a:solidFill>
                  <a:srgbClr val="C00000"/>
                </a:solidFill>
                <a:effectLst/>
                <a:latin typeface="Arial" pitchFamily="34" charset="0"/>
              </a:rPr>
              <a:t>- зависимость показателя преломления света от частоты колебаний (или длины волны)</a:t>
            </a:r>
          </a:p>
        </p:txBody>
      </p:sp>
      <p:sp>
        <p:nvSpPr>
          <p:cNvPr id="788486" name="Rectangle 6"/>
          <p:cNvSpPr>
            <a:spLocks noGrp="1" noChangeArrowheads="1"/>
          </p:cNvSpPr>
          <p:nvPr>
            <p:ph type="body" sz="half" idx="1"/>
          </p:nvPr>
        </p:nvSpPr>
        <p:spPr/>
        <p:txBody>
          <a:bodyPr/>
          <a:lstStyle/>
          <a:p>
            <a:endParaRPr lang="ru-RU"/>
          </a:p>
        </p:txBody>
      </p:sp>
      <p:sp>
        <p:nvSpPr>
          <p:cNvPr id="788487" name="Rectangle 7"/>
          <p:cNvSpPr>
            <a:spLocks noGrp="1" noChangeArrowheads="1"/>
          </p:cNvSpPr>
          <p:nvPr>
            <p:ph type="body" sz="half" idx="2"/>
          </p:nvPr>
        </p:nvSpPr>
        <p:spPr>
          <a:xfrm>
            <a:off x="6227763" y="3068638"/>
            <a:ext cx="2459037" cy="3027362"/>
          </a:xfrm>
        </p:spPr>
        <p:txBody>
          <a:bodyPr/>
          <a:lstStyle/>
          <a:p>
            <a:r>
              <a:rPr lang="ru-RU" dirty="0"/>
              <a:t>И.Ньютон. </a:t>
            </a:r>
          </a:p>
          <a:p>
            <a:pPr>
              <a:buFont typeface="Wingdings" pitchFamily="2" charset="2"/>
              <a:buNone/>
            </a:pPr>
            <a:r>
              <a:rPr lang="ru-RU" sz="2400" b="1" dirty="0">
                <a:effectLst/>
                <a:latin typeface="Arial" pitchFamily="34" charset="0"/>
              </a:rPr>
              <a:t>Белый свет состоит из семи цветов.</a:t>
            </a:r>
          </a:p>
        </p:txBody>
      </p:sp>
      <p:pic>
        <p:nvPicPr>
          <p:cNvPr id="788488" name="Picture 8" descr="{B0E37C91-0690-4C00-A2B9-3260EDEF3D81}"/>
          <p:cNvPicPr>
            <a:picLocks noChangeAspect="1" noChangeArrowheads="1"/>
          </p:cNvPicPr>
          <p:nvPr/>
        </p:nvPicPr>
        <p:blipFill>
          <a:blip r:embed="rId2" cstate="print"/>
          <a:srcRect/>
          <a:stretch>
            <a:fillRect/>
          </a:stretch>
        </p:blipFill>
        <p:spPr bwMode="auto">
          <a:xfrm>
            <a:off x="250825" y="1916113"/>
            <a:ext cx="5688013" cy="4267200"/>
          </a:xfrm>
          <a:prstGeom prst="rect">
            <a:avLst/>
          </a:prstGeom>
          <a:noFill/>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788488"/>
                                        </p:tgtEl>
                                        <p:attrNameLst>
                                          <p:attrName>style.visibility</p:attrName>
                                        </p:attrNameLst>
                                      </p:cBhvr>
                                      <p:to>
                                        <p:strVal val="visible"/>
                                      </p:to>
                                    </p:set>
                                    <p:animEffect transition="in" filter="dissolve">
                                      <p:cBhvr>
                                        <p:cTn id="7" dur="500"/>
                                        <p:tgtEl>
                                          <p:spTgt spid="78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338</TotalTime>
  <Words>1314</Words>
  <Application>Microsoft Office PowerPoint</Application>
  <PresentationFormat>Экран (4:3)</PresentationFormat>
  <Paragraphs>124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Дисперсия и интерференция света</vt:lpstr>
      <vt:lpstr>Дисперсия и интерференция света</vt:lpstr>
      <vt:lpstr>Слайд 3</vt:lpstr>
      <vt:lpstr>Дисперсия</vt:lpstr>
      <vt:lpstr>Слайд 5</vt:lpstr>
      <vt:lpstr>Слайд 6</vt:lpstr>
      <vt:lpstr>спектр</vt:lpstr>
      <vt:lpstr>Слайд 8</vt:lpstr>
      <vt:lpstr>Дисперсия- зависимость показателя преломления света от частоты колебаний (или длины волны)</vt:lpstr>
      <vt:lpstr>Слайд 10</vt:lpstr>
      <vt:lpstr>Зависимость цвета от частоты электромагнитной волны</vt:lpstr>
      <vt:lpstr>Цвета непрозрачных тел объясняются избирательным характером отражения света</vt:lpstr>
      <vt:lpstr>Цвета прозрачных тел объясняются избирательным характером пропускания  света.  Смотрим через зеленое стекло                               красное стекло   </vt:lpstr>
      <vt:lpstr>Слайд 14</vt:lpstr>
      <vt:lpstr>Слайд 15</vt:lpstr>
      <vt:lpstr>Слайд 16</vt:lpstr>
      <vt:lpstr>Слайд 17</vt:lpstr>
      <vt:lpstr>Дисперсия в природе</vt:lpstr>
      <vt:lpstr>Это интересно</vt:lpstr>
      <vt:lpstr>Слайд 20</vt:lpstr>
      <vt:lpstr>Слайд 21</vt:lpstr>
      <vt:lpstr>   Интерференция</vt:lpstr>
      <vt:lpstr> Интерференция- сложение двух когерентных волн, в следствии которого наблюдается усиление или ослабление световых колебаний в различных точках пространства</vt:lpstr>
      <vt:lpstr>Слайд 24</vt:lpstr>
      <vt:lpstr>Интерференционная картина от 2-х когерентных источников</vt:lpstr>
      <vt:lpstr>Слайд 26</vt:lpstr>
      <vt:lpstr>Условие максимума</vt:lpstr>
      <vt:lpstr>Условие минимума</vt:lpstr>
      <vt:lpstr>Интерференция света в тонких пленках</vt:lpstr>
      <vt:lpstr>Кольца Ньютона Монохромный свет</vt:lpstr>
      <vt:lpstr>Слайд 31</vt:lpstr>
      <vt:lpstr>Слайд 32</vt:lpstr>
      <vt:lpstr>интерференция</vt:lpstr>
      <vt:lpstr>интерференция</vt:lpstr>
      <vt:lpstr>интерференция</vt:lpstr>
      <vt:lpstr>Слайд 36</vt:lpstr>
      <vt:lpstr>Слайд 37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Дисперсия и интерференция света</dc:title>
  <dc:creator>User</dc:creator>
  <cp:lastModifiedBy>Кабинет№104</cp:lastModifiedBy>
  <cp:revision>92</cp:revision>
  <dcterms:created xsi:type="dcterms:W3CDTF">2006-12-08T13:01:44Z</dcterms:created>
  <dcterms:modified xsi:type="dcterms:W3CDTF">2020-12-18T00:32:28Z</dcterms:modified>
</cp:coreProperties>
</file>