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50" r:id="rId2"/>
    <p:sldMasterId id="2147483868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1" r:id="rId8"/>
    <p:sldId id="260" r:id="rId9"/>
    <p:sldId id="265" r:id="rId10"/>
    <p:sldId id="262" r:id="rId11"/>
    <p:sldId id="263" r:id="rId12"/>
    <p:sldId id="264" r:id="rId13"/>
    <p:sldId id="269" r:id="rId14"/>
    <p:sldId id="266" r:id="rId15"/>
    <p:sldId id="267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3A34-3A9F-48DF-875F-396C674FE1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F39A-6521-41B2-BCA0-C9DF3E64A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917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BF39A-6521-41B2-BCA0-C9DF3E64AB7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62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BF39A-6521-41B2-BCA0-C9DF3E64AB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80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5863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23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1626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6652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5565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2582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910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831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8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266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031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557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650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080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5733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629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44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122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837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818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403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70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8194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69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94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8141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74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30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6000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718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283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157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618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04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165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3615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729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141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815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158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0926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1739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7782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855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80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935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3D47-5182-426F-AAE8-E830737D3B7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EB81A-3510-4303-A2AE-EF1801890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86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407022472" TargetMode="External"/><Relationship Id="rId2" Type="http://schemas.openxmlformats.org/officeDocument/2006/relationships/hyperlink" Target="mailto:olgadumnova80@mail.ru" TargetMode="Externa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</a:rPr>
              <a:t>Тетраэдр и параллелепипед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math-salamanders.com/image-files/lgs-tetrahedron-no-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97" y="3489994"/>
            <a:ext cx="2009730" cy="1977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уб 4"/>
          <p:cNvSpPr/>
          <p:nvPr/>
        </p:nvSpPr>
        <p:spPr>
          <a:xfrm>
            <a:off x="6001554" y="3783450"/>
            <a:ext cx="2678806" cy="1390919"/>
          </a:xfrm>
          <a:prstGeom prst="cube">
            <a:avLst/>
          </a:prstGeom>
          <a:solidFill>
            <a:srgbClr val="3399FF">
              <a:alpha val="62745"/>
            </a:srgb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036416" y="6194738"/>
            <a:ext cx="3883697" cy="435970"/>
          </a:xfrm>
        </p:spPr>
        <p:txBody>
          <a:bodyPr/>
          <a:lstStyle/>
          <a:p>
            <a:endParaRPr lang="ru-RU" sz="1400" dirty="0" smtClean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070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 34"/>
          <p:cNvSpPr/>
          <p:nvPr/>
        </p:nvSpPr>
        <p:spPr>
          <a:xfrm>
            <a:off x="1574208" y="1958988"/>
            <a:ext cx="3445565" cy="1497495"/>
          </a:xfrm>
          <a:custGeom>
            <a:avLst/>
            <a:gdLst>
              <a:gd name="connsiteX0" fmla="*/ 0 w 3445565"/>
              <a:gd name="connsiteY0" fmla="*/ 1484243 h 1497495"/>
              <a:gd name="connsiteX1" fmla="*/ 3127513 w 3445565"/>
              <a:gd name="connsiteY1" fmla="*/ 1497495 h 1497495"/>
              <a:gd name="connsiteX2" fmla="*/ 3445565 w 3445565"/>
              <a:gd name="connsiteY2" fmla="*/ 0 h 1497495"/>
              <a:gd name="connsiteX3" fmla="*/ 318052 w 3445565"/>
              <a:gd name="connsiteY3" fmla="*/ 13252 h 1497495"/>
              <a:gd name="connsiteX4" fmla="*/ 0 w 3445565"/>
              <a:gd name="connsiteY4" fmla="*/ 1484243 h 149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65" h="1497495">
                <a:moveTo>
                  <a:pt x="0" y="1484243"/>
                </a:moveTo>
                <a:lnTo>
                  <a:pt x="3127513" y="1497495"/>
                </a:lnTo>
                <a:lnTo>
                  <a:pt x="3445565" y="0"/>
                </a:lnTo>
                <a:lnTo>
                  <a:pt x="318052" y="13252"/>
                </a:lnTo>
                <a:lnTo>
                  <a:pt x="0" y="148424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08337" y="2791170"/>
            <a:ext cx="3445565" cy="1497495"/>
          </a:xfrm>
          <a:custGeom>
            <a:avLst/>
            <a:gdLst>
              <a:gd name="connsiteX0" fmla="*/ 0 w 3445565"/>
              <a:gd name="connsiteY0" fmla="*/ 1484243 h 1497495"/>
              <a:gd name="connsiteX1" fmla="*/ 3127513 w 3445565"/>
              <a:gd name="connsiteY1" fmla="*/ 1497495 h 1497495"/>
              <a:gd name="connsiteX2" fmla="*/ 3445565 w 3445565"/>
              <a:gd name="connsiteY2" fmla="*/ 0 h 1497495"/>
              <a:gd name="connsiteX3" fmla="*/ 318052 w 3445565"/>
              <a:gd name="connsiteY3" fmla="*/ 13252 h 1497495"/>
              <a:gd name="connsiteX4" fmla="*/ 0 w 3445565"/>
              <a:gd name="connsiteY4" fmla="*/ 1484243 h 149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65" h="1497495">
                <a:moveTo>
                  <a:pt x="0" y="1484243"/>
                </a:moveTo>
                <a:lnTo>
                  <a:pt x="3127513" y="1497495"/>
                </a:lnTo>
                <a:lnTo>
                  <a:pt x="3445565" y="0"/>
                </a:lnTo>
                <a:lnTo>
                  <a:pt x="318052" y="13252"/>
                </a:lnTo>
                <a:lnTo>
                  <a:pt x="0" y="1484243"/>
                </a:lnTo>
                <a:close/>
              </a:path>
            </a:pathLst>
          </a:custGeom>
          <a:gradFill>
            <a:gsLst>
              <a:gs pos="600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satMod val="103000"/>
                  <a:tint val="73000"/>
                  <a:alpha val="0"/>
                  <a:lumMod val="78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39413" y="180304"/>
            <a:ext cx="557655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Свойства параллелепипеда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835" y="991675"/>
            <a:ext cx="1066370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1. Противоположные грани параллелепипеда параллельны и равны.</a:t>
            </a:r>
            <a:endParaRPr lang="ru-RU" sz="2800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721217" y="3477296"/>
            <a:ext cx="3953814" cy="811369"/>
          </a:xfrm>
          <a:prstGeom prst="flowChartInputOutp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>
            <a:off x="1062506" y="1977667"/>
            <a:ext cx="3953814" cy="811369"/>
          </a:xfrm>
          <a:prstGeom prst="flowChartInputOutp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542245" y="3477296"/>
            <a:ext cx="3132786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21217" y="3477296"/>
            <a:ext cx="821028" cy="81136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21217" y="2789036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542245" y="1977666"/>
            <a:ext cx="341289" cy="14996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675031" y="1977665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886199" y="2789036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3440" y="1597414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0568" y="270927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358720" y="155158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54168" y="4165255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65181" y="3076477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532030" y="4271861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713926" y="1751634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800" dirty="0"/>
                  <a:t>Доказать: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𝐷𝐶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/>
                  <a:t/>
                </a:r>
                <a:br>
                  <a:rPr lang="ru-RU" sz="2800" dirty="0"/>
                </a:br>
                <a:endParaRPr lang="ru-RU" sz="28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26" y="1751634"/>
                <a:ext cx="6096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0" t="-5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587321" y="3033842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702674" y="270927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7691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742122" y="1948070"/>
            <a:ext cx="3909391" cy="2358887"/>
          </a:xfrm>
          <a:custGeom>
            <a:avLst/>
            <a:gdLst>
              <a:gd name="connsiteX0" fmla="*/ 1126435 w 3909391"/>
              <a:gd name="connsiteY0" fmla="*/ 0 h 2358887"/>
              <a:gd name="connsiteX1" fmla="*/ 1126435 w 3909391"/>
              <a:gd name="connsiteY1" fmla="*/ 0 h 2358887"/>
              <a:gd name="connsiteX2" fmla="*/ 795130 w 3909391"/>
              <a:gd name="connsiteY2" fmla="*/ 1524000 h 2358887"/>
              <a:gd name="connsiteX3" fmla="*/ 3909391 w 3909391"/>
              <a:gd name="connsiteY3" fmla="*/ 1510747 h 2358887"/>
              <a:gd name="connsiteX4" fmla="*/ 3140765 w 3909391"/>
              <a:gd name="connsiteY4" fmla="*/ 2358887 h 2358887"/>
              <a:gd name="connsiteX5" fmla="*/ 0 w 3909391"/>
              <a:gd name="connsiteY5" fmla="*/ 2332382 h 2358887"/>
              <a:gd name="connsiteX6" fmla="*/ 291548 w 3909391"/>
              <a:gd name="connsiteY6" fmla="*/ 848139 h 2358887"/>
              <a:gd name="connsiteX7" fmla="*/ 1126435 w 3909391"/>
              <a:gd name="connsiteY7" fmla="*/ 0 h 23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9391" h="2358887">
                <a:moveTo>
                  <a:pt x="1126435" y="0"/>
                </a:moveTo>
                <a:lnTo>
                  <a:pt x="1126435" y="0"/>
                </a:lnTo>
                <a:lnTo>
                  <a:pt x="795130" y="1524000"/>
                </a:lnTo>
                <a:lnTo>
                  <a:pt x="3909391" y="1510747"/>
                </a:lnTo>
                <a:lnTo>
                  <a:pt x="3140765" y="2358887"/>
                </a:lnTo>
                <a:lnTo>
                  <a:pt x="0" y="2332382"/>
                </a:lnTo>
                <a:lnTo>
                  <a:pt x="291548" y="848139"/>
                </a:lnTo>
                <a:lnTo>
                  <a:pt x="1126435" y="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39413" y="180304"/>
            <a:ext cx="557655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Свойства параллелепипеда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835" y="991675"/>
            <a:ext cx="1066370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1. Противоположные грани параллелепипеда параллельны и равны.</a:t>
            </a:r>
            <a:endParaRPr lang="ru-RU" sz="2800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721217" y="3477296"/>
            <a:ext cx="3953814" cy="811369"/>
          </a:xfrm>
          <a:prstGeom prst="flowChartInputOutp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>
            <a:off x="1062506" y="1977667"/>
            <a:ext cx="3953814" cy="811369"/>
          </a:xfrm>
          <a:prstGeom prst="flowChartInputOutp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542245" y="3477296"/>
            <a:ext cx="3132786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21217" y="3477296"/>
            <a:ext cx="821028" cy="81136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21217" y="2789036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542245" y="1977666"/>
            <a:ext cx="341289" cy="14996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675031" y="1977665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886199" y="2789036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3440" y="1597414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0568" y="270927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358720" y="155158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54168" y="4165255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65181" y="3076477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532030" y="4271861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768661" y="2383351"/>
                <a:ext cx="578905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Доказательство:</a:t>
                </a:r>
                <a:br>
                  <a:rPr lang="ru-RU" sz="2400" dirty="0" smtClean="0"/>
                </a:br>
                <a:r>
                  <a:rPr lang="ru-RU" sz="2400" dirty="0" smtClean="0"/>
                  <a:t>1) Т.к.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и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𝐴𝐷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- </a:t>
                </a:r>
                <a:r>
                  <a:rPr lang="ru-RU" sz="2400" dirty="0" smtClean="0"/>
                  <a:t>параллелограммы, 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и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2) </a:t>
                </a:r>
                <a:r>
                  <a:rPr lang="ru-RU" sz="2400" dirty="0" smtClean="0"/>
                  <a:t>Пересекающиеся прямые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/>
                  <a:t> одной грани соответственно параллельны двум пересекающимся прямым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/>
                </a:r>
                <a:r>
                  <a:rPr lang="ru-RU" sz="2400" dirty="0" smtClean="0"/>
                  <a:t>другой грани.</a:t>
                </a:r>
              </a:p>
              <a:p>
                <a:endParaRPr lang="ru-RU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61" y="2383351"/>
                <a:ext cx="5789056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1579" t="-1600" r="-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99241" y="5038626"/>
                <a:ext cx="114106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Следовательно по признаку параллельности плоскостей следует, что грани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𝐷𝐶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1" y="5038626"/>
                <a:ext cx="1141068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01" t="-5882" b="-9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713926" y="1751634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800" dirty="0"/>
                  <a:t>Доказать: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𝐷𝐶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/>
                  <a:t/>
                </a:r>
                <a:br>
                  <a:rPr lang="ru-RU" sz="2800" dirty="0"/>
                </a:br>
                <a:endParaRPr lang="ru-RU" sz="28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26" y="1751634"/>
                <a:ext cx="6096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000" t="-5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587321" y="3033842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702674" y="270927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1309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1466348" y="762787"/>
            <a:ext cx="3445565" cy="1497495"/>
          </a:xfrm>
          <a:custGeom>
            <a:avLst/>
            <a:gdLst>
              <a:gd name="connsiteX0" fmla="*/ 0 w 3445565"/>
              <a:gd name="connsiteY0" fmla="*/ 1484243 h 1497495"/>
              <a:gd name="connsiteX1" fmla="*/ 3127513 w 3445565"/>
              <a:gd name="connsiteY1" fmla="*/ 1497495 h 1497495"/>
              <a:gd name="connsiteX2" fmla="*/ 3445565 w 3445565"/>
              <a:gd name="connsiteY2" fmla="*/ 0 h 1497495"/>
              <a:gd name="connsiteX3" fmla="*/ 318052 w 3445565"/>
              <a:gd name="connsiteY3" fmla="*/ 13252 h 1497495"/>
              <a:gd name="connsiteX4" fmla="*/ 0 w 3445565"/>
              <a:gd name="connsiteY4" fmla="*/ 1484243 h 149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65" h="1497495">
                <a:moveTo>
                  <a:pt x="0" y="1484243"/>
                </a:moveTo>
                <a:lnTo>
                  <a:pt x="3127513" y="1497495"/>
                </a:lnTo>
                <a:lnTo>
                  <a:pt x="3445565" y="0"/>
                </a:lnTo>
                <a:lnTo>
                  <a:pt x="318052" y="13252"/>
                </a:lnTo>
                <a:lnTo>
                  <a:pt x="0" y="148424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677516" y="1591300"/>
            <a:ext cx="3445565" cy="1497495"/>
          </a:xfrm>
          <a:custGeom>
            <a:avLst/>
            <a:gdLst>
              <a:gd name="connsiteX0" fmla="*/ 0 w 3445565"/>
              <a:gd name="connsiteY0" fmla="*/ 1484243 h 1497495"/>
              <a:gd name="connsiteX1" fmla="*/ 3127513 w 3445565"/>
              <a:gd name="connsiteY1" fmla="*/ 1497495 h 1497495"/>
              <a:gd name="connsiteX2" fmla="*/ 3445565 w 3445565"/>
              <a:gd name="connsiteY2" fmla="*/ 0 h 1497495"/>
              <a:gd name="connsiteX3" fmla="*/ 318052 w 3445565"/>
              <a:gd name="connsiteY3" fmla="*/ 13252 h 1497495"/>
              <a:gd name="connsiteX4" fmla="*/ 0 w 3445565"/>
              <a:gd name="connsiteY4" fmla="*/ 1484243 h 149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65" h="1497495">
                <a:moveTo>
                  <a:pt x="0" y="1484243"/>
                </a:moveTo>
                <a:lnTo>
                  <a:pt x="3127513" y="1497495"/>
                </a:lnTo>
                <a:lnTo>
                  <a:pt x="3445565" y="0"/>
                </a:lnTo>
                <a:lnTo>
                  <a:pt x="318052" y="13252"/>
                </a:lnTo>
                <a:lnTo>
                  <a:pt x="0" y="1484243"/>
                </a:lnTo>
                <a:close/>
              </a:path>
            </a:pathLst>
          </a:custGeom>
          <a:gradFill>
            <a:gsLst>
              <a:gs pos="600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satMod val="103000"/>
                  <a:tint val="73000"/>
                  <a:alpha val="0"/>
                  <a:lumMod val="78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631065" y="2279561"/>
            <a:ext cx="3953814" cy="811369"/>
          </a:xfrm>
          <a:prstGeom prst="flowChartInputOutp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данные 14"/>
          <p:cNvSpPr/>
          <p:nvPr/>
        </p:nvSpPr>
        <p:spPr>
          <a:xfrm>
            <a:off x="972354" y="779932"/>
            <a:ext cx="3953814" cy="811369"/>
          </a:xfrm>
          <a:prstGeom prst="flowChartInputOutp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452093" y="2279561"/>
            <a:ext cx="3132786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31065" y="2279561"/>
            <a:ext cx="821028" cy="81136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31065" y="1591301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52093" y="779931"/>
            <a:ext cx="341289" cy="14996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584879" y="779930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796047" y="1591301"/>
            <a:ext cx="341289" cy="149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2522" y="1511535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0416" y="1511535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64016" y="296752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497169" y="1836107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675029" y="1878742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441878" y="3074126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497169" y="25671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913288" y="256710"/>
            <a:ext cx="70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r>
              <a:rPr lang="ru-RU" dirty="0" smtClean="0"/>
              <a:t>1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6096000" y="252782"/>
                <a:ext cx="6096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dirty="0" smtClean="0"/>
                  <a:t>Доказать: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𝐷𝐶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dirty="0"/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2782"/>
                <a:ext cx="6096000" cy="738664"/>
              </a:xfrm>
              <a:prstGeom prst="rect">
                <a:avLst/>
              </a:prstGeom>
              <a:blipFill rotWithShape="0">
                <a:blip r:embed="rId2"/>
                <a:stretch>
                  <a:fillRect l="-1500" t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096000" y="991446"/>
                <a:ext cx="546922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Т.к. все грани параллелепипеда – параллелограммы, 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и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 smtClean="0"/>
              </a:p>
              <a:p>
                <a:r>
                  <a:rPr lang="ru-RU" sz="2400" dirty="0" smtClean="0"/>
                  <a:t>По этой же причине стороны углов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и  </m:t>
                    </m:r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2400" dirty="0" smtClean="0"/>
                  <a:t>соответственно </a:t>
                </a:r>
                <a:r>
                  <a:rPr lang="ru-RU" sz="2400" dirty="0" err="1" smtClean="0"/>
                  <a:t>сонаправлены</a:t>
                </a:r>
                <a:r>
                  <a:rPr lang="ru-RU" sz="2400" dirty="0" smtClean="0"/>
                  <a:t>, следовательно эти углы равны. </a:t>
                </a:r>
                <a:br>
                  <a:rPr lang="ru-RU" sz="2400" dirty="0" smtClean="0"/>
                </a:br>
                <a:r>
                  <a:rPr lang="ru-RU" sz="2400" dirty="0" smtClean="0"/>
                  <a:t>Таким образом, две смежные стороны и угол между ними параллелограмма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/>
                  <a:t> соответственно равны двум смежным сторонам и углу между ними параллелограмма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𝐷𝐶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/>
                  <a:t>, поэтому эти параллелограммы равны. </a:t>
                </a:r>
                <a:endParaRPr lang="ru-RU" sz="24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91446"/>
                <a:ext cx="5469228" cy="4893647"/>
              </a:xfrm>
              <a:prstGeom prst="rect">
                <a:avLst/>
              </a:prstGeom>
              <a:blipFill rotWithShape="0">
                <a:blip r:embed="rId3"/>
                <a:stretch>
                  <a:fillRect l="-1672" t="-998" r="-2564" b="-1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>
            <a:stCxn id="27" idx="0"/>
          </p:cNvCxnSpPr>
          <p:nvPr/>
        </p:nvCxnSpPr>
        <p:spPr>
          <a:xfrm flipH="1">
            <a:off x="677516" y="3074126"/>
            <a:ext cx="3118531" cy="14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452093" y="2298765"/>
            <a:ext cx="3118531" cy="1466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77516" y="1574108"/>
            <a:ext cx="305188" cy="1514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466532" y="783278"/>
            <a:ext cx="305188" cy="151468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Дуга 6"/>
          <p:cNvSpPr/>
          <p:nvPr/>
        </p:nvSpPr>
        <p:spPr>
          <a:xfrm>
            <a:off x="320072" y="2627342"/>
            <a:ext cx="863692" cy="893567"/>
          </a:xfrm>
          <a:prstGeom prst="arc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>
            <a:off x="1135774" y="1866650"/>
            <a:ext cx="863692" cy="893567"/>
          </a:xfrm>
          <a:prstGeom prst="arc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831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7" grpId="0" animBg="1"/>
      <p:bldP spid="38" grpId="0" animBg="1"/>
      <p:bldP spid="7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62" y="167427"/>
            <a:ext cx="1140424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2. Диагонали параллелепипеда пересекаются в одной точке и делятся этой точкой пополам.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14682" y="1431375"/>
            <a:ext cx="6096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2800" dirty="0" smtClean="0"/>
              <a:t>Рассмотрим четырёхугольник</a:t>
            </a:r>
            <a:r>
              <a:rPr lang="ru-RU" altLang="ru-RU" sz="2800" dirty="0" smtClean="0">
                <a:solidFill>
                  <a:srgbClr val="257ACF"/>
                </a:solidFill>
              </a:rPr>
              <a:t> A</a:t>
            </a:r>
            <a:r>
              <a:rPr lang="ru-RU" altLang="ru-RU" sz="2800" baseline="-25000" dirty="0" smtClean="0">
                <a:solidFill>
                  <a:srgbClr val="257ACF"/>
                </a:solidFill>
              </a:rPr>
              <a:t>1</a:t>
            </a:r>
            <a:r>
              <a:rPr lang="ru-RU" altLang="ru-RU" sz="2800" dirty="0" smtClean="0">
                <a:solidFill>
                  <a:srgbClr val="257ACF"/>
                </a:solidFill>
              </a:rPr>
              <a:t>D</a:t>
            </a:r>
            <a:r>
              <a:rPr lang="ru-RU" altLang="ru-RU" sz="2800" baseline="-25000" dirty="0" smtClean="0">
                <a:solidFill>
                  <a:srgbClr val="257ACF"/>
                </a:solidFill>
              </a:rPr>
              <a:t>1</a:t>
            </a:r>
            <a:r>
              <a:rPr lang="ru-RU" altLang="ru-RU" sz="2800" dirty="0" smtClean="0">
                <a:solidFill>
                  <a:srgbClr val="257ACF"/>
                </a:solidFill>
              </a:rPr>
              <a:t>CB</a:t>
            </a:r>
            <a:r>
              <a:rPr lang="ru-RU" altLang="ru-RU" sz="2800" dirty="0" smtClean="0"/>
              <a:t>, диагонали которого </a:t>
            </a:r>
            <a:r>
              <a:rPr lang="en-US" altLang="ru-RU" sz="2800" dirty="0" smtClean="0">
                <a:solidFill>
                  <a:srgbClr val="42A69F"/>
                </a:solidFill>
              </a:rPr>
              <a:t>A</a:t>
            </a:r>
            <a:r>
              <a:rPr lang="en-US" altLang="ru-RU" sz="2800" baseline="-25000" dirty="0">
                <a:solidFill>
                  <a:srgbClr val="42A69F"/>
                </a:solidFill>
              </a:rPr>
              <a:t>1</a:t>
            </a:r>
            <a:r>
              <a:rPr lang="en-US" altLang="ru-RU" sz="2800" dirty="0" smtClean="0">
                <a:solidFill>
                  <a:srgbClr val="42A69F"/>
                </a:solidFill>
              </a:rPr>
              <a:t>C</a:t>
            </a:r>
            <a:r>
              <a:rPr lang="en-US" altLang="ru-RU" sz="2800" dirty="0" smtClean="0"/>
              <a:t> и </a:t>
            </a:r>
            <a:r>
              <a:rPr lang="en-US" altLang="ru-RU" sz="2800" dirty="0" smtClean="0">
                <a:solidFill>
                  <a:srgbClr val="42A69F"/>
                </a:solidFill>
              </a:rPr>
              <a:t>D</a:t>
            </a:r>
            <a:r>
              <a:rPr lang="en-US" altLang="ru-RU" sz="2800" baseline="-25000" dirty="0" smtClean="0">
                <a:solidFill>
                  <a:srgbClr val="42A69F"/>
                </a:solidFill>
              </a:rPr>
              <a:t>1</a:t>
            </a:r>
            <a:r>
              <a:rPr lang="en-US" altLang="ru-RU" sz="2800" dirty="0" smtClean="0">
                <a:solidFill>
                  <a:srgbClr val="42A69F"/>
                </a:solidFill>
              </a:rPr>
              <a:t>B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являются диагоналями параллелепипеда </a:t>
            </a:r>
            <a:r>
              <a:rPr lang="en-US" altLang="ru-RU" sz="2800" dirty="0" smtClean="0">
                <a:solidFill>
                  <a:schemeClr val="accent2"/>
                </a:solidFill>
              </a:rPr>
              <a:t>ABCDA</a:t>
            </a:r>
            <a:r>
              <a:rPr lang="en-US" altLang="ru-RU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ru-RU" sz="2800" dirty="0" smtClean="0">
                <a:solidFill>
                  <a:schemeClr val="accent2"/>
                </a:solidFill>
              </a:rPr>
              <a:t>B</a:t>
            </a:r>
            <a:r>
              <a:rPr lang="en-US" altLang="ru-RU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ru-RU" sz="2800" dirty="0" smtClean="0">
                <a:solidFill>
                  <a:schemeClr val="accent2"/>
                </a:solidFill>
              </a:rPr>
              <a:t>C</a:t>
            </a:r>
            <a:r>
              <a:rPr lang="en-US" altLang="ru-RU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ru-RU" sz="2800" dirty="0" smtClean="0">
                <a:solidFill>
                  <a:schemeClr val="accent2"/>
                </a:solidFill>
              </a:rPr>
              <a:t>D</a:t>
            </a:r>
            <a:r>
              <a:rPr lang="en-US" altLang="ru-RU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ru-RU" sz="2800" dirty="0" smtClean="0"/>
              <a:t>.</a:t>
            </a:r>
            <a:r>
              <a:rPr lang="ru-RU" altLang="ru-RU" sz="2800" dirty="0" smtClean="0"/>
              <a:t> Т.к. </a:t>
            </a:r>
            <a:r>
              <a:rPr lang="en-US" altLang="ru-RU" sz="2800" dirty="0" smtClean="0">
                <a:solidFill>
                  <a:srgbClr val="29C334"/>
                </a:solidFill>
              </a:rPr>
              <a:t>A</a:t>
            </a:r>
            <a:r>
              <a:rPr lang="en-US" altLang="ru-RU" sz="2800" baseline="-25000" dirty="0" smtClean="0">
                <a:solidFill>
                  <a:srgbClr val="29C334"/>
                </a:solidFill>
              </a:rPr>
              <a:t>1</a:t>
            </a:r>
            <a:r>
              <a:rPr lang="en-US" altLang="ru-RU" sz="2800" dirty="0" smtClean="0">
                <a:solidFill>
                  <a:srgbClr val="29C334"/>
                </a:solidFill>
              </a:rPr>
              <a:t>D</a:t>
            </a:r>
            <a:r>
              <a:rPr lang="en-US" altLang="ru-RU" sz="2800" baseline="-25000" dirty="0" smtClean="0">
                <a:solidFill>
                  <a:srgbClr val="29C334"/>
                </a:solidFill>
              </a:rPr>
              <a:t>1</a:t>
            </a:r>
            <a:r>
              <a:rPr lang="en-US" altLang="ru-RU" sz="2800" dirty="0" smtClean="0">
                <a:solidFill>
                  <a:srgbClr val="29C334"/>
                </a:solidFill>
              </a:rPr>
              <a:t> II BC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и </a:t>
            </a:r>
            <a:r>
              <a:rPr lang="en-US" altLang="ru-RU" sz="2800" dirty="0" smtClean="0">
                <a:solidFill>
                  <a:srgbClr val="6666FF"/>
                </a:solidFill>
              </a:rPr>
              <a:t>A</a:t>
            </a:r>
            <a:r>
              <a:rPr lang="en-US" altLang="ru-RU" sz="2800" baseline="-25000" dirty="0" smtClean="0">
                <a:solidFill>
                  <a:srgbClr val="6666FF"/>
                </a:solidFill>
              </a:rPr>
              <a:t>1</a:t>
            </a:r>
            <a:r>
              <a:rPr lang="en-US" altLang="ru-RU" sz="2800" dirty="0" smtClean="0">
                <a:solidFill>
                  <a:srgbClr val="6666FF"/>
                </a:solidFill>
              </a:rPr>
              <a:t>D</a:t>
            </a:r>
            <a:r>
              <a:rPr lang="en-US" altLang="ru-RU" sz="2800" baseline="-25000" dirty="0" smtClean="0">
                <a:solidFill>
                  <a:srgbClr val="6666FF"/>
                </a:solidFill>
              </a:rPr>
              <a:t>1</a:t>
            </a:r>
            <a:r>
              <a:rPr lang="en-US" altLang="ru-RU" sz="2800" dirty="0" smtClean="0">
                <a:solidFill>
                  <a:srgbClr val="6666FF"/>
                </a:solidFill>
              </a:rPr>
              <a:t>=BC</a:t>
            </a:r>
            <a:r>
              <a:rPr lang="en-US" altLang="ru-RU" sz="2800" dirty="0" smtClean="0"/>
              <a:t>, </a:t>
            </a:r>
            <a:r>
              <a:rPr lang="ru-RU" altLang="ru-RU" sz="2800" dirty="0" smtClean="0"/>
              <a:t>то </a:t>
            </a:r>
            <a:r>
              <a:rPr lang="en-US" altLang="ru-RU" sz="2800" dirty="0" smtClean="0">
                <a:solidFill>
                  <a:srgbClr val="9999FF"/>
                </a:solidFill>
              </a:rPr>
              <a:t>A</a:t>
            </a:r>
            <a:r>
              <a:rPr lang="en-US" altLang="ru-RU" sz="2800" baseline="-25000" dirty="0" smtClean="0">
                <a:solidFill>
                  <a:srgbClr val="6666FF"/>
                </a:solidFill>
              </a:rPr>
              <a:t>1</a:t>
            </a:r>
            <a:r>
              <a:rPr lang="en-US" altLang="ru-RU" sz="2800" dirty="0" smtClean="0">
                <a:solidFill>
                  <a:srgbClr val="9999FF"/>
                </a:solidFill>
              </a:rPr>
              <a:t>D</a:t>
            </a:r>
            <a:r>
              <a:rPr lang="en-US" altLang="ru-RU" sz="2800" baseline="-25000" dirty="0">
                <a:solidFill>
                  <a:srgbClr val="6666FF"/>
                </a:solidFill>
              </a:rPr>
              <a:t>1</a:t>
            </a:r>
            <a:r>
              <a:rPr lang="en-US" altLang="ru-RU" sz="2800" dirty="0" smtClean="0">
                <a:solidFill>
                  <a:srgbClr val="9999FF"/>
                </a:solidFill>
              </a:rPr>
              <a:t>CB</a:t>
            </a:r>
            <a:r>
              <a:rPr lang="en-US" altLang="ru-RU" sz="2800" dirty="0" smtClean="0"/>
              <a:t> - </a:t>
            </a:r>
            <a:r>
              <a:rPr lang="ru-RU" altLang="ru-RU" sz="2800" dirty="0" smtClean="0"/>
              <a:t>параллелограмм. Поэтому диагонали </a:t>
            </a:r>
            <a:r>
              <a:rPr lang="en-US" altLang="ru-RU" sz="2800" dirty="0" smtClean="0">
                <a:solidFill>
                  <a:srgbClr val="FF9999"/>
                </a:solidFill>
              </a:rPr>
              <a:t>A</a:t>
            </a:r>
            <a:r>
              <a:rPr lang="en-US" altLang="ru-RU" sz="2800" baseline="-25000" dirty="0" smtClean="0">
                <a:solidFill>
                  <a:srgbClr val="FF9999"/>
                </a:solidFill>
              </a:rPr>
              <a:t>1</a:t>
            </a:r>
            <a:r>
              <a:rPr lang="en-US" altLang="ru-RU" sz="2800" dirty="0" smtClean="0">
                <a:solidFill>
                  <a:srgbClr val="FF9999"/>
                </a:solidFill>
              </a:rPr>
              <a:t>C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и </a:t>
            </a:r>
            <a:r>
              <a:rPr lang="en-US" altLang="ru-RU" sz="2800" dirty="0" smtClean="0">
                <a:solidFill>
                  <a:srgbClr val="FF9999"/>
                </a:solidFill>
              </a:rPr>
              <a:t>D</a:t>
            </a:r>
            <a:r>
              <a:rPr lang="en-US" altLang="ru-RU" sz="2800" baseline="-25000" dirty="0" smtClean="0">
                <a:solidFill>
                  <a:srgbClr val="FF9999"/>
                </a:solidFill>
              </a:rPr>
              <a:t>1</a:t>
            </a:r>
            <a:r>
              <a:rPr lang="en-US" altLang="ru-RU" sz="2800" dirty="0" smtClean="0">
                <a:solidFill>
                  <a:srgbClr val="FF9999"/>
                </a:solidFill>
              </a:rPr>
              <a:t>B</a:t>
            </a:r>
            <a:r>
              <a:rPr lang="ru-RU" altLang="ru-RU" sz="2800" dirty="0" smtClean="0"/>
              <a:t> пересекаются в некоторой точке </a:t>
            </a:r>
            <a:r>
              <a:rPr lang="ru-RU" altLang="ru-RU" sz="2800" dirty="0" smtClean="0">
                <a:solidFill>
                  <a:schemeClr val="tx2"/>
                </a:solidFill>
              </a:rPr>
              <a:t>О</a:t>
            </a:r>
            <a:r>
              <a:rPr lang="ru-RU" altLang="ru-RU" sz="2800" dirty="0" smtClean="0"/>
              <a:t> и этой точкой делятся пополам.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94068" y="2407598"/>
            <a:ext cx="4319950" cy="2621058"/>
            <a:chOff x="3552" y="1968"/>
            <a:chExt cx="1680" cy="998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744" y="1968"/>
              <a:ext cx="1488" cy="864"/>
            </a:xfrm>
            <a:prstGeom prst="cube">
              <a:avLst>
                <a:gd name="adj" fmla="val 28588"/>
              </a:avLst>
            </a:prstGeom>
            <a:solidFill>
              <a:srgbClr val="99FF99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744" y="2832"/>
              <a:ext cx="1248" cy="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4992" y="2592"/>
              <a:ext cx="24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984" y="1968"/>
              <a:ext cx="1248" cy="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232" y="1968"/>
              <a:ext cx="0" cy="624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3744" y="1968"/>
              <a:ext cx="24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744" y="2208"/>
              <a:ext cx="0" cy="624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4992" y="2208"/>
              <a:ext cx="0" cy="62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3984" y="2592"/>
              <a:ext cx="1248" cy="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84" y="1968"/>
              <a:ext cx="0" cy="62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3744" y="2592"/>
              <a:ext cx="240" cy="24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 flipV="1">
              <a:off x="3744" y="2208"/>
              <a:ext cx="1248" cy="624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 flipV="1">
              <a:off x="3984" y="1968"/>
              <a:ext cx="1248" cy="62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3984" y="1968"/>
              <a:ext cx="1008" cy="86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744" y="2208"/>
              <a:ext cx="1488" cy="38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3984" y="1968"/>
              <a:ext cx="0" cy="62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4992" y="1968"/>
              <a:ext cx="24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>
              <a:off x="3744" y="2208"/>
              <a:ext cx="1248" cy="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552" y="2784"/>
              <a:ext cx="158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12" y="2160"/>
              <a:ext cx="9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0" cap="none" spc="0" normalizeH="0" baseline="0" noProof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О</a:t>
              </a:r>
            </a:p>
          </p:txBody>
        </p:sp>
        <p:sp>
          <p:nvSpPr>
            <p:cNvPr id="3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464" y="2352"/>
              <a:ext cx="48" cy="4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0" cap="none" spc="0" normalizeH="0" baseline="0" noProof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08066" y="2619462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dirty="0"/>
              <a:t>A</a:t>
            </a:r>
            <a:r>
              <a:rPr lang="en-US" altLang="ru-RU" sz="3200" baseline="-25000" dirty="0"/>
              <a:t>1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17815" y="4510407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dirty="0"/>
              <a:t>A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66971" y="3653183"/>
            <a:ext cx="437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39107" y="4550668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B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74121" y="3732299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</a:t>
            </a:r>
            <a:endParaRPr lang="ru-RU" sz="3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66971" y="1855894"/>
            <a:ext cx="577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dirty="0" smtClean="0"/>
              <a:t>D</a:t>
            </a:r>
            <a:r>
              <a:rPr lang="en-US" altLang="ru-RU" sz="3200" baseline="-25000" dirty="0" smtClean="0"/>
              <a:t>1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434660" y="1891447"/>
            <a:ext cx="54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dirty="0" smtClean="0"/>
              <a:t>C</a:t>
            </a:r>
            <a:r>
              <a:rPr lang="en-US" altLang="ru-RU" sz="3200" baseline="-25000" dirty="0" smtClean="0"/>
              <a:t>1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66951" y="2548908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dirty="0" smtClean="0"/>
              <a:t>B</a:t>
            </a:r>
            <a:r>
              <a:rPr lang="en-US" altLang="ru-RU" sz="3200" baseline="-25000" dirty="0" smtClean="0"/>
              <a:t>1</a:t>
            </a:r>
            <a:endParaRPr lang="ru-RU" sz="3200" dirty="0"/>
          </a:p>
        </p:txBody>
      </p:sp>
      <p:sp>
        <p:nvSpPr>
          <p:cNvPr id="42" name="Полилиния 41"/>
          <p:cNvSpPr/>
          <p:nvPr/>
        </p:nvSpPr>
        <p:spPr>
          <a:xfrm>
            <a:off x="791570" y="2374710"/>
            <a:ext cx="3794078" cy="2306472"/>
          </a:xfrm>
          <a:custGeom>
            <a:avLst/>
            <a:gdLst>
              <a:gd name="connsiteX0" fmla="*/ 0 w 3794078"/>
              <a:gd name="connsiteY0" fmla="*/ 668741 h 2306472"/>
              <a:gd name="connsiteX1" fmla="*/ 614149 w 3794078"/>
              <a:gd name="connsiteY1" fmla="*/ 0 h 2306472"/>
              <a:gd name="connsiteX2" fmla="*/ 3794078 w 3794078"/>
              <a:gd name="connsiteY2" fmla="*/ 1665027 h 2306472"/>
              <a:gd name="connsiteX3" fmla="*/ 3193576 w 3794078"/>
              <a:gd name="connsiteY3" fmla="*/ 2306472 h 2306472"/>
              <a:gd name="connsiteX4" fmla="*/ 0 w 3794078"/>
              <a:gd name="connsiteY4" fmla="*/ 668741 h 23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078" h="2306472">
                <a:moveTo>
                  <a:pt x="0" y="668741"/>
                </a:moveTo>
                <a:lnTo>
                  <a:pt x="614149" y="0"/>
                </a:lnTo>
                <a:lnTo>
                  <a:pt x="3794078" y="1665027"/>
                </a:lnTo>
                <a:lnTo>
                  <a:pt x="3193576" y="2306472"/>
                </a:lnTo>
                <a:lnTo>
                  <a:pt x="0" y="668741"/>
                </a:lnTo>
                <a:close/>
              </a:path>
            </a:pathLst>
          </a:custGeom>
          <a:solidFill>
            <a:schemeClr val="accent2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2" idx="0"/>
            <a:endCxn id="42" idx="2"/>
          </p:cNvCxnSpPr>
          <p:nvPr/>
        </p:nvCxnSpPr>
        <p:spPr>
          <a:xfrm>
            <a:off x="791570" y="3043451"/>
            <a:ext cx="3794078" cy="99628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42" idx="1"/>
            <a:endCxn id="42" idx="3"/>
          </p:cNvCxnSpPr>
          <p:nvPr/>
        </p:nvCxnSpPr>
        <p:spPr>
          <a:xfrm>
            <a:off x="1405719" y="2374710"/>
            <a:ext cx="2579427" cy="23064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42" idx="1"/>
          </p:cNvCxnSpPr>
          <p:nvPr/>
        </p:nvCxnSpPr>
        <p:spPr>
          <a:xfrm flipV="1">
            <a:off x="793686" y="2374710"/>
            <a:ext cx="612033" cy="696091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030312" y="3975931"/>
            <a:ext cx="612033" cy="696091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6073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145" y="0"/>
            <a:ext cx="1188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задание: </a:t>
            </a:r>
            <a:r>
              <a:rPr lang="ru-RU" dirty="0" smtClean="0">
                <a:solidFill>
                  <a:srgbClr val="0070C0"/>
                </a:solidFill>
              </a:rPr>
              <a:t>1) Написать </a:t>
            </a:r>
            <a:r>
              <a:rPr lang="ru-RU" dirty="0" smtClean="0">
                <a:solidFill>
                  <a:srgbClr val="0070C0"/>
                </a:solidFill>
              </a:rPr>
              <a:t>краткий конспект </a:t>
            </a:r>
            <a:r>
              <a:rPr lang="ru-RU" dirty="0" smtClean="0">
                <a:solidFill>
                  <a:srgbClr val="0070C0"/>
                </a:solidFill>
              </a:rPr>
              <a:t>урока в тетради;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		    </a:t>
            </a:r>
            <a:r>
              <a:rPr lang="ru-RU" dirty="0" smtClean="0">
                <a:solidFill>
                  <a:srgbClr val="0070C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) Выполнить тест в тетради.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Сфотографировать и отправить на электронную почту преподавателя 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olgadumnova80@mail.ru</a:t>
            </a:r>
            <a:r>
              <a:rPr lang="ru-RU" dirty="0" smtClean="0">
                <a:solidFill>
                  <a:srgbClr val="C00000"/>
                </a:solidFill>
              </a:rPr>
              <a:t> или в личные сообщения «В контакте» </a:t>
            </a:r>
            <a:r>
              <a:rPr lang="ru-RU" u="sng" dirty="0" smtClean="0">
                <a:hlinkClick r:id="rId3"/>
              </a:rPr>
              <a:t>https://vk.com/id407022472</a:t>
            </a:r>
            <a:r>
              <a:rPr lang="ru-RU" dirty="0" smtClean="0"/>
              <a:t> Ольга </a:t>
            </a:r>
            <a:r>
              <a:rPr lang="ru-RU" dirty="0" err="1" smtClean="0"/>
              <a:t>Думнова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079530" y="1187669"/>
            <a:ext cx="71049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Тест по теме «Тетраэдр. Параллелепипед</a:t>
            </a:r>
            <a:r>
              <a:rPr lang="ru-RU" sz="1600" b="1" u="sng" dirty="0" smtClean="0"/>
              <a:t>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1.Сколько всего граней у тетраэдра?</a:t>
            </a:r>
            <a:br>
              <a:rPr lang="ru-RU" sz="1600" b="1" dirty="0" smtClean="0"/>
            </a:br>
            <a:r>
              <a:rPr lang="ru-RU" sz="1600" b="1" dirty="0" smtClean="0"/>
              <a:t>1) 2 2) 3 3) 4 4) 5</a:t>
            </a:r>
            <a:br>
              <a:rPr lang="ru-RU" sz="1600" b="1" dirty="0" smtClean="0"/>
            </a:br>
            <a:r>
              <a:rPr lang="ru-RU" sz="1600" b="1" dirty="0" smtClean="0"/>
              <a:t>2. Из каких геометрических фигур состоит тетраэдр?</a:t>
            </a:r>
            <a:br>
              <a:rPr lang="ru-RU" sz="1600" b="1" dirty="0" smtClean="0"/>
            </a:br>
            <a:r>
              <a:rPr lang="ru-RU" sz="1600" b="1" dirty="0" smtClean="0"/>
              <a:t>1) параллелограммов 2) треугольников 3) пятиугольников 4) трапеций</a:t>
            </a:r>
            <a:br>
              <a:rPr lang="ru-RU" sz="1600" b="1" dirty="0" smtClean="0"/>
            </a:br>
            <a:r>
              <a:rPr lang="ru-RU" sz="1600" b="1" dirty="0" smtClean="0"/>
              <a:t>3. Сколько боковых граней у тетраэдра?</a:t>
            </a:r>
            <a:br>
              <a:rPr lang="ru-RU" sz="1600" b="1" dirty="0" smtClean="0"/>
            </a:br>
            <a:r>
              <a:rPr lang="ru-RU" sz="1600" b="1" dirty="0" smtClean="0"/>
              <a:t>1) 2 2) 3 3) 4 4) 5</a:t>
            </a:r>
            <a:br>
              <a:rPr lang="ru-RU" sz="1600" b="1" dirty="0" smtClean="0"/>
            </a:br>
            <a:r>
              <a:rPr lang="ru-RU" sz="1600" b="1" dirty="0" smtClean="0"/>
              <a:t>4. Сколько оснований имеет тетраэдр?</a:t>
            </a:r>
            <a:br>
              <a:rPr lang="ru-RU" sz="1600" b="1" dirty="0" smtClean="0"/>
            </a:br>
            <a:r>
              <a:rPr lang="ru-RU" sz="1600" b="1" dirty="0" smtClean="0"/>
              <a:t>1) 1 2) 2 3) 3 4) 4</a:t>
            </a:r>
            <a:br>
              <a:rPr lang="ru-RU" sz="1600" b="1" dirty="0" smtClean="0"/>
            </a:br>
            <a:r>
              <a:rPr lang="ru-RU" sz="1600" b="1" dirty="0" smtClean="0"/>
              <a:t>5. Сколько всего ребер у тетраэдра?</a:t>
            </a:r>
            <a:br>
              <a:rPr lang="ru-RU" sz="1600" b="1" dirty="0" smtClean="0"/>
            </a:br>
            <a:r>
              <a:rPr lang="ru-RU" sz="1600" b="1" dirty="0" smtClean="0"/>
              <a:t>1) 2 2) 3 3) 4 4) 6</a:t>
            </a:r>
            <a:br>
              <a:rPr lang="ru-RU" sz="1600" b="1" dirty="0" smtClean="0"/>
            </a:br>
            <a:r>
              <a:rPr lang="ru-RU" sz="1600" b="1" dirty="0" smtClean="0"/>
              <a:t>6. Сколько всего вершин имеет тетраэдр?</a:t>
            </a:r>
            <a:br>
              <a:rPr lang="ru-RU" sz="1600" b="1" dirty="0" smtClean="0"/>
            </a:br>
            <a:r>
              <a:rPr lang="ru-RU" sz="1600" b="1" dirty="0" smtClean="0"/>
              <a:t>1) 3 2) 5 3) 4 4) 6</a:t>
            </a:r>
            <a:br>
              <a:rPr lang="ru-RU" sz="1600" b="1" dirty="0" smtClean="0"/>
            </a:br>
            <a:r>
              <a:rPr lang="ru-RU" sz="1600" b="1" dirty="0" smtClean="0"/>
              <a:t>7. Какие элементы имеются у тетраэдра?</a:t>
            </a:r>
            <a:br>
              <a:rPr lang="ru-RU" sz="1600" b="1" dirty="0" smtClean="0"/>
            </a:br>
            <a:r>
              <a:rPr lang="ru-RU" sz="1600" b="1" dirty="0" smtClean="0"/>
              <a:t>1) грани 2) диагонали 3) ребра 4) дуги 5) вершины</a:t>
            </a:r>
            <a:br>
              <a:rPr lang="ru-RU" sz="1600" b="1" dirty="0" smtClean="0"/>
            </a:br>
            <a:r>
              <a:rPr lang="ru-RU" sz="1600" b="1" dirty="0" smtClean="0"/>
              <a:t>8. Сколько боковых ребер у тетраэдра?</a:t>
            </a:r>
            <a:br>
              <a:rPr lang="ru-RU" sz="1600" b="1" dirty="0" smtClean="0"/>
            </a:br>
            <a:r>
              <a:rPr lang="ru-RU" sz="1600" b="1" dirty="0" smtClean="0"/>
              <a:t>1) 3 2) 4 3) 5 4) 6</a:t>
            </a:r>
            <a:br>
              <a:rPr lang="ru-RU" sz="1600" b="1" dirty="0" smtClean="0"/>
            </a:br>
            <a:r>
              <a:rPr lang="ru-RU" sz="1600" b="1" dirty="0" smtClean="0"/>
              <a:t>9. Что лежит в основании тетраэдра?</a:t>
            </a:r>
            <a:br>
              <a:rPr lang="ru-RU" sz="1600" b="1" dirty="0" smtClean="0"/>
            </a:br>
            <a:r>
              <a:rPr lang="ru-RU" sz="1600" b="1" dirty="0" smtClean="0"/>
              <a:t>1) четырехугольник 2) пятиугольник 3) треугольник </a:t>
            </a:r>
            <a:r>
              <a:rPr lang="ru-RU" sz="1600" b="1" dirty="0" smtClean="0"/>
              <a:t>4</a:t>
            </a:r>
            <a:r>
              <a:rPr lang="ru-RU" sz="1600" b="1" dirty="0" smtClean="0"/>
              <a:t>) шестиугольник</a:t>
            </a:r>
            <a:br>
              <a:rPr lang="ru-RU" sz="1600" b="1" dirty="0" smtClean="0"/>
            </a:br>
            <a:r>
              <a:rPr lang="ru-RU" sz="1600" b="1" dirty="0" smtClean="0"/>
              <a:t>10. Сколько диагоналей у тетраэдра?</a:t>
            </a:r>
            <a:br>
              <a:rPr lang="ru-RU" sz="1600" b="1" dirty="0" smtClean="0"/>
            </a:br>
            <a:r>
              <a:rPr lang="ru-RU" sz="1600" b="1" dirty="0" smtClean="0"/>
              <a:t>1) 3 2) 4 3) 6 4) не имеет диагоналей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38098" y="357351"/>
            <a:ext cx="66004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11.Сколько всего граней у параллелепипеда?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4 2) 5 3) 6 4) 12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Из каких геометрических фигур состоит параллелепипед?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параллелограммов 2) треугольников 3)пятиугольников 4) трапеций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13. Сколько боковых граней у параллелепипеда?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4 2) 5 3) 6 4) 12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 Сколько оснований имеет параллелепипед?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1 2) 2 3) 3 4) 4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15. Сколько всего ребер у параллелепипеда?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4 2) 6 3) 8 4) 12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 Сколько всего вершин имеет параллелепипед?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4 2) 6 3) 8 4) 12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17. Какие элементы имеются у параллелепипеда?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грани 2) диагонали 3) ребра 4) дуги 5) вершины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18. Сколько боковых ребер у параллелепипеда?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4 2) 6 3) 8 4) 12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19. Что лежит в основании параллелепипеда?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ромб 2) параллелограмм 3) треугольник 4) трапеция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20. Сколько диагоналей у параллелепипеда?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3 2) 4 3) 6 4) не имеет диагоналей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197" y="1032130"/>
            <a:ext cx="4859628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600" b="1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Тетраэдр</a:t>
            </a:r>
            <a:r>
              <a:rPr lang="ru-RU" sz="2600" b="0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 – простейший многогранник, гранями которого являются четыре треугольника. У тетраэдра </a:t>
            </a:r>
            <a:r>
              <a:rPr lang="ru-RU" sz="2600" b="1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4 грани, 4 вершины </a:t>
            </a:r>
            <a:r>
              <a:rPr lang="ru-RU" sz="2600" b="0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и </a:t>
            </a:r>
            <a:r>
              <a:rPr lang="ru-RU" sz="2600" b="1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6 рёбер</a:t>
            </a:r>
            <a:r>
              <a:rPr lang="ru-RU" sz="2600" b="0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. Тетраэдр, у которого все грани — р</a:t>
            </a:r>
            <a:r>
              <a:rPr lang="ru-RU" sz="2600" b="0" i="0" u="none" strike="noStrike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авносторонние треугольники</a:t>
            </a:r>
            <a:r>
              <a:rPr lang="ru-RU" sz="2600" b="0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, называется </a:t>
            </a:r>
            <a:r>
              <a:rPr lang="ru-RU" sz="2600" b="1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правильным</a:t>
            </a:r>
            <a:r>
              <a:rPr lang="ru-RU" sz="2600" b="0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. </a:t>
            </a:r>
            <a:r>
              <a:rPr lang="ru-RU" sz="2600" b="0" i="0" u="none" strike="noStrike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Правильный тетраэдр</a:t>
            </a:r>
            <a:r>
              <a:rPr lang="ru-RU" sz="2600" b="0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 является одним из пяти </a:t>
            </a:r>
            <a:r>
              <a:rPr lang="ru-RU" sz="2600" b="0" i="0" u="none" strike="noStrike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правильных многогранников</a:t>
            </a:r>
            <a:r>
              <a:rPr lang="ru-RU" sz="2600" b="0" i="0" dirty="0" smtClean="0"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.</a:t>
            </a:r>
            <a:endParaRPr lang="ru-RU" sz="2600" dirty="0"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02" y="1032130"/>
            <a:ext cx="4893647" cy="4893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853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 rot="367919">
            <a:off x="1215788" y="1442144"/>
            <a:ext cx="4370241" cy="4112756"/>
            <a:chOff x="385763" y="1204913"/>
            <a:chExt cx="3063537" cy="2928937"/>
          </a:xfrm>
          <a:solidFill>
            <a:srgbClr val="0070C0"/>
          </a:solidFill>
        </p:grpSpPr>
        <p:sp>
          <p:nvSpPr>
            <p:cNvPr id="3" name="Полилиния 4"/>
            <p:cNvSpPr>
              <a:spLocks/>
            </p:cNvSpPr>
            <p:nvPr/>
          </p:nvSpPr>
          <p:spPr bwMode="auto">
            <a:xfrm>
              <a:off x="392619" y="3559189"/>
              <a:ext cx="3048139" cy="572034"/>
            </a:xfrm>
            <a:custGeom>
              <a:avLst/>
              <a:gdLst>
                <a:gd name="T0" fmla="*/ 0 w 3048000"/>
                <a:gd name="T1" fmla="*/ 575784 h 571500"/>
                <a:gd name="T2" fmla="*/ 795625 w 3048000"/>
                <a:gd name="T3" fmla="*/ 0 h 571500"/>
                <a:gd name="T4" fmla="*/ 3049105 w 3048000"/>
                <a:gd name="T5" fmla="*/ 268700 h 571500"/>
                <a:gd name="T6" fmla="*/ 0 w 3048000"/>
                <a:gd name="T7" fmla="*/ 575784 h 571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8000"/>
                <a:gd name="T13" fmla="*/ 0 h 571500"/>
                <a:gd name="T14" fmla="*/ 3048000 w 3048000"/>
                <a:gd name="T15" fmla="*/ 571500 h 571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8000" h="571500">
                  <a:moveTo>
                    <a:pt x="0" y="571500"/>
                  </a:moveTo>
                  <a:lnTo>
                    <a:pt x="795337" y="0"/>
                  </a:lnTo>
                  <a:lnTo>
                    <a:pt x="3048000" y="266700"/>
                  </a:lnTo>
                  <a:lnTo>
                    <a:pt x="0" y="5715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Полилиния 3"/>
            <p:cNvSpPr>
              <a:spLocks noChangeArrowheads="1"/>
            </p:cNvSpPr>
            <p:nvPr/>
          </p:nvSpPr>
          <p:spPr bwMode="auto">
            <a:xfrm>
              <a:off x="1190248" y="1209967"/>
              <a:ext cx="2257540" cy="2610020"/>
            </a:xfrm>
            <a:custGeom>
              <a:avLst/>
              <a:gdLst>
                <a:gd name="T0" fmla="*/ 342900 w 2257425"/>
                <a:gd name="T1" fmla="*/ 0 h 2609850"/>
                <a:gd name="T2" fmla="*/ 0 w 2257425"/>
                <a:gd name="T3" fmla="*/ 2352674 h 2609850"/>
                <a:gd name="T4" fmla="*/ 2257425 w 2257425"/>
                <a:gd name="T5" fmla="*/ 2609850 h 2609850"/>
                <a:gd name="T6" fmla="*/ 342900 w 2257425"/>
                <a:gd name="T7" fmla="*/ 0 h 2609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7425"/>
                <a:gd name="T13" fmla="*/ 0 h 2609850"/>
                <a:gd name="T14" fmla="*/ 2257425 w 2257425"/>
                <a:gd name="T15" fmla="*/ 2609850 h 2609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7425" h="2609850">
                  <a:moveTo>
                    <a:pt x="342900" y="0"/>
                  </a:moveTo>
                  <a:lnTo>
                    <a:pt x="0" y="2352675"/>
                  </a:lnTo>
                  <a:lnTo>
                    <a:pt x="2257425" y="2609850"/>
                  </a:lnTo>
                  <a:lnTo>
                    <a:pt x="342900" y="0"/>
                  </a:ln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 bwMode="auto">
            <a:xfrm>
              <a:off x="398786" y="1208373"/>
              <a:ext cx="1128770" cy="2920007"/>
            </a:xfrm>
            <a:custGeom>
              <a:avLst/>
              <a:gdLst>
                <a:gd name="connsiteX0" fmla="*/ 1128713 w 1128713"/>
                <a:gd name="connsiteY0" fmla="*/ 0 h 2919413"/>
                <a:gd name="connsiteX1" fmla="*/ 785813 w 1128713"/>
                <a:gd name="connsiteY1" fmla="*/ 2357438 h 2919413"/>
                <a:gd name="connsiteX2" fmla="*/ 0 w 1128713"/>
                <a:gd name="connsiteY2" fmla="*/ 2919413 h 2919413"/>
                <a:gd name="connsiteX3" fmla="*/ 1128713 w 1128713"/>
                <a:gd name="connsiteY3" fmla="*/ 0 h 29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713" h="2919413">
                  <a:moveTo>
                    <a:pt x="1128713" y="0"/>
                  </a:moveTo>
                  <a:lnTo>
                    <a:pt x="785813" y="2357438"/>
                  </a:lnTo>
                  <a:lnTo>
                    <a:pt x="0" y="2919413"/>
                  </a:lnTo>
                  <a:lnTo>
                    <a:pt x="1128713" y="0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6" name="Полилиния 7"/>
            <p:cNvSpPr>
              <a:spLocks noChangeArrowheads="1"/>
            </p:cNvSpPr>
            <p:nvPr/>
          </p:nvSpPr>
          <p:spPr bwMode="auto">
            <a:xfrm>
              <a:off x="391775" y="3559281"/>
              <a:ext cx="3057525" cy="571500"/>
            </a:xfrm>
            <a:custGeom>
              <a:avLst/>
              <a:gdLst>
                <a:gd name="T0" fmla="*/ 800100 w 3057525"/>
                <a:gd name="T1" fmla="*/ 0 h 571500"/>
                <a:gd name="T2" fmla="*/ 3057525 w 3057525"/>
                <a:gd name="T3" fmla="*/ 261938 h 571500"/>
                <a:gd name="T4" fmla="*/ 0 w 3057525"/>
                <a:gd name="T5" fmla="*/ 571500 h 571500"/>
                <a:gd name="T6" fmla="*/ 800100 w 3057525"/>
                <a:gd name="T7" fmla="*/ 0 h 571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57525"/>
                <a:gd name="T13" fmla="*/ 0 h 571500"/>
                <a:gd name="T14" fmla="*/ 3057525 w 3057525"/>
                <a:gd name="T15" fmla="*/ 571500 h 571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57525" h="571500">
                  <a:moveTo>
                    <a:pt x="800100" y="0"/>
                  </a:moveTo>
                  <a:lnTo>
                    <a:pt x="3057525" y="261938"/>
                  </a:lnTo>
                  <a:lnTo>
                    <a:pt x="0" y="5715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00206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Полилиния 8"/>
            <p:cNvSpPr>
              <a:spLocks noChangeArrowheads="1"/>
            </p:cNvSpPr>
            <p:nvPr/>
          </p:nvSpPr>
          <p:spPr bwMode="auto">
            <a:xfrm>
              <a:off x="1185863" y="1204913"/>
              <a:ext cx="2262187" cy="2619375"/>
            </a:xfrm>
            <a:custGeom>
              <a:avLst/>
              <a:gdLst>
                <a:gd name="T0" fmla="*/ 0 w 2262187"/>
                <a:gd name="T1" fmla="*/ 2352675 h 2619375"/>
                <a:gd name="T2" fmla="*/ 347662 w 2262187"/>
                <a:gd name="T3" fmla="*/ 0 h 2619375"/>
                <a:gd name="T4" fmla="*/ 2262187 w 2262187"/>
                <a:gd name="T5" fmla="*/ 2619375 h 2619375"/>
                <a:gd name="T6" fmla="*/ 0 60000 65536"/>
                <a:gd name="T7" fmla="*/ 0 60000 65536"/>
                <a:gd name="T8" fmla="*/ 0 60000 65536"/>
                <a:gd name="T9" fmla="*/ 0 w 2262187"/>
                <a:gd name="T10" fmla="*/ 0 h 2619375"/>
                <a:gd name="T11" fmla="*/ 2262187 w 2262187"/>
                <a:gd name="T12" fmla="*/ 2619375 h 2619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187" h="2619375">
                  <a:moveTo>
                    <a:pt x="0" y="2352675"/>
                  </a:moveTo>
                  <a:lnTo>
                    <a:pt x="347662" y="0"/>
                  </a:lnTo>
                  <a:lnTo>
                    <a:pt x="2262187" y="2619375"/>
                  </a:lnTo>
                </a:path>
              </a:pathLst>
            </a:cu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Полилиния 9"/>
            <p:cNvSpPr>
              <a:spLocks noChangeArrowheads="1"/>
            </p:cNvSpPr>
            <p:nvPr/>
          </p:nvSpPr>
          <p:spPr bwMode="auto">
            <a:xfrm>
              <a:off x="385763" y="1204913"/>
              <a:ext cx="1138237" cy="2928937"/>
            </a:xfrm>
            <a:custGeom>
              <a:avLst/>
              <a:gdLst>
                <a:gd name="T0" fmla="*/ 1138237 w 1138237"/>
                <a:gd name="T1" fmla="*/ 0 h 2928937"/>
                <a:gd name="T2" fmla="*/ 0 w 1138237"/>
                <a:gd name="T3" fmla="*/ 2928937 h 2928937"/>
                <a:gd name="T4" fmla="*/ 14287 w 1138237"/>
                <a:gd name="T5" fmla="*/ 2914651 h 2928937"/>
                <a:gd name="T6" fmla="*/ 0 60000 65536"/>
                <a:gd name="T7" fmla="*/ 0 60000 65536"/>
                <a:gd name="T8" fmla="*/ 0 60000 65536"/>
                <a:gd name="T9" fmla="*/ 0 w 1138237"/>
                <a:gd name="T10" fmla="*/ 0 h 2928937"/>
                <a:gd name="T11" fmla="*/ 1138237 w 1138237"/>
                <a:gd name="T12" fmla="*/ 2928937 h 2928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8237" h="2928937">
                  <a:moveTo>
                    <a:pt x="1138237" y="0"/>
                  </a:moveTo>
                  <a:lnTo>
                    <a:pt x="0" y="2928937"/>
                  </a:lnTo>
                  <a:lnTo>
                    <a:pt x="14287" y="2914650"/>
                  </a:lnTo>
                </a:path>
              </a:pathLst>
            </a:cu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00022" y="334851"/>
            <a:ext cx="6027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Элементы тетраэдра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53301" y="2246466"/>
            <a:ext cx="38940" cy="1194010"/>
          </a:xfrm>
          <a:prstGeom prst="straightConnector1">
            <a:avLst/>
          </a:prstGeom>
          <a:ln w="38100"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96766" y="2191289"/>
            <a:ext cx="1550986" cy="1737304"/>
          </a:xfrm>
          <a:prstGeom prst="straightConnector1">
            <a:avLst/>
          </a:prstGeom>
          <a:ln w="38100"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586860" y="5074502"/>
            <a:ext cx="813162" cy="806166"/>
          </a:xfrm>
          <a:prstGeom prst="straightConnector1">
            <a:avLst/>
          </a:prstGeom>
          <a:ln w="38100"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2095" y="1544274"/>
            <a:ext cx="24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anose="02000600000000000000" pitchFamily="2" charset="0"/>
              </a:rPr>
              <a:t>Грани</a:t>
            </a:r>
            <a:endParaRPr lang="ru-RU" sz="3600" b="1" dirty="0">
              <a:latin typeface="Segoe Print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4838" y="5630470"/>
            <a:ext cx="282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anose="02000600000000000000" pitchFamily="2" charset="0"/>
              </a:rPr>
              <a:t>Основание</a:t>
            </a:r>
            <a:endParaRPr lang="ru-RU" sz="3600" b="1" dirty="0">
              <a:latin typeface="Segoe Print" panose="02000600000000000000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28" y="1462547"/>
            <a:ext cx="4541914" cy="49320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986" y="3503080"/>
            <a:ext cx="353599" cy="1031668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stCxn id="22" idx="0"/>
          </p:cNvCxnSpPr>
          <p:nvPr/>
        </p:nvCxnSpPr>
        <p:spPr>
          <a:xfrm>
            <a:off x="7553786" y="3503080"/>
            <a:ext cx="1883477" cy="1031668"/>
          </a:xfrm>
          <a:prstGeom prst="straightConnector1">
            <a:avLst/>
          </a:prstGeom>
          <a:ln w="38100"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242" y="2821659"/>
            <a:ext cx="24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anose="02000600000000000000" pitchFamily="2" charset="0"/>
              </a:rPr>
              <a:t>Ребра</a:t>
            </a:r>
            <a:endParaRPr lang="ru-RU" sz="3600" b="1" dirty="0">
              <a:latin typeface="Segoe Print" panose="02000600000000000000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30452">
            <a:off x="9098044" y="2583237"/>
            <a:ext cx="3023374" cy="1831301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9044005" y="1811505"/>
            <a:ext cx="1400761" cy="222948"/>
          </a:xfrm>
          <a:prstGeom prst="straightConnector1">
            <a:avLst/>
          </a:prstGeom>
          <a:ln w="38100"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73359" y="1139382"/>
            <a:ext cx="247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Segoe Print" panose="02000600000000000000" pitchFamily="2" charset="0"/>
              </a:rPr>
              <a:t>Вершины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080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shki.net/upload/users/350058/201503/10/6cc35b4dfc82013abdc3d0407e116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9" y="1446790"/>
            <a:ext cx="4129846" cy="450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4259" y="553791"/>
            <a:ext cx="7431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Тетраэдр в жизни человека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67" r="1667"/>
          <a:stretch/>
        </p:blipFill>
        <p:spPr>
          <a:xfrm>
            <a:off x="8576927" y="2359496"/>
            <a:ext cx="3132000" cy="3700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694" y="1446790"/>
            <a:ext cx="4077208" cy="305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12218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872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1379" y="0"/>
            <a:ext cx="6211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Segoe Print" panose="02000600000000000000" pitchFamily="2" charset="0"/>
              </a:rPr>
              <a:t>Параллелепипед</a:t>
            </a:r>
            <a:endParaRPr lang="ru-RU" sz="5400" b="1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042" y="923330"/>
            <a:ext cx="11440732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Параллелепипед</a:t>
            </a:r>
            <a:r>
              <a:rPr lang="ru-RU" sz="32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– многогранник, у которого шесть граней и каждая из них параллелограмм.</a:t>
            </a:r>
          </a:p>
          <a:p>
            <a:r>
              <a:rPr lang="ru-RU" sz="32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Прямоугольный </a:t>
            </a:r>
            <a:r>
              <a:rPr lang="ru-RU" sz="3200" b="1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параллелепипед</a:t>
            </a:r>
            <a:r>
              <a:rPr lang="ru-RU" sz="32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– это </a:t>
            </a:r>
            <a:r>
              <a:rPr lang="ru-RU" sz="3200" b="1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параллелепипед</a:t>
            </a:r>
            <a:r>
              <a:rPr lang="ru-RU" sz="32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, у которого все грани прямоугольники.</a:t>
            </a:r>
            <a:endParaRPr lang="ru-RU" sz="32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185521" y="3326237"/>
            <a:ext cx="4966805" cy="32465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246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7" y="296214"/>
            <a:ext cx="11642501" cy="6362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8715" y="296214"/>
            <a:ext cx="1116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  <a:latin typeface="Segoe Print" panose="02000600000000000000" pitchFamily="2" charset="0"/>
              </a:rPr>
              <a:t>Параллелепипед в жизни человека</a:t>
            </a:r>
            <a:endParaRPr lang="ru-RU" sz="4800" dirty="0"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30" y="2657308"/>
            <a:ext cx="2857444" cy="210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32" y="4308440"/>
            <a:ext cx="3241502" cy="220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756" y="1223494"/>
            <a:ext cx="6089942" cy="409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8833" y="4574073"/>
            <a:ext cx="2855449" cy="194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3435" y="961705"/>
            <a:ext cx="3419599" cy="214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4957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7" y="296214"/>
            <a:ext cx="11642501" cy="6362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8198" y="296214"/>
            <a:ext cx="9131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Элементы параллелепипеда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3388352" y="2266233"/>
            <a:ext cx="4673823" cy="2898195"/>
            <a:chOff x="3043239" y="2133600"/>
            <a:chExt cx="3971924" cy="2428876"/>
          </a:xfrm>
        </p:grpSpPr>
        <p:sp>
          <p:nvSpPr>
            <p:cNvPr id="5" name="Параллелограмм 13"/>
            <p:cNvSpPr>
              <a:spLocks noChangeArrowheads="1"/>
            </p:cNvSpPr>
            <p:nvPr/>
          </p:nvSpPr>
          <p:spPr bwMode="auto">
            <a:xfrm flipV="1">
              <a:off x="3662364" y="2138361"/>
              <a:ext cx="3348038" cy="1518183"/>
            </a:xfrm>
            <a:prstGeom prst="parallelogram">
              <a:avLst>
                <a:gd name="adj" fmla="val 60492"/>
              </a:avLst>
            </a:prstGeom>
            <a:solidFill>
              <a:srgbClr val="96A5E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ru-RU" altLang="ru-RU" sz="3600">
                <a:latin typeface="Times New Roman" panose="02020603050405020304" pitchFamily="18" charset="0"/>
              </a:endParaRPr>
            </a:p>
          </p:txBody>
        </p:sp>
        <p:sp>
          <p:nvSpPr>
            <p:cNvPr id="6" name="Полилиния 16"/>
            <p:cNvSpPr>
              <a:spLocks/>
            </p:cNvSpPr>
            <p:nvPr/>
          </p:nvSpPr>
          <p:spPr bwMode="auto">
            <a:xfrm>
              <a:off x="3048000" y="2143126"/>
              <a:ext cx="1524000" cy="2419350"/>
            </a:xfrm>
            <a:custGeom>
              <a:avLst/>
              <a:gdLst>
                <a:gd name="T0" fmla="*/ 609600 w 1524000"/>
                <a:gd name="T1" fmla="*/ 0 h 2443162"/>
                <a:gd name="T2" fmla="*/ 1524000 w 1524000"/>
                <a:gd name="T3" fmla="*/ 1484496 h 2443162"/>
                <a:gd name="T4" fmla="*/ 909638 w 1524000"/>
                <a:gd name="T5" fmla="*/ 2372420 h 2443162"/>
                <a:gd name="T6" fmla="*/ 0 w 1524000"/>
                <a:gd name="T7" fmla="*/ 897173 h 2443162"/>
                <a:gd name="T8" fmla="*/ 609600 w 1524000"/>
                <a:gd name="T9" fmla="*/ 0 h 2443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4000"/>
                <a:gd name="T16" fmla="*/ 0 h 2443162"/>
                <a:gd name="T17" fmla="*/ 1524000 w 1524000"/>
                <a:gd name="T18" fmla="*/ 2443162 h 2443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0" h="2443162">
                  <a:moveTo>
                    <a:pt x="609600" y="0"/>
                  </a:moveTo>
                  <a:lnTo>
                    <a:pt x="1524000" y="1528762"/>
                  </a:lnTo>
                  <a:lnTo>
                    <a:pt x="909638" y="2443162"/>
                  </a:lnTo>
                  <a:lnTo>
                    <a:pt x="0" y="923925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6A5E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Параллелограмм 14"/>
            <p:cNvSpPr>
              <a:spLocks noChangeArrowheads="1"/>
            </p:cNvSpPr>
            <p:nvPr/>
          </p:nvSpPr>
          <p:spPr bwMode="auto">
            <a:xfrm>
              <a:off x="3962401" y="3651126"/>
              <a:ext cx="3043237" cy="911350"/>
            </a:xfrm>
            <a:prstGeom prst="parallelogram">
              <a:avLst>
                <a:gd name="adj" fmla="val 67079"/>
              </a:avLst>
            </a:prstGeom>
            <a:solidFill>
              <a:srgbClr val="96A5E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ru-RU" altLang="ru-RU" sz="3600">
                <a:latin typeface="Times New Roman" panose="02020603050405020304" pitchFamily="18" charset="0"/>
              </a:endParaRPr>
            </a:p>
          </p:txBody>
        </p:sp>
        <p:sp>
          <p:nvSpPr>
            <p:cNvPr id="8" name="Параллелограмм 10"/>
            <p:cNvSpPr>
              <a:spLocks noChangeArrowheads="1"/>
            </p:cNvSpPr>
            <p:nvPr/>
          </p:nvSpPr>
          <p:spPr bwMode="auto">
            <a:xfrm flipV="1">
              <a:off x="3043239" y="3052762"/>
              <a:ext cx="3348038" cy="1503893"/>
            </a:xfrm>
            <a:prstGeom prst="parallelogram">
              <a:avLst>
                <a:gd name="adj" fmla="val 60500"/>
              </a:avLst>
            </a:prstGeom>
            <a:solidFill>
              <a:srgbClr val="96A5E2">
                <a:alpha val="50195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ru-RU" altLang="ru-RU" sz="3600">
                <a:latin typeface="Times New Roman" panose="02020603050405020304" pitchFamily="18" charset="0"/>
              </a:endParaRPr>
            </a:p>
          </p:txBody>
        </p:sp>
        <p:sp>
          <p:nvSpPr>
            <p:cNvPr id="9" name="Параллелограмм 5"/>
            <p:cNvSpPr>
              <a:spLocks noChangeArrowheads="1"/>
            </p:cNvSpPr>
            <p:nvPr/>
          </p:nvSpPr>
          <p:spPr bwMode="auto">
            <a:xfrm>
              <a:off x="3043239" y="2138363"/>
              <a:ext cx="3047999" cy="914400"/>
            </a:xfrm>
            <a:prstGeom prst="parallelogram">
              <a:avLst>
                <a:gd name="adj" fmla="val 67083"/>
              </a:avLst>
            </a:prstGeom>
            <a:solidFill>
              <a:srgbClr val="657BD4">
                <a:alpha val="50195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ru-RU" altLang="ru-RU" sz="3600">
                <a:latin typeface="Times New Roman" panose="02020603050405020304" pitchFamily="18" charset="0"/>
              </a:endParaRPr>
            </a:p>
          </p:txBody>
        </p:sp>
        <p:sp>
          <p:nvSpPr>
            <p:cNvPr id="10" name="Полилиния 15"/>
            <p:cNvSpPr>
              <a:spLocks/>
            </p:cNvSpPr>
            <p:nvPr/>
          </p:nvSpPr>
          <p:spPr bwMode="auto">
            <a:xfrm>
              <a:off x="5486400" y="2138363"/>
              <a:ext cx="1524000" cy="2419350"/>
            </a:xfrm>
            <a:custGeom>
              <a:avLst/>
              <a:gdLst>
                <a:gd name="T0" fmla="*/ 609600 w 1524000"/>
                <a:gd name="T1" fmla="*/ 0 h 2443162"/>
                <a:gd name="T2" fmla="*/ 1524000 w 1524000"/>
                <a:gd name="T3" fmla="*/ 1484496 h 2443162"/>
                <a:gd name="T4" fmla="*/ 909638 w 1524000"/>
                <a:gd name="T5" fmla="*/ 2372420 h 2443162"/>
                <a:gd name="T6" fmla="*/ 0 w 1524000"/>
                <a:gd name="T7" fmla="*/ 897173 h 2443162"/>
                <a:gd name="T8" fmla="*/ 609600 w 1524000"/>
                <a:gd name="T9" fmla="*/ 0 h 2443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4000"/>
                <a:gd name="T16" fmla="*/ 0 h 2443162"/>
                <a:gd name="T17" fmla="*/ 1524000 w 1524000"/>
                <a:gd name="T18" fmla="*/ 2443162 h 2443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0" h="2443162">
                  <a:moveTo>
                    <a:pt x="609600" y="0"/>
                  </a:moveTo>
                  <a:lnTo>
                    <a:pt x="1524000" y="1528762"/>
                  </a:lnTo>
                  <a:lnTo>
                    <a:pt x="909638" y="2443162"/>
                  </a:lnTo>
                  <a:lnTo>
                    <a:pt x="0" y="923925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2D44A4">
                <a:alpha val="50195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Полилиния 17"/>
            <p:cNvSpPr>
              <a:spLocks/>
            </p:cNvSpPr>
            <p:nvPr/>
          </p:nvSpPr>
          <p:spPr bwMode="auto">
            <a:xfrm>
              <a:off x="3657600" y="2133600"/>
              <a:ext cx="3357563" cy="1528763"/>
            </a:xfrm>
            <a:custGeom>
              <a:avLst/>
              <a:gdLst>
                <a:gd name="T0" fmla="*/ 0 w 3357563"/>
                <a:gd name="T1" fmla="*/ 0 h 1528763"/>
                <a:gd name="T2" fmla="*/ 923925 w 3357563"/>
                <a:gd name="T3" fmla="*/ 1528763 h 1528763"/>
                <a:gd name="T4" fmla="*/ 3357563 w 3357563"/>
                <a:gd name="T5" fmla="*/ 1528763 h 1528763"/>
                <a:gd name="T6" fmla="*/ 0 60000 65536"/>
                <a:gd name="T7" fmla="*/ 0 60000 65536"/>
                <a:gd name="T8" fmla="*/ 0 60000 65536"/>
                <a:gd name="T9" fmla="*/ 0 w 3357563"/>
                <a:gd name="T10" fmla="*/ 0 h 1528763"/>
                <a:gd name="T11" fmla="*/ 3357563 w 3357563"/>
                <a:gd name="T12" fmla="*/ 1528763 h 15287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7563" h="1528763">
                  <a:moveTo>
                    <a:pt x="0" y="0"/>
                  </a:moveTo>
                  <a:lnTo>
                    <a:pt x="923925" y="1528763"/>
                  </a:lnTo>
                  <a:lnTo>
                    <a:pt x="3357563" y="152876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cxnSp>
          <p:nvCxnSpPr>
            <p:cNvPr id="12" name="Прямая соединительная линия 19"/>
            <p:cNvCxnSpPr>
              <a:cxnSpLocks noChangeShapeType="1"/>
              <a:stCxn id="11" idx="1"/>
              <a:endCxn id="6" idx="2"/>
            </p:cNvCxnSpPr>
            <p:nvPr/>
          </p:nvCxnSpPr>
          <p:spPr bwMode="auto">
            <a:xfrm flipH="1">
              <a:off x="3957638" y="3662363"/>
              <a:ext cx="623887" cy="90011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" name="Прямая со стрелкой 13"/>
          <p:cNvCxnSpPr/>
          <p:nvPr/>
        </p:nvCxnSpPr>
        <p:spPr>
          <a:xfrm>
            <a:off x="3758219" y="1425516"/>
            <a:ext cx="1599976" cy="11888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84977" y="2857460"/>
            <a:ext cx="819104" cy="179812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46313" y="1426655"/>
            <a:ext cx="638664" cy="142386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7012111" y="2263392"/>
            <a:ext cx="1415031" cy="2808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056570" y="2589800"/>
            <a:ext cx="385604" cy="14640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7130885" y="3848215"/>
            <a:ext cx="1102215" cy="192277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6054183" y="4629504"/>
            <a:ext cx="2178917" cy="116466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451027" y="4246320"/>
            <a:ext cx="492138" cy="16320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496237" y="5157483"/>
            <a:ext cx="1794720" cy="7209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496237" y="4720635"/>
            <a:ext cx="1247452" cy="1164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27354" y="5638743"/>
            <a:ext cx="200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Segoe Print" panose="02000600000000000000" pitchFamily="2" charset="0"/>
              </a:rPr>
              <a:t>Ребра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6886" y="1214927"/>
            <a:ext cx="316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Segoe Print" panose="02000600000000000000" pitchFamily="2" charset="0"/>
              </a:rPr>
              <a:t>Основания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64275" y="2065174"/>
            <a:ext cx="266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Segoe Print" panose="02000600000000000000" pitchFamily="2" charset="0"/>
              </a:rPr>
              <a:t>Вершины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19217" y="5211835"/>
            <a:ext cx="3307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Segoe Print" panose="02000600000000000000" pitchFamily="2" charset="0"/>
              </a:rPr>
              <a:t>Боковые грани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363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243564"/>
            <a:ext cx="11656562" cy="63708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6022" y="475376"/>
            <a:ext cx="7279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Параллелепипед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</a:rPr>
              <a:t>ABCDA</a:t>
            </a:r>
            <a:r>
              <a:rPr lang="en-US" sz="4000" b="1" i="1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sz="4000" b="1" i="1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4000" b="1" i="1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sz="4000" b="1" i="1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sz="4000" b="1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 rot="10800000">
            <a:off x="745606" y="2228045"/>
            <a:ext cx="4408868" cy="3593206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04315" y="5783788"/>
            <a:ext cx="33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304" y="5783787"/>
            <a:ext cx="33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2710" y="1643270"/>
            <a:ext cx="66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ru-RU" sz="3200" baseline="-25000" dirty="0">
                <a:solidFill>
                  <a:schemeClr val="bg1"/>
                </a:solidFill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840" y="3095529"/>
            <a:ext cx="67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ru-RU" sz="3200" baseline="-25000" dirty="0" smtClean="0">
                <a:solidFill>
                  <a:schemeClr val="bg1"/>
                </a:solidFill>
              </a:rPr>
              <a:t> 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0443" y="3079596"/>
            <a:ext cx="80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  <a:r>
              <a:rPr lang="ru-RU" sz="3200" baseline="-25000" dirty="0" smtClean="0">
                <a:solidFill>
                  <a:schemeClr val="bg1"/>
                </a:solidFill>
              </a:rPr>
              <a:t> 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5562" y="4370124"/>
            <a:ext cx="33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3162" y="4398274"/>
            <a:ext cx="33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4323" y="1699491"/>
            <a:ext cx="65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</a:t>
            </a:r>
            <a:r>
              <a:rPr lang="ru-RU" sz="3200" baseline="-25000" dirty="0" smtClean="0">
                <a:solidFill>
                  <a:schemeClr val="bg1"/>
                </a:solidFill>
              </a:rPr>
              <a:t> 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66702" y="1281734"/>
            <a:ext cx="6143225" cy="4745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chemeClr val="bg1"/>
                </a:solidFill>
              </a:rPr>
              <a:t>Две грани параллелепипеда, имеющие </a:t>
            </a:r>
            <a:r>
              <a:rPr lang="ru-RU" alt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общее ребро</a:t>
            </a:r>
            <a:r>
              <a:rPr lang="ru-RU" altLang="ru-RU" sz="2800" dirty="0" smtClean="0">
                <a:solidFill>
                  <a:schemeClr val="bg1"/>
                </a:solidFill>
              </a:rPr>
              <a:t>, называются </a:t>
            </a:r>
            <a:r>
              <a:rPr lang="ru-RU" altLang="ru-RU" sz="2800" i="1" u="sng" dirty="0" smtClean="0">
                <a:solidFill>
                  <a:schemeClr val="accent2">
                    <a:lumMod val="75000"/>
                  </a:schemeClr>
                </a:solidFill>
              </a:rPr>
              <a:t>смежными</a:t>
            </a:r>
            <a:r>
              <a:rPr lang="ru-RU" altLang="ru-RU" sz="2800" dirty="0" smtClean="0">
                <a:solidFill>
                  <a:schemeClr val="bg1"/>
                </a:solidFill>
              </a:rPr>
              <a:t>, а не имеющие общих рёбер – </a:t>
            </a:r>
            <a:r>
              <a:rPr lang="ru-RU" altLang="ru-RU" sz="2800" i="1" u="sng" dirty="0" smtClean="0">
                <a:solidFill>
                  <a:schemeClr val="accent2">
                    <a:lumMod val="75000"/>
                  </a:schemeClr>
                </a:solidFill>
              </a:rPr>
              <a:t>противоположными</a:t>
            </a:r>
            <a:r>
              <a:rPr lang="ru-RU" altLang="ru-RU" sz="2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chemeClr val="bg1"/>
                </a:solidFill>
              </a:rPr>
              <a:t>Две вершины, не принадлежащие одной грани называются </a:t>
            </a:r>
            <a:r>
              <a:rPr lang="ru-RU" altLang="ru-RU" sz="2800" i="1" u="sng" dirty="0" smtClean="0">
                <a:solidFill>
                  <a:schemeClr val="accent2">
                    <a:lumMod val="75000"/>
                  </a:schemeClr>
                </a:solidFill>
              </a:rPr>
              <a:t>противоположными.</a:t>
            </a:r>
            <a:br>
              <a:rPr lang="ru-RU" altLang="ru-RU" sz="2800" i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bg1"/>
                </a:solidFill>
              </a:rPr>
              <a:t>Отрезок, соединяющий противоположные вершины, называется </a:t>
            </a:r>
            <a:r>
              <a:rPr lang="ru-RU" altLang="ru-RU" sz="2800" u="sng" dirty="0" smtClean="0">
                <a:solidFill>
                  <a:srgbClr val="FFFF00"/>
                </a:solidFill>
              </a:rPr>
              <a:t>диагональю параллелепипеда. </a:t>
            </a:r>
            <a:r>
              <a:rPr lang="ru-RU" altLang="ru-RU" sz="2800" dirty="0" smtClean="0">
                <a:solidFill>
                  <a:schemeClr val="bg1"/>
                </a:solidFill>
              </a:rPr>
              <a:t>В каждом параллелепипеде 4 диагонали.</a:t>
            </a:r>
            <a:endParaRPr lang="ru-RU" sz="2800" u="sng" dirty="0">
              <a:solidFill>
                <a:srgbClr val="FFFF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45605" y="3079596"/>
            <a:ext cx="3464919" cy="159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210524" y="3079596"/>
            <a:ext cx="780" cy="27271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210524" y="2235003"/>
            <a:ext cx="895085" cy="8525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45562" y="2228045"/>
            <a:ext cx="0" cy="272685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658442" y="4924269"/>
            <a:ext cx="3447167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745606" y="4924269"/>
            <a:ext cx="876056" cy="8595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728870" y="2226365"/>
            <a:ext cx="4426226" cy="3551583"/>
          </a:xfrm>
          <a:custGeom>
            <a:avLst/>
            <a:gdLst>
              <a:gd name="connsiteX0" fmla="*/ 914400 w 4426226"/>
              <a:gd name="connsiteY0" fmla="*/ 0 h 3551583"/>
              <a:gd name="connsiteX1" fmla="*/ 4426226 w 4426226"/>
              <a:gd name="connsiteY1" fmla="*/ 13252 h 3551583"/>
              <a:gd name="connsiteX2" fmla="*/ 4412973 w 4426226"/>
              <a:gd name="connsiteY2" fmla="*/ 2703444 h 3551583"/>
              <a:gd name="connsiteX3" fmla="*/ 887895 w 4426226"/>
              <a:gd name="connsiteY3" fmla="*/ 2676939 h 3551583"/>
              <a:gd name="connsiteX4" fmla="*/ 53008 w 4426226"/>
              <a:gd name="connsiteY4" fmla="*/ 3551583 h 3551583"/>
              <a:gd name="connsiteX5" fmla="*/ 0 w 4426226"/>
              <a:gd name="connsiteY5" fmla="*/ 901148 h 3551583"/>
              <a:gd name="connsiteX6" fmla="*/ 914400 w 4426226"/>
              <a:gd name="connsiteY6" fmla="*/ 0 h 355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6226" h="3551583">
                <a:moveTo>
                  <a:pt x="914400" y="0"/>
                </a:moveTo>
                <a:lnTo>
                  <a:pt x="4426226" y="13252"/>
                </a:lnTo>
                <a:cubicBezTo>
                  <a:pt x="4421808" y="909983"/>
                  <a:pt x="4417391" y="1806713"/>
                  <a:pt x="4412973" y="2703444"/>
                </a:cubicBezTo>
                <a:lnTo>
                  <a:pt x="887895" y="2676939"/>
                </a:lnTo>
                <a:lnTo>
                  <a:pt x="53008" y="3551583"/>
                </a:lnTo>
                <a:lnTo>
                  <a:pt x="0" y="901148"/>
                </a:lnTo>
                <a:lnTo>
                  <a:pt x="9144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tint val="70000"/>
                  <a:alpha val="0"/>
                  <a:lumMod val="21000"/>
                </a:schemeClr>
              </a:gs>
              <a:gs pos="100000">
                <a:schemeClr val="accent6">
                  <a:tint val="82000"/>
                  <a:alpha val="74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6" idx="3"/>
            <a:endCxn id="46" idx="0"/>
          </p:cNvCxnSpPr>
          <p:nvPr/>
        </p:nvCxnSpPr>
        <p:spPr>
          <a:xfrm flipV="1">
            <a:off x="1616765" y="2226365"/>
            <a:ext cx="26505" cy="26769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645561" y="2220525"/>
            <a:ext cx="2571401" cy="3557423"/>
          </a:xfrm>
          <a:prstGeom prst="line">
            <a:avLst/>
          </a:prstGeom>
          <a:ln w="28575"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8401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675</TotalTime>
  <Words>213</Words>
  <Application>Microsoft Office PowerPoint</Application>
  <PresentationFormat>Произвольный</PresentationFormat>
  <Paragraphs>81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Натуральные материалы</vt:lpstr>
      <vt:lpstr>Небеса</vt:lpstr>
      <vt:lpstr>Тема Office</vt:lpstr>
      <vt:lpstr>Тетраэдр и параллелепипед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Тетраэдр и параллелепипед</dc:title>
  <dc:creator>Пользователь</dc:creator>
  <cp:lastModifiedBy>SERGEY</cp:lastModifiedBy>
  <cp:revision>61</cp:revision>
  <dcterms:created xsi:type="dcterms:W3CDTF">2015-11-17T15:56:31Z</dcterms:created>
  <dcterms:modified xsi:type="dcterms:W3CDTF">2020-11-02T12:01:54Z</dcterms:modified>
</cp:coreProperties>
</file>